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72" r:id="rId3"/>
    <p:sldId id="343" r:id="rId4"/>
    <p:sldId id="356" r:id="rId5"/>
    <p:sldId id="345" r:id="rId6"/>
    <p:sldId id="344" r:id="rId7"/>
    <p:sldId id="349" r:id="rId8"/>
    <p:sldId id="350" r:id="rId9"/>
    <p:sldId id="377" r:id="rId10"/>
    <p:sldId id="347" r:id="rId11"/>
    <p:sldId id="351" r:id="rId12"/>
    <p:sldId id="352" r:id="rId13"/>
    <p:sldId id="355" r:id="rId14"/>
    <p:sldId id="378" r:id="rId15"/>
    <p:sldId id="353" r:id="rId16"/>
    <p:sldId id="354" r:id="rId17"/>
    <p:sldId id="379" r:id="rId18"/>
    <p:sldId id="364" r:id="rId19"/>
    <p:sldId id="361" r:id="rId20"/>
    <p:sldId id="357" r:id="rId21"/>
    <p:sldId id="358" r:id="rId22"/>
    <p:sldId id="360" r:id="rId23"/>
    <p:sldId id="363" r:id="rId24"/>
    <p:sldId id="380" r:id="rId25"/>
    <p:sldId id="362" r:id="rId26"/>
    <p:sldId id="381" r:id="rId27"/>
    <p:sldId id="365" r:id="rId28"/>
    <p:sldId id="382" r:id="rId29"/>
    <p:sldId id="366" r:id="rId30"/>
    <p:sldId id="383" r:id="rId31"/>
    <p:sldId id="367" r:id="rId32"/>
    <p:sldId id="368" r:id="rId33"/>
    <p:sldId id="373" r:id="rId34"/>
    <p:sldId id="334" r:id="rId35"/>
    <p:sldId id="333" r:id="rId36"/>
    <p:sldId id="370" r:id="rId37"/>
    <p:sldId id="317" r:id="rId38"/>
    <p:sldId id="259" r:id="rId39"/>
  </p:sldIdLst>
  <p:sldSz cx="9144000" cy="5143500" type="screen16x9"/>
  <p:notesSz cx="6858000" cy="9144000"/>
  <p:defaultTex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928">
          <p15:clr>
            <a:srgbClr val="A4A3A4"/>
          </p15:clr>
        </p15:guide>
        <p15:guide id="2" orient="horz" pos="106">
          <p15:clr>
            <a:srgbClr val="A4A3A4"/>
          </p15:clr>
        </p15:guide>
        <p15:guide id="3" orient="horz" pos="2811">
          <p15:clr>
            <a:srgbClr val="A4A3A4"/>
          </p15:clr>
        </p15:guide>
        <p15:guide id="4" pos="391">
          <p15:clr>
            <a:srgbClr val="A4A3A4"/>
          </p15:clr>
        </p15:guide>
        <p15:guide id="5"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5FF"/>
    <a:srgbClr val="FFCC7F"/>
    <a:srgbClr val="99E599"/>
    <a:srgbClr val="3F9C35"/>
    <a:srgbClr val="FFFFFF"/>
    <a:srgbClr val="34B233"/>
    <a:srgbClr val="000000"/>
    <a:srgbClr val="292929"/>
    <a:srgbClr val="D5D2CA"/>
    <a:srgbClr val="0051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034E78-7F5D-4C2E-B375-FC64B27BC917}">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ijl, gemiddeld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ijl, gemiddeld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jl, gemiddeld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showGuides="1">
      <p:cViewPr varScale="1">
        <p:scale>
          <a:sx n="115" d="100"/>
          <a:sy n="115" d="100"/>
        </p:scale>
        <p:origin x="474" y="108"/>
      </p:cViewPr>
      <p:guideLst>
        <p:guide orient="horz" pos="928"/>
        <p:guide orient="horz" pos="106"/>
        <p:guide orient="horz" pos="2811"/>
        <p:guide pos="391"/>
        <p:guide pos="560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C83C-B988-4A9E-9713-F559C31F4362}" type="datetimeFigureOut">
              <a:rPr lang="nl-NL" smtClean="0"/>
              <a:t>17-7-2023</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45D2F-C69D-4D90-B22B-9B2DC58DBD55}" type="slidenum">
              <a:rPr lang="nl-NL" smtClean="0"/>
              <a:t>‹#›</a:t>
            </a:fld>
            <a:endParaRPr lang="nl-NL"/>
          </a:p>
        </p:txBody>
      </p:sp>
    </p:spTree>
    <p:extLst>
      <p:ext uri="{BB962C8B-B14F-4D97-AF65-F5344CB8AC3E}">
        <p14:creationId xmlns:p14="http://schemas.microsoft.com/office/powerpoint/2010/main" val="345412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Nutrients:</a:t>
            </a:r>
          </a:p>
          <a:p>
            <a:pPr marL="171450" indent="-171450">
              <a:buFont typeface="Arial" panose="020B0604020202020204" pitchFamily="34" charset="0"/>
              <a:buChar char="•"/>
            </a:pPr>
            <a:r>
              <a:rPr lang="en-US"/>
              <a:t>WOFOST (fortran version) can calculate nutrient-limited production under non-fertilized soils and the amount of plant nutrients needed to attain potential and water-limited production levels (balance approach applied after dynamic simulation)</a:t>
            </a:r>
          </a:p>
          <a:p>
            <a:pPr marL="628650" lvl="1" indent="-171450">
              <a:buFont typeface="Arial" panose="020B0604020202020204" pitchFamily="34" charset="0"/>
              <a:buChar char="•"/>
            </a:pPr>
            <a:r>
              <a:rPr lang="en-US"/>
              <a:t>Post processing based on basic soil supply and the required nutrients for the potential levels assuming a certain constant apparent fertilizer recovery</a:t>
            </a:r>
          </a:p>
          <a:p>
            <a:pPr marL="628650" lvl="1" indent="-171450">
              <a:buFont typeface="Arial" panose="020B0604020202020204" pitchFamily="34" charset="0"/>
              <a:buChar char="•"/>
            </a:pPr>
            <a:r>
              <a:rPr lang="en-US"/>
              <a:t>Calculations of the nutrient requirements for potential and water limited production are based on the ‘Basic soil supply’ of the nutrients and the ‘Apparent recovery fraction’ of extra fertilizer applied to the crop needed to reach the potential and water limited production 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latin typeface="+mn-lt"/>
                <a:ea typeface="+mn-ea"/>
                <a:cs typeface="+mn-cs"/>
              </a:rPr>
              <a:t>In PCSE: dynamic simulation of N, P and K but basic soil supply must be given, not yet published (is being tested)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rgbClr val="FF0000"/>
              </a:solidFill>
            </a:endParaRPr>
          </a:p>
          <a:p>
            <a:endParaRPr lang="en-US"/>
          </a:p>
        </p:txBody>
      </p:sp>
      <p:sp>
        <p:nvSpPr>
          <p:cNvPr id="4" name="Slide Number Placeholder 3"/>
          <p:cNvSpPr>
            <a:spLocks noGrp="1"/>
          </p:cNvSpPr>
          <p:nvPr>
            <p:ph type="sldNum" sz="quarter" idx="10"/>
          </p:nvPr>
        </p:nvSpPr>
        <p:spPr/>
        <p:txBody>
          <a:bodyPr/>
          <a:lstStyle/>
          <a:p>
            <a:fld id="{00C4D53B-2A5F-46DB-9092-7AB52C1222F8}" type="slidenum">
              <a:rPr lang="nl-NL" smtClean="0"/>
              <a:t>5</a:t>
            </a:fld>
            <a:endParaRPr lang="nl-NL"/>
          </a:p>
        </p:txBody>
      </p:sp>
    </p:spTree>
    <p:extLst>
      <p:ext uri="{BB962C8B-B14F-4D97-AF65-F5344CB8AC3E}">
        <p14:creationId xmlns:p14="http://schemas.microsoft.com/office/powerpoint/2010/main" val="4225836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C4D53B-2A5F-46DB-9092-7AB52C1222F8}" type="slidenum">
              <a:rPr lang="nl-NL" smtClean="0"/>
              <a:t>34</a:t>
            </a:fld>
            <a:endParaRPr lang="nl-NL"/>
          </a:p>
        </p:txBody>
      </p:sp>
    </p:spTree>
    <p:extLst>
      <p:ext uri="{BB962C8B-B14F-4D97-AF65-F5344CB8AC3E}">
        <p14:creationId xmlns:p14="http://schemas.microsoft.com/office/powerpoint/2010/main" val="356328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a:t>MARS</a:t>
            </a:r>
          </a:p>
          <a:p>
            <a:pPr marL="628650" lvl="1" indent="-171450">
              <a:buFont typeface="Arial" panose="020B0604020202020204" pitchFamily="34" charset="0"/>
              <a:buChar char="•"/>
            </a:pPr>
            <a:r>
              <a:rPr lang="en-US"/>
              <a:t>WOFOST is run for all major arable crop in Europe at fine grid with local weather, soil and crop data</a:t>
            </a:r>
          </a:p>
          <a:p>
            <a:pPr marL="628650" lvl="1" indent="-171450">
              <a:buFont typeface="Arial" panose="020B0604020202020204" pitchFamily="34" charset="0"/>
              <a:buChar char="•"/>
            </a:pPr>
            <a:r>
              <a:rPr lang="en-US"/>
              <a:t>Including an archive and up to today</a:t>
            </a:r>
          </a:p>
          <a:p>
            <a:pPr marL="628650" lvl="1" indent="-171450">
              <a:buFont typeface="Arial" panose="020B0604020202020204" pitchFamily="34" charset="0"/>
              <a:buChar char="•"/>
            </a:pPr>
            <a:r>
              <a:rPr lang="en-US"/>
              <a:t>Used to follow the growing conditions and production in the on-going season to detect anomaly hotspots</a:t>
            </a:r>
          </a:p>
          <a:p>
            <a:pPr marL="628650" lvl="1" indent="-171450">
              <a:buFont typeface="Arial" panose="020B0604020202020204" pitchFamily="34" charset="0"/>
              <a:buChar char="•"/>
            </a:pPr>
            <a:r>
              <a:rPr lang="en-US"/>
              <a:t>Input for statistical framework of crop yield forecasting at national level</a:t>
            </a:r>
          </a:p>
          <a:p>
            <a:endParaRPr lang="en-US"/>
          </a:p>
        </p:txBody>
      </p:sp>
      <p:sp>
        <p:nvSpPr>
          <p:cNvPr id="4" name="Slide Number Placeholder 3"/>
          <p:cNvSpPr>
            <a:spLocks noGrp="1"/>
          </p:cNvSpPr>
          <p:nvPr>
            <p:ph type="sldNum" sz="quarter" idx="10"/>
          </p:nvPr>
        </p:nvSpPr>
        <p:spPr/>
        <p:txBody>
          <a:bodyPr/>
          <a:lstStyle/>
          <a:p>
            <a:fld id="{00C4D53B-2A5F-46DB-9092-7AB52C1222F8}" type="slidenum">
              <a:rPr lang="nl-NL" smtClean="0"/>
              <a:t>35</a:t>
            </a:fld>
            <a:endParaRPr lang="nl-NL"/>
          </a:p>
        </p:txBody>
      </p:sp>
    </p:spTree>
    <p:extLst>
      <p:ext uri="{BB962C8B-B14F-4D97-AF65-F5344CB8AC3E}">
        <p14:creationId xmlns:p14="http://schemas.microsoft.com/office/powerpoint/2010/main" val="71407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a:t>MARS</a:t>
            </a:r>
          </a:p>
          <a:p>
            <a:pPr marL="628650" lvl="1" indent="-171450">
              <a:buFont typeface="Arial" panose="020B0604020202020204" pitchFamily="34" charset="0"/>
              <a:buChar char="•"/>
            </a:pPr>
            <a:r>
              <a:rPr lang="en-US"/>
              <a:t>WOFOST is run for all major arable crop in Europe at fine grid with local weather, soil and crop data</a:t>
            </a:r>
          </a:p>
          <a:p>
            <a:pPr marL="628650" lvl="1" indent="-171450">
              <a:buFont typeface="Arial" panose="020B0604020202020204" pitchFamily="34" charset="0"/>
              <a:buChar char="•"/>
            </a:pPr>
            <a:r>
              <a:rPr lang="en-US"/>
              <a:t>Including an archive and up to today</a:t>
            </a:r>
          </a:p>
          <a:p>
            <a:pPr marL="628650" lvl="1" indent="-171450">
              <a:buFont typeface="Arial" panose="020B0604020202020204" pitchFamily="34" charset="0"/>
              <a:buChar char="•"/>
            </a:pPr>
            <a:r>
              <a:rPr lang="en-US"/>
              <a:t>Used to follow the growing conditions and production in the on-going season to detect anomaly hotspots</a:t>
            </a:r>
          </a:p>
          <a:p>
            <a:pPr marL="628650" lvl="1" indent="-171450">
              <a:buFont typeface="Arial" panose="020B0604020202020204" pitchFamily="34" charset="0"/>
              <a:buChar char="•"/>
            </a:pPr>
            <a:r>
              <a:rPr lang="en-US"/>
              <a:t>Input for statistical framework of crop yield forecasting at national level</a:t>
            </a:r>
          </a:p>
          <a:p>
            <a:endParaRPr lang="en-US"/>
          </a:p>
        </p:txBody>
      </p:sp>
      <p:sp>
        <p:nvSpPr>
          <p:cNvPr id="4" name="Slide Number Placeholder 3"/>
          <p:cNvSpPr>
            <a:spLocks noGrp="1"/>
          </p:cNvSpPr>
          <p:nvPr>
            <p:ph type="sldNum" sz="quarter" idx="10"/>
          </p:nvPr>
        </p:nvSpPr>
        <p:spPr/>
        <p:txBody>
          <a:bodyPr/>
          <a:lstStyle/>
          <a:p>
            <a:fld id="{00C4D53B-2A5F-46DB-9092-7AB52C1222F8}" type="slidenum">
              <a:rPr lang="nl-NL" smtClean="0"/>
              <a:t>36</a:t>
            </a:fld>
            <a:endParaRPr lang="nl-NL"/>
          </a:p>
        </p:txBody>
      </p:sp>
    </p:spTree>
    <p:extLst>
      <p:ext uri="{BB962C8B-B14F-4D97-AF65-F5344CB8AC3E}">
        <p14:creationId xmlns:p14="http://schemas.microsoft.com/office/powerpoint/2010/main" val="150187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GYGA</a:t>
            </a:r>
          </a:p>
          <a:p>
            <a:pPr marL="628650" lvl="1" indent="-171450">
              <a:buFont typeface="Arial" panose="020B0604020202020204" pitchFamily="34" charset="0"/>
              <a:buChar char="•"/>
            </a:pPr>
            <a:r>
              <a:rPr lang="en-US"/>
              <a:t>Used to make investments in agricultural R&amp;D, studying intensification pathways, strategies on input requirements etc.</a:t>
            </a:r>
          </a:p>
        </p:txBody>
      </p:sp>
      <p:sp>
        <p:nvSpPr>
          <p:cNvPr id="4" name="Slide Number Placeholder 3"/>
          <p:cNvSpPr>
            <a:spLocks noGrp="1"/>
          </p:cNvSpPr>
          <p:nvPr>
            <p:ph type="sldNum" sz="quarter" idx="10"/>
          </p:nvPr>
        </p:nvSpPr>
        <p:spPr/>
        <p:txBody>
          <a:bodyPr/>
          <a:lstStyle/>
          <a:p>
            <a:fld id="{00C4D53B-2A5F-46DB-9092-7AB52C1222F8}" type="slidenum">
              <a:rPr lang="nl-NL" smtClean="0"/>
              <a:t>37</a:t>
            </a:fld>
            <a:endParaRPr lang="nl-NL"/>
          </a:p>
        </p:txBody>
      </p:sp>
    </p:spTree>
    <p:extLst>
      <p:ext uri="{BB962C8B-B14F-4D97-AF65-F5344CB8AC3E}">
        <p14:creationId xmlns:p14="http://schemas.microsoft.com/office/powerpoint/2010/main" val="2706071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el 8"/>
          <p:cNvSpPr>
            <a:spLocks noGrp="1"/>
          </p:cNvSpPr>
          <p:nvPr>
            <p:ph type="title" hasCustomPrompt="1"/>
          </p:nvPr>
        </p:nvSpPr>
        <p:spPr/>
        <p:txBody>
          <a:bodyPr/>
          <a:lstStyle/>
          <a:p>
            <a:r>
              <a:rPr lang="en-GB"/>
              <a:t>Klik om de stijl te bewerken</a:t>
            </a:r>
            <a:endParaRPr lang="en-GB" dirty="0"/>
          </a:p>
        </p:txBody>
      </p:sp>
      <p:sp>
        <p:nvSpPr>
          <p:cNvPr id="14" name="Tijdelijke aanduiding voor afbeelding 24"/>
          <p:cNvSpPr>
            <a:spLocks noGrp="1" noChangeAspect="1"/>
          </p:cNvSpPr>
          <p:nvPr>
            <p:ph type="pic" sz="quarter" idx="13"/>
          </p:nvPr>
        </p:nvSpPr>
        <p:spPr bwMode="auto">
          <a:xfrm>
            <a:off x="467564"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err="1">
                <a:ln>
                  <a:noFill/>
                </a:ln>
                <a:solidFill>
                  <a:sysClr val="windowText" lastClr="000000"/>
                </a:solidFill>
                <a:effectLst/>
                <a:uLnTx/>
                <a:uFillTx/>
              </a:rPr>
              <a:t>Klik</a:t>
            </a:r>
            <a:r>
              <a:rPr kumimoji="0" lang="en-GB" sz="800" b="0" i="0" u="none" strike="noStrike" kern="0" cap="none" spc="0" normalizeH="0" baseline="0" noProof="0" dirty="0">
                <a:ln>
                  <a:noFill/>
                </a:ln>
                <a:solidFill>
                  <a:sysClr val="windowText" lastClr="000000"/>
                </a:solidFill>
                <a:effectLst/>
                <a:uLnTx/>
                <a:uFillTx/>
              </a:rPr>
              <a:t> op het pictogram </a:t>
            </a:r>
            <a:r>
              <a:rPr kumimoji="0" lang="en-GB" sz="800" b="0" i="0" u="none" strike="noStrike" kern="0" cap="none" spc="0" normalizeH="0" baseline="0" noProof="0" dirty="0" err="1">
                <a:ln>
                  <a:noFill/>
                </a:ln>
                <a:solidFill>
                  <a:sysClr val="windowText" lastClr="000000"/>
                </a:solidFill>
                <a:effectLst/>
                <a:uLnTx/>
                <a:uFillTx/>
              </a:rPr>
              <a:t>als</a:t>
            </a:r>
            <a:r>
              <a:rPr kumimoji="0" lang="en-GB" sz="800" b="0" i="0" u="none" strike="noStrike" kern="0" cap="none" spc="0" normalizeH="0" baseline="0" noProof="0" dirty="0">
                <a:ln>
                  <a:noFill/>
                </a:ln>
                <a:solidFill>
                  <a:sysClr val="windowText" lastClr="000000"/>
                </a:solidFill>
                <a:effectLst/>
                <a:uLnTx/>
                <a:uFillTx/>
              </a:rPr>
              <a:t> u </a:t>
            </a:r>
            <a:r>
              <a:rPr kumimoji="0" lang="en-GB" sz="800" b="0" i="0" u="none" strike="noStrike" kern="0" cap="none" spc="0" normalizeH="0" baseline="0" noProof="0" dirty="0" err="1">
                <a:ln>
                  <a:noFill/>
                </a:ln>
                <a:solidFill>
                  <a:sysClr val="windowText" lastClr="000000"/>
                </a:solidFill>
                <a:effectLst/>
                <a:uLnTx/>
                <a:uFillTx/>
              </a:rPr>
              <a:t>een</a:t>
            </a:r>
            <a:r>
              <a:rPr kumimoji="0" lang="en-GB" sz="800" b="0" i="0" u="none" strike="noStrike" kern="0" cap="none" spc="0" normalizeH="0" baseline="0" noProof="0" dirty="0">
                <a:ln>
                  <a:noFill/>
                </a:ln>
                <a:solidFill>
                  <a:sysClr val="windowText" lastClr="000000"/>
                </a:solidFill>
                <a:effectLst/>
                <a:uLnTx/>
                <a:uFillTx/>
              </a:rPr>
              <a:t> </a:t>
            </a:r>
            <a:r>
              <a:rPr kumimoji="0" lang="en-GB" sz="800" b="0" i="0" u="none" strike="noStrike" kern="0" cap="none" spc="0" normalizeH="0" baseline="0" noProof="0" dirty="0" err="1">
                <a:ln>
                  <a:noFill/>
                </a:ln>
                <a:solidFill>
                  <a:sysClr val="windowText" lastClr="000000"/>
                </a:solidFill>
                <a:effectLst/>
                <a:uLnTx/>
                <a:uFillTx/>
              </a:rPr>
              <a:t>afbeelding</a:t>
            </a:r>
            <a:r>
              <a:rPr kumimoji="0" lang="en-GB" sz="800" b="0" i="0" u="none" strike="noStrike" kern="0" cap="none" spc="0" normalizeH="0" baseline="0" noProof="0" dirty="0">
                <a:ln>
                  <a:noFill/>
                </a:ln>
                <a:solidFill>
                  <a:sysClr val="windowText" lastClr="000000"/>
                </a:solidFill>
                <a:effectLst/>
                <a:uLnTx/>
                <a:uFillTx/>
              </a:rPr>
              <a:t> wilt </a:t>
            </a:r>
            <a:r>
              <a:rPr kumimoji="0" lang="en-GB" sz="800" b="0" i="0" u="none" strike="noStrike" kern="0" cap="none" spc="0" normalizeH="0" baseline="0" noProof="0" dirty="0" err="1">
                <a:ln>
                  <a:noFill/>
                </a:ln>
                <a:solidFill>
                  <a:sysClr val="windowText" lastClr="000000"/>
                </a:solidFill>
                <a:effectLst/>
                <a:uLnTx/>
                <a:uFillTx/>
              </a:rPr>
              <a:t>toevoegen</a:t>
            </a:r>
            <a:endParaRPr kumimoji="0" lang="en-GB" sz="800" b="0" i="0" u="none" strike="noStrike" kern="0" cap="none" spc="0" normalizeH="0" baseline="0" noProof="0" dirty="0">
              <a:ln>
                <a:noFill/>
              </a:ln>
              <a:solidFill>
                <a:sysClr val="windowText" lastClr="000000"/>
              </a:solidFill>
              <a:effectLst/>
              <a:uLnTx/>
              <a:uFillTx/>
            </a:endParaRPr>
          </a:p>
        </p:txBody>
      </p:sp>
      <p:sp>
        <p:nvSpPr>
          <p:cNvPr id="15" name="Tijdelijke aanduiding voor afbeelding 24"/>
          <p:cNvSpPr>
            <a:spLocks noGrp="1" noChangeAspect="1"/>
          </p:cNvSpPr>
          <p:nvPr>
            <p:ph type="pic" sz="quarter" idx="19"/>
          </p:nvPr>
        </p:nvSpPr>
        <p:spPr bwMode="auto">
          <a:xfrm>
            <a:off x="6553175"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err="1">
                <a:ln>
                  <a:noFill/>
                </a:ln>
                <a:solidFill>
                  <a:sysClr val="windowText" lastClr="000000"/>
                </a:solidFill>
                <a:effectLst/>
                <a:uLnTx/>
                <a:uFillTx/>
              </a:rPr>
              <a:t>Klik</a:t>
            </a:r>
            <a:r>
              <a:rPr kumimoji="0" lang="en-GB" sz="800" b="0" i="0" u="none" strike="noStrike" kern="0" cap="none" spc="0" normalizeH="0" baseline="0" noProof="0" dirty="0">
                <a:ln>
                  <a:noFill/>
                </a:ln>
                <a:solidFill>
                  <a:sysClr val="windowText" lastClr="000000"/>
                </a:solidFill>
                <a:effectLst/>
                <a:uLnTx/>
                <a:uFillTx/>
              </a:rPr>
              <a:t> op het pictogram </a:t>
            </a:r>
            <a:r>
              <a:rPr kumimoji="0" lang="en-GB" sz="800" b="0" i="0" u="none" strike="noStrike" kern="0" cap="none" spc="0" normalizeH="0" baseline="0" noProof="0" dirty="0" err="1">
                <a:ln>
                  <a:noFill/>
                </a:ln>
                <a:solidFill>
                  <a:sysClr val="windowText" lastClr="000000"/>
                </a:solidFill>
                <a:effectLst/>
                <a:uLnTx/>
                <a:uFillTx/>
              </a:rPr>
              <a:t>als</a:t>
            </a:r>
            <a:r>
              <a:rPr kumimoji="0" lang="en-GB" sz="800" b="0" i="0" u="none" strike="noStrike" kern="0" cap="none" spc="0" normalizeH="0" baseline="0" noProof="0" dirty="0">
                <a:ln>
                  <a:noFill/>
                </a:ln>
                <a:solidFill>
                  <a:sysClr val="windowText" lastClr="000000"/>
                </a:solidFill>
                <a:effectLst/>
                <a:uLnTx/>
                <a:uFillTx/>
              </a:rPr>
              <a:t> u </a:t>
            </a:r>
            <a:r>
              <a:rPr kumimoji="0" lang="en-GB" sz="800" b="0" i="0" u="none" strike="noStrike" kern="0" cap="none" spc="0" normalizeH="0" baseline="0" noProof="0" dirty="0" err="1">
                <a:ln>
                  <a:noFill/>
                </a:ln>
                <a:solidFill>
                  <a:sysClr val="windowText" lastClr="000000"/>
                </a:solidFill>
                <a:effectLst/>
                <a:uLnTx/>
                <a:uFillTx/>
              </a:rPr>
              <a:t>een</a:t>
            </a:r>
            <a:r>
              <a:rPr kumimoji="0" lang="en-GB" sz="800" b="0" i="0" u="none" strike="noStrike" kern="0" cap="none" spc="0" normalizeH="0" baseline="0" noProof="0" dirty="0">
                <a:ln>
                  <a:noFill/>
                </a:ln>
                <a:solidFill>
                  <a:sysClr val="windowText" lastClr="000000"/>
                </a:solidFill>
                <a:effectLst/>
                <a:uLnTx/>
                <a:uFillTx/>
              </a:rPr>
              <a:t> </a:t>
            </a:r>
            <a:r>
              <a:rPr kumimoji="0" lang="en-GB" sz="800" b="0" i="0" u="none" strike="noStrike" kern="0" cap="none" spc="0" normalizeH="0" baseline="0" noProof="0" dirty="0" err="1">
                <a:ln>
                  <a:noFill/>
                </a:ln>
                <a:solidFill>
                  <a:sysClr val="windowText" lastClr="000000"/>
                </a:solidFill>
                <a:effectLst/>
                <a:uLnTx/>
                <a:uFillTx/>
              </a:rPr>
              <a:t>afbeelding</a:t>
            </a:r>
            <a:r>
              <a:rPr kumimoji="0" lang="en-GB" sz="800" b="0" i="0" u="none" strike="noStrike" kern="0" cap="none" spc="0" normalizeH="0" baseline="0" noProof="0" dirty="0">
                <a:ln>
                  <a:noFill/>
                </a:ln>
                <a:solidFill>
                  <a:sysClr val="windowText" lastClr="000000"/>
                </a:solidFill>
                <a:effectLst/>
                <a:uLnTx/>
                <a:uFillTx/>
              </a:rPr>
              <a:t> wilt </a:t>
            </a:r>
            <a:r>
              <a:rPr kumimoji="0" lang="en-GB" sz="800" b="0" i="0" u="none" strike="noStrike" kern="0" cap="none" spc="0" normalizeH="0" baseline="0" noProof="0" dirty="0" err="1">
                <a:ln>
                  <a:noFill/>
                </a:ln>
                <a:solidFill>
                  <a:sysClr val="windowText" lastClr="000000"/>
                </a:solidFill>
                <a:effectLst/>
                <a:uLnTx/>
                <a:uFillTx/>
              </a:rPr>
              <a:t>toevoegen</a:t>
            </a:r>
            <a:endParaRPr kumimoji="0" lang="en-GB" sz="800" b="0" i="0" u="none" strike="noStrike" kern="0" cap="none" spc="0" normalizeH="0" baseline="0" noProof="0" dirty="0">
              <a:ln>
                <a:noFill/>
              </a:ln>
              <a:solidFill>
                <a:sysClr val="windowText" lastClr="000000"/>
              </a:solidFill>
              <a:effectLst/>
              <a:uLnTx/>
              <a:uFillTx/>
            </a:endParaRPr>
          </a:p>
        </p:txBody>
      </p:sp>
      <p:sp>
        <p:nvSpPr>
          <p:cNvPr id="16" name="Tijdelijke aanduiding voor afbeelding 24"/>
          <p:cNvSpPr>
            <a:spLocks noGrp="1" noChangeAspect="1"/>
          </p:cNvSpPr>
          <p:nvPr>
            <p:ph type="pic" sz="quarter" idx="16"/>
          </p:nvPr>
        </p:nvSpPr>
        <p:spPr bwMode="auto">
          <a:xfrm>
            <a:off x="4959012"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err="1">
                <a:ln>
                  <a:noFill/>
                </a:ln>
                <a:solidFill>
                  <a:sysClr val="windowText" lastClr="000000"/>
                </a:solidFill>
                <a:effectLst/>
                <a:uLnTx/>
                <a:uFillTx/>
              </a:rPr>
              <a:t>Klik</a:t>
            </a:r>
            <a:r>
              <a:rPr kumimoji="0" lang="en-GB" sz="800" b="0" i="0" u="none" strike="noStrike" kern="0" cap="none" spc="0" normalizeH="0" baseline="0" noProof="0" dirty="0">
                <a:ln>
                  <a:noFill/>
                </a:ln>
                <a:solidFill>
                  <a:sysClr val="windowText" lastClr="000000"/>
                </a:solidFill>
                <a:effectLst/>
                <a:uLnTx/>
                <a:uFillTx/>
              </a:rPr>
              <a:t> op het pictogram </a:t>
            </a:r>
            <a:r>
              <a:rPr kumimoji="0" lang="en-GB" sz="800" b="0" i="0" u="none" strike="noStrike" kern="0" cap="none" spc="0" normalizeH="0" baseline="0" noProof="0" dirty="0" err="1">
                <a:ln>
                  <a:noFill/>
                </a:ln>
                <a:solidFill>
                  <a:sysClr val="windowText" lastClr="000000"/>
                </a:solidFill>
                <a:effectLst/>
                <a:uLnTx/>
                <a:uFillTx/>
              </a:rPr>
              <a:t>als</a:t>
            </a:r>
            <a:r>
              <a:rPr kumimoji="0" lang="en-GB" sz="800" b="0" i="0" u="none" strike="noStrike" kern="0" cap="none" spc="0" normalizeH="0" baseline="0" noProof="0" dirty="0">
                <a:ln>
                  <a:noFill/>
                </a:ln>
                <a:solidFill>
                  <a:sysClr val="windowText" lastClr="000000"/>
                </a:solidFill>
                <a:effectLst/>
                <a:uLnTx/>
                <a:uFillTx/>
              </a:rPr>
              <a:t> u </a:t>
            </a:r>
            <a:r>
              <a:rPr kumimoji="0" lang="en-GB" sz="800" b="0" i="0" u="none" strike="noStrike" kern="0" cap="none" spc="0" normalizeH="0" baseline="0" noProof="0" dirty="0" err="1">
                <a:ln>
                  <a:noFill/>
                </a:ln>
                <a:solidFill>
                  <a:sysClr val="windowText" lastClr="000000"/>
                </a:solidFill>
                <a:effectLst/>
                <a:uLnTx/>
                <a:uFillTx/>
              </a:rPr>
              <a:t>een</a:t>
            </a:r>
            <a:r>
              <a:rPr kumimoji="0" lang="en-GB" sz="800" b="0" i="0" u="none" strike="noStrike" kern="0" cap="none" spc="0" normalizeH="0" baseline="0" noProof="0" dirty="0">
                <a:ln>
                  <a:noFill/>
                </a:ln>
                <a:solidFill>
                  <a:sysClr val="windowText" lastClr="000000"/>
                </a:solidFill>
                <a:effectLst/>
                <a:uLnTx/>
                <a:uFillTx/>
              </a:rPr>
              <a:t> </a:t>
            </a:r>
            <a:r>
              <a:rPr kumimoji="0" lang="en-GB" sz="800" b="0" i="0" u="none" strike="noStrike" kern="0" cap="none" spc="0" normalizeH="0" baseline="0" noProof="0" dirty="0" err="1">
                <a:ln>
                  <a:noFill/>
                </a:ln>
                <a:solidFill>
                  <a:sysClr val="windowText" lastClr="000000"/>
                </a:solidFill>
                <a:effectLst/>
                <a:uLnTx/>
                <a:uFillTx/>
              </a:rPr>
              <a:t>afbeelding</a:t>
            </a:r>
            <a:r>
              <a:rPr kumimoji="0" lang="en-GB" sz="800" b="0" i="0" u="none" strike="noStrike" kern="0" cap="none" spc="0" normalizeH="0" baseline="0" noProof="0" dirty="0">
                <a:ln>
                  <a:noFill/>
                </a:ln>
                <a:solidFill>
                  <a:sysClr val="windowText" lastClr="000000"/>
                </a:solidFill>
                <a:effectLst/>
                <a:uLnTx/>
                <a:uFillTx/>
              </a:rPr>
              <a:t> wilt </a:t>
            </a:r>
            <a:r>
              <a:rPr kumimoji="0" lang="en-GB" sz="800" b="0" i="0" u="none" strike="noStrike" kern="0" cap="none" spc="0" normalizeH="0" baseline="0" noProof="0" dirty="0" err="1">
                <a:ln>
                  <a:noFill/>
                </a:ln>
                <a:solidFill>
                  <a:sysClr val="windowText" lastClr="000000"/>
                </a:solidFill>
                <a:effectLst/>
                <a:uLnTx/>
                <a:uFillTx/>
              </a:rPr>
              <a:t>toevoegen</a:t>
            </a:r>
            <a:endParaRPr kumimoji="0" lang="en-GB" sz="800" b="0" i="0" u="none" strike="noStrike" kern="0" cap="none" spc="0" normalizeH="0" baseline="0" noProof="0" dirty="0">
              <a:ln>
                <a:noFill/>
              </a:ln>
              <a:solidFill>
                <a:sysClr val="windowText" lastClr="000000"/>
              </a:solidFill>
              <a:effectLst/>
              <a:uLnTx/>
              <a:uFillTx/>
            </a:endParaRPr>
          </a:p>
        </p:txBody>
      </p:sp>
      <p:sp>
        <p:nvSpPr>
          <p:cNvPr id="17" name="Tijdelijke aanduiding voor afbeelding 24"/>
          <p:cNvSpPr>
            <a:spLocks noGrp="1" noChangeAspect="1"/>
          </p:cNvSpPr>
          <p:nvPr>
            <p:ph type="pic" sz="quarter" idx="15"/>
          </p:nvPr>
        </p:nvSpPr>
        <p:spPr bwMode="auto">
          <a:xfrm>
            <a:off x="3364849"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err="1">
                <a:ln>
                  <a:noFill/>
                </a:ln>
                <a:solidFill>
                  <a:sysClr val="windowText" lastClr="000000"/>
                </a:solidFill>
                <a:effectLst/>
                <a:uLnTx/>
                <a:uFillTx/>
              </a:rPr>
              <a:t>Klik</a:t>
            </a:r>
            <a:r>
              <a:rPr kumimoji="0" lang="en-GB" sz="800" b="0" i="0" u="none" strike="noStrike" kern="0" cap="none" spc="0" normalizeH="0" baseline="0" noProof="0" dirty="0">
                <a:ln>
                  <a:noFill/>
                </a:ln>
                <a:solidFill>
                  <a:sysClr val="windowText" lastClr="000000"/>
                </a:solidFill>
                <a:effectLst/>
                <a:uLnTx/>
                <a:uFillTx/>
              </a:rPr>
              <a:t> op het pictogram </a:t>
            </a:r>
            <a:r>
              <a:rPr kumimoji="0" lang="en-GB" sz="800" b="0" i="0" u="none" strike="noStrike" kern="0" cap="none" spc="0" normalizeH="0" baseline="0" noProof="0" dirty="0" err="1">
                <a:ln>
                  <a:noFill/>
                </a:ln>
                <a:solidFill>
                  <a:sysClr val="windowText" lastClr="000000"/>
                </a:solidFill>
                <a:effectLst/>
                <a:uLnTx/>
                <a:uFillTx/>
              </a:rPr>
              <a:t>als</a:t>
            </a:r>
            <a:r>
              <a:rPr kumimoji="0" lang="en-GB" sz="800" b="0" i="0" u="none" strike="noStrike" kern="0" cap="none" spc="0" normalizeH="0" baseline="0" noProof="0" dirty="0">
                <a:ln>
                  <a:noFill/>
                </a:ln>
                <a:solidFill>
                  <a:sysClr val="windowText" lastClr="000000"/>
                </a:solidFill>
                <a:effectLst/>
                <a:uLnTx/>
                <a:uFillTx/>
              </a:rPr>
              <a:t> u </a:t>
            </a:r>
            <a:r>
              <a:rPr kumimoji="0" lang="en-GB" sz="800" b="0" i="0" u="none" strike="noStrike" kern="0" cap="none" spc="0" normalizeH="0" baseline="0" noProof="0" dirty="0" err="1">
                <a:ln>
                  <a:noFill/>
                </a:ln>
                <a:solidFill>
                  <a:sysClr val="windowText" lastClr="000000"/>
                </a:solidFill>
                <a:effectLst/>
                <a:uLnTx/>
                <a:uFillTx/>
              </a:rPr>
              <a:t>een</a:t>
            </a:r>
            <a:r>
              <a:rPr kumimoji="0" lang="en-GB" sz="800" b="0" i="0" u="none" strike="noStrike" kern="0" cap="none" spc="0" normalizeH="0" baseline="0" noProof="0" dirty="0">
                <a:ln>
                  <a:noFill/>
                </a:ln>
                <a:solidFill>
                  <a:sysClr val="windowText" lastClr="000000"/>
                </a:solidFill>
                <a:effectLst/>
                <a:uLnTx/>
                <a:uFillTx/>
              </a:rPr>
              <a:t> </a:t>
            </a:r>
            <a:r>
              <a:rPr kumimoji="0" lang="en-GB" sz="800" b="0" i="0" u="none" strike="noStrike" kern="0" cap="none" spc="0" normalizeH="0" baseline="0" noProof="0" dirty="0" err="1">
                <a:ln>
                  <a:noFill/>
                </a:ln>
                <a:solidFill>
                  <a:sysClr val="windowText" lastClr="000000"/>
                </a:solidFill>
                <a:effectLst/>
                <a:uLnTx/>
                <a:uFillTx/>
              </a:rPr>
              <a:t>afbeelding</a:t>
            </a:r>
            <a:r>
              <a:rPr kumimoji="0" lang="en-GB" sz="800" b="0" i="0" u="none" strike="noStrike" kern="0" cap="none" spc="0" normalizeH="0" baseline="0" noProof="0" dirty="0">
                <a:ln>
                  <a:noFill/>
                </a:ln>
                <a:solidFill>
                  <a:sysClr val="windowText" lastClr="000000"/>
                </a:solidFill>
                <a:effectLst/>
                <a:uLnTx/>
                <a:uFillTx/>
              </a:rPr>
              <a:t> wilt </a:t>
            </a:r>
            <a:r>
              <a:rPr kumimoji="0" lang="en-GB" sz="800" b="0" i="0" u="none" strike="noStrike" kern="0" cap="none" spc="0" normalizeH="0" baseline="0" noProof="0" dirty="0" err="1">
                <a:ln>
                  <a:noFill/>
                </a:ln>
                <a:solidFill>
                  <a:sysClr val="windowText" lastClr="000000"/>
                </a:solidFill>
                <a:effectLst/>
                <a:uLnTx/>
                <a:uFillTx/>
              </a:rPr>
              <a:t>toevoegen</a:t>
            </a:r>
            <a:endParaRPr kumimoji="0" lang="en-GB" sz="800" b="0" i="0" u="none" strike="noStrike" kern="0" cap="none" spc="0" normalizeH="0" baseline="0" noProof="0" dirty="0">
              <a:ln>
                <a:noFill/>
              </a:ln>
              <a:solidFill>
                <a:sysClr val="windowText" lastClr="000000"/>
              </a:solidFill>
              <a:effectLst/>
              <a:uLnTx/>
              <a:uFillTx/>
            </a:endParaRPr>
          </a:p>
        </p:txBody>
      </p:sp>
      <p:sp>
        <p:nvSpPr>
          <p:cNvPr id="18" name="Tijdelijke aanduiding voor tekst 21"/>
          <p:cNvSpPr>
            <a:spLocks noGrp="1"/>
          </p:cNvSpPr>
          <p:nvPr>
            <p:ph type="body" sz="quarter" idx="20"/>
          </p:nvPr>
        </p:nvSpPr>
        <p:spPr>
          <a:xfrm>
            <a:off x="505856" y="1234871"/>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en-GB" dirty="0" err="1"/>
              <a:t>Klik</a:t>
            </a:r>
            <a:r>
              <a:rPr lang="en-GB" dirty="0"/>
              <a:t> om de </a:t>
            </a:r>
            <a:r>
              <a:rPr lang="en-GB" dirty="0" err="1"/>
              <a:t>modelstijlen</a:t>
            </a:r>
            <a:r>
              <a:rPr lang="en-GB" dirty="0"/>
              <a:t> te </a:t>
            </a:r>
            <a:r>
              <a:rPr lang="en-GB" dirty="0" err="1"/>
              <a:t>bewerken</a:t>
            </a:r>
            <a:endParaRPr lang="en-GB" dirty="0"/>
          </a:p>
        </p:txBody>
      </p:sp>
      <p:sp>
        <p:nvSpPr>
          <p:cNvPr id="19" name="Tijdelijke aanduiding voor tekst 21"/>
          <p:cNvSpPr>
            <a:spLocks noGrp="1"/>
          </p:cNvSpPr>
          <p:nvPr>
            <p:ph type="body" sz="quarter" idx="21"/>
          </p:nvPr>
        </p:nvSpPr>
        <p:spPr>
          <a:xfrm>
            <a:off x="505856" y="1648186"/>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en-GB" dirty="0" err="1"/>
              <a:t>Klik</a:t>
            </a:r>
            <a:r>
              <a:rPr lang="en-GB" dirty="0"/>
              <a:t> om de </a:t>
            </a:r>
            <a:r>
              <a:rPr lang="en-GB" dirty="0" err="1"/>
              <a:t>modelstijlen</a:t>
            </a:r>
            <a:r>
              <a:rPr lang="en-GB" dirty="0"/>
              <a:t> te </a:t>
            </a:r>
            <a:r>
              <a:rPr lang="en-GB" dirty="0" err="1"/>
              <a:t>bewerken</a:t>
            </a:r>
            <a:endParaRPr lang="en-GB" dirty="0"/>
          </a:p>
        </p:txBody>
      </p:sp>
    </p:spTree>
    <p:extLst>
      <p:ext uri="{BB962C8B-B14F-4D97-AF65-F5344CB8AC3E}">
        <p14:creationId xmlns:p14="http://schemas.microsoft.com/office/powerpoint/2010/main" val="4239833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 with rectangular image">
    <p:spTree>
      <p:nvGrpSpPr>
        <p:cNvPr id="1" name=""/>
        <p:cNvGrpSpPr/>
        <p:nvPr/>
      </p:nvGrpSpPr>
      <p:grpSpPr>
        <a:xfrm>
          <a:off x="0" y="0"/>
          <a:ext cx="0" cy="0"/>
          <a:chOff x="0" y="0"/>
          <a:chExt cx="0" cy="0"/>
        </a:xfrm>
      </p:grpSpPr>
      <p:sp>
        <p:nvSpPr>
          <p:cNvPr id="4"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dirty="0" err="1"/>
              <a:t>Klik</a:t>
            </a:r>
            <a:r>
              <a:rPr lang="en-GB" dirty="0"/>
              <a:t> om de </a:t>
            </a:r>
            <a:r>
              <a:rPr lang="en-GB" dirty="0" err="1"/>
              <a:t>modelstijlen</a:t>
            </a:r>
            <a:r>
              <a:rPr lang="en-GB" dirty="0"/>
              <a:t> te </a:t>
            </a:r>
            <a:r>
              <a:rPr lang="en-GB" dirty="0" err="1"/>
              <a:t>bewerken</a:t>
            </a:r>
            <a:endParaRPr lang="en-GB" dirty="0"/>
          </a:p>
        </p:txBody>
      </p:sp>
      <p:sp>
        <p:nvSpPr>
          <p:cNvPr id="6" name="Titel 5"/>
          <p:cNvSpPr>
            <a:spLocks noGrp="1"/>
          </p:cNvSpPr>
          <p:nvPr>
            <p:ph type="title" hasCustomPrompt="1"/>
          </p:nvPr>
        </p:nvSpPr>
        <p:spPr>
          <a:xfrm>
            <a:off x="561600" y="169210"/>
            <a:ext cx="3816000" cy="987200"/>
          </a:xfrm>
        </p:spPr>
        <p:txBody>
          <a:bodyPr/>
          <a:lstStyle/>
          <a:p>
            <a:r>
              <a:rPr lang="en-GB"/>
              <a:t>Klik om de stijl te bewerken</a:t>
            </a:r>
            <a:endParaRPr lang="en-GB" dirty="0"/>
          </a:p>
        </p:txBody>
      </p:sp>
      <p:sp>
        <p:nvSpPr>
          <p:cNvPr id="7" name="Tijdelijke aanduiding voor dianummer 6"/>
          <p:cNvSpPr>
            <a:spLocks noGrp="1"/>
          </p:cNvSpPr>
          <p:nvPr>
            <p:ph type="sldNum" sz="quarter" idx="18"/>
          </p:nvPr>
        </p:nvSpPr>
        <p:spPr/>
        <p:txBody>
          <a:bodyPr/>
          <a:lstStyle/>
          <a:p>
            <a:pPr algn="r"/>
            <a:fld id="{F25965E0-7062-474C-8671-DB3A3CE669B0}" type="slidenum">
              <a:rPr lang="en-GB" smtClean="0"/>
              <a:pPr algn="r"/>
              <a:t>‹#›</a:t>
            </a:fld>
            <a:endParaRPr lang="en-GB" dirty="0"/>
          </a:p>
        </p:txBody>
      </p:sp>
      <p:sp>
        <p:nvSpPr>
          <p:cNvPr id="8" name="Tijdelijke aanduiding voor afbeelding 24"/>
          <p:cNvSpPr>
            <a:spLocks noGrp="1" noChangeAspect="1"/>
          </p:cNvSpPr>
          <p:nvPr>
            <p:ph type="pic" sz="quarter" idx="16"/>
          </p:nvPr>
        </p:nvSpPr>
        <p:spPr>
          <a:xfrm>
            <a:off x="4607588" y="170100"/>
            <a:ext cx="4284000" cy="4284000"/>
          </a:xfrm>
          <a:prstGeom prst="rect">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Tree>
    <p:extLst>
      <p:ext uri="{BB962C8B-B14F-4D97-AF65-F5344CB8AC3E}">
        <p14:creationId xmlns:p14="http://schemas.microsoft.com/office/powerpoint/2010/main" val="4107234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s with text boxe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620713" y="1473201"/>
            <a:ext cx="2556000" cy="1980000"/>
          </a:xfrm>
          <a:prstGeom prst="rect">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
        <p:nvSpPr>
          <p:cNvPr id="4" name="Tijdelijke aanduiding voor afbeelding 24"/>
          <p:cNvSpPr>
            <a:spLocks noGrp="1" noChangeAspect="1"/>
          </p:cNvSpPr>
          <p:nvPr>
            <p:ph type="pic" sz="quarter" idx="17"/>
          </p:nvPr>
        </p:nvSpPr>
        <p:spPr>
          <a:xfrm>
            <a:off x="3478944" y="1473201"/>
            <a:ext cx="2556000" cy="1980000"/>
          </a:xfrm>
          <a:prstGeom prst="rect">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
        <p:nvSpPr>
          <p:cNvPr id="5" name="Tijdelijke aanduiding voor afbeelding 24"/>
          <p:cNvSpPr>
            <a:spLocks noGrp="1" noChangeAspect="1"/>
          </p:cNvSpPr>
          <p:nvPr>
            <p:ph type="pic" sz="quarter" idx="18"/>
          </p:nvPr>
        </p:nvSpPr>
        <p:spPr>
          <a:xfrm>
            <a:off x="6337175" y="1473201"/>
            <a:ext cx="2556000" cy="1980000"/>
          </a:xfrm>
          <a:prstGeom prst="rect">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
        <p:nvSpPr>
          <p:cNvPr id="13" name="Tijdelijke aanduiding voor dianummer 12"/>
          <p:cNvSpPr>
            <a:spLocks noGrp="1"/>
          </p:cNvSpPr>
          <p:nvPr>
            <p:ph type="sldNum" sz="quarter" idx="25"/>
          </p:nvPr>
        </p:nvSpPr>
        <p:spPr/>
        <p:txBody>
          <a:bodyPr/>
          <a:lstStyle/>
          <a:p>
            <a:pPr algn="r"/>
            <a:fld id="{F25965E0-7062-474C-8671-DB3A3CE669B0}" type="slidenum">
              <a:rPr lang="en-GB" smtClean="0"/>
              <a:pPr algn="r"/>
              <a:t>‹#›</a:t>
            </a:fld>
            <a:endParaRPr lang="en-GB" dirty="0"/>
          </a:p>
        </p:txBody>
      </p:sp>
      <p:sp>
        <p:nvSpPr>
          <p:cNvPr id="14" name="Titel 13"/>
          <p:cNvSpPr>
            <a:spLocks noGrp="1"/>
          </p:cNvSpPr>
          <p:nvPr>
            <p:ph type="title" hasCustomPrompt="1"/>
          </p:nvPr>
        </p:nvSpPr>
        <p:spPr/>
        <p:txBody>
          <a:bodyPr/>
          <a:lstStyle/>
          <a:p>
            <a:r>
              <a:rPr lang="en-GB"/>
              <a:t>Klik om de stijl te bewerken</a:t>
            </a:r>
            <a:endParaRPr lang="en-GB" dirty="0"/>
          </a:p>
        </p:txBody>
      </p:sp>
      <p:sp>
        <p:nvSpPr>
          <p:cNvPr id="15" name="Tijdelijke aanduiding voor tekst 21"/>
          <p:cNvSpPr>
            <a:spLocks noGrp="1"/>
          </p:cNvSpPr>
          <p:nvPr>
            <p:ph type="body" sz="quarter" idx="20"/>
          </p:nvPr>
        </p:nvSpPr>
        <p:spPr>
          <a:xfrm>
            <a:off x="505856" y="3507017"/>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en-GB" dirty="0" err="1"/>
              <a:t>Klik</a:t>
            </a:r>
            <a:r>
              <a:rPr lang="en-GB" dirty="0"/>
              <a:t> om de </a:t>
            </a:r>
            <a:r>
              <a:rPr lang="en-GB" dirty="0" err="1"/>
              <a:t>modelstijlen</a:t>
            </a:r>
            <a:r>
              <a:rPr lang="en-GB" dirty="0"/>
              <a:t> te </a:t>
            </a:r>
            <a:r>
              <a:rPr lang="en-GB" dirty="0" err="1"/>
              <a:t>bewerken</a:t>
            </a:r>
            <a:endParaRPr lang="en-GB" dirty="0"/>
          </a:p>
        </p:txBody>
      </p:sp>
      <p:sp>
        <p:nvSpPr>
          <p:cNvPr id="17" name="Tijdelijke aanduiding voor tekst 21"/>
          <p:cNvSpPr>
            <a:spLocks noGrp="1"/>
          </p:cNvSpPr>
          <p:nvPr>
            <p:ph type="body" sz="quarter" idx="26"/>
          </p:nvPr>
        </p:nvSpPr>
        <p:spPr>
          <a:xfrm>
            <a:off x="6215589" y="3507854"/>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en-GB" dirty="0" err="1"/>
              <a:t>Klik</a:t>
            </a:r>
            <a:r>
              <a:rPr lang="en-GB" dirty="0"/>
              <a:t> om de </a:t>
            </a:r>
            <a:r>
              <a:rPr lang="en-GB" dirty="0" err="1"/>
              <a:t>modelstijlen</a:t>
            </a:r>
            <a:r>
              <a:rPr lang="en-GB" dirty="0"/>
              <a:t> te </a:t>
            </a:r>
            <a:r>
              <a:rPr lang="en-GB" dirty="0" err="1"/>
              <a:t>bewerken</a:t>
            </a:r>
            <a:endParaRPr lang="en-GB" dirty="0"/>
          </a:p>
        </p:txBody>
      </p:sp>
      <p:sp>
        <p:nvSpPr>
          <p:cNvPr id="18" name="Tijdelijke aanduiding voor tekst 21"/>
          <p:cNvSpPr>
            <a:spLocks noGrp="1"/>
          </p:cNvSpPr>
          <p:nvPr>
            <p:ph type="body" sz="quarter" idx="27"/>
          </p:nvPr>
        </p:nvSpPr>
        <p:spPr>
          <a:xfrm>
            <a:off x="3364454" y="3507854"/>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en-GB" dirty="0" err="1"/>
              <a:t>Klik</a:t>
            </a:r>
            <a:r>
              <a:rPr lang="en-GB" dirty="0"/>
              <a:t> om de </a:t>
            </a:r>
            <a:r>
              <a:rPr lang="en-GB" dirty="0" err="1"/>
              <a:t>modelstijlen</a:t>
            </a:r>
            <a:r>
              <a:rPr lang="en-GB" dirty="0"/>
              <a:t> te </a:t>
            </a:r>
            <a:r>
              <a:rPr lang="en-GB" dirty="0" err="1"/>
              <a:t>bewerken</a:t>
            </a:r>
            <a:endParaRPr lang="en-GB" dirty="0"/>
          </a:p>
        </p:txBody>
      </p:sp>
    </p:spTree>
    <p:extLst>
      <p:ext uri="{BB962C8B-B14F-4D97-AF65-F5344CB8AC3E}">
        <p14:creationId xmlns:p14="http://schemas.microsoft.com/office/powerpoint/2010/main" val="2791031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 with 2 square image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620713" y="1473201"/>
            <a:ext cx="4059604" cy="2987862"/>
          </a:xfrm>
          <a:prstGeom prst="rect">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
        <p:nvSpPr>
          <p:cNvPr id="5" name="Tijdelijke aanduiding voor afbeelding 24"/>
          <p:cNvSpPr>
            <a:spLocks noGrp="1" noChangeAspect="1"/>
          </p:cNvSpPr>
          <p:nvPr>
            <p:ph type="pic" sz="quarter" idx="17"/>
          </p:nvPr>
        </p:nvSpPr>
        <p:spPr>
          <a:xfrm>
            <a:off x="4826161" y="1474463"/>
            <a:ext cx="4060800" cy="2988000"/>
          </a:xfrm>
          <a:prstGeom prst="rect">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
        <p:nvSpPr>
          <p:cNvPr id="6" name="Titel 5"/>
          <p:cNvSpPr>
            <a:spLocks noGrp="1"/>
          </p:cNvSpPr>
          <p:nvPr>
            <p:ph type="title" hasCustomPrompt="1"/>
          </p:nvPr>
        </p:nvSpPr>
        <p:spPr/>
        <p:txBody>
          <a:bodyPr/>
          <a:lstStyle/>
          <a:p>
            <a:r>
              <a:rPr lang="en-GB"/>
              <a:t>Klik om de stijl te bewerken</a:t>
            </a:r>
            <a:endParaRPr lang="en-GB" dirty="0"/>
          </a:p>
        </p:txBody>
      </p:sp>
      <p:sp>
        <p:nvSpPr>
          <p:cNvPr id="7" name="Tijdelijke aanduiding voor dianummer 6"/>
          <p:cNvSpPr>
            <a:spLocks noGrp="1"/>
          </p:cNvSpPr>
          <p:nvPr>
            <p:ph type="sldNum" sz="quarter" idx="18"/>
          </p:nvPr>
        </p:nvSpPr>
        <p:spPr/>
        <p:txBody>
          <a:bodyPr/>
          <a:lstStyle/>
          <a:p>
            <a:pPr algn="r"/>
            <a:fld id="{F25965E0-7062-474C-8671-DB3A3CE669B0}" type="slidenum">
              <a:rPr lang="en-GB" smtClean="0"/>
              <a:pPr algn="r"/>
              <a:t>‹#›</a:t>
            </a:fld>
            <a:endParaRPr lang="en-GB" dirty="0"/>
          </a:p>
        </p:txBody>
      </p:sp>
    </p:spTree>
    <p:extLst>
      <p:ext uri="{BB962C8B-B14F-4D97-AF65-F5344CB8AC3E}">
        <p14:creationId xmlns:p14="http://schemas.microsoft.com/office/powerpoint/2010/main" val="2432627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large image">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a:t>Klik om de stijl te bewerken</a:t>
            </a:r>
            <a:endParaRPr lang="en-GB" dirty="0"/>
          </a:p>
        </p:txBody>
      </p:sp>
      <p:sp>
        <p:nvSpPr>
          <p:cNvPr id="6" name="Tijdelijke aanduiding voor dianummer 5"/>
          <p:cNvSpPr>
            <a:spLocks noGrp="1"/>
          </p:cNvSpPr>
          <p:nvPr>
            <p:ph type="sldNum" sz="quarter" idx="17"/>
          </p:nvPr>
        </p:nvSpPr>
        <p:spPr/>
        <p:txBody>
          <a:bodyPr/>
          <a:lstStyle/>
          <a:p>
            <a:pPr algn="r"/>
            <a:fld id="{F25965E0-7062-474C-8671-DB3A3CE669B0}" type="slidenum">
              <a:rPr lang="en-GB" smtClean="0"/>
              <a:pPr algn="r"/>
              <a:t>‹#›</a:t>
            </a:fld>
            <a:endParaRPr lang="en-GB" dirty="0"/>
          </a:p>
        </p:txBody>
      </p:sp>
      <p:sp>
        <p:nvSpPr>
          <p:cNvPr id="7" name="Tijdelijke aanduiding voor afbeelding 24"/>
          <p:cNvSpPr>
            <a:spLocks noGrp="1" noChangeAspect="1"/>
          </p:cNvSpPr>
          <p:nvPr>
            <p:ph type="pic" sz="quarter" idx="16"/>
          </p:nvPr>
        </p:nvSpPr>
        <p:spPr>
          <a:xfrm>
            <a:off x="618745" y="1107712"/>
            <a:ext cx="8274430" cy="3348000"/>
          </a:xfrm>
          <a:prstGeom prst="rect">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Tree>
    <p:extLst>
      <p:ext uri="{BB962C8B-B14F-4D97-AF65-F5344CB8AC3E}">
        <p14:creationId xmlns:p14="http://schemas.microsoft.com/office/powerpoint/2010/main" val="217801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rectangular images">
    <p:spTree>
      <p:nvGrpSpPr>
        <p:cNvPr id="1" name=""/>
        <p:cNvGrpSpPr/>
        <p:nvPr/>
      </p:nvGrpSpPr>
      <p:grpSpPr>
        <a:xfrm>
          <a:off x="0" y="0"/>
          <a:ext cx="0" cy="0"/>
          <a:chOff x="0" y="0"/>
          <a:chExt cx="0" cy="0"/>
        </a:xfrm>
      </p:grpSpPr>
      <p:sp>
        <p:nvSpPr>
          <p:cNvPr id="5" name="Tijdelijke aanduiding voor dianummer 4"/>
          <p:cNvSpPr>
            <a:spLocks noGrp="1"/>
          </p:cNvSpPr>
          <p:nvPr>
            <p:ph type="sldNum" sz="quarter" idx="18"/>
          </p:nvPr>
        </p:nvSpPr>
        <p:spPr/>
        <p:txBody>
          <a:bodyPr/>
          <a:lstStyle/>
          <a:p>
            <a:pPr algn="r"/>
            <a:fld id="{F25965E0-7062-474C-8671-DB3A3CE669B0}" type="slidenum">
              <a:rPr lang="en-GB" smtClean="0"/>
              <a:pPr algn="r"/>
              <a:t>‹#›</a:t>
            </a:fld>
            <a:endParaRPr lang="en-GB" dirty="0"/>
          </a:p>
        </p:txBody>
      </p:sp>
      <p:sp>
        <p:nvSpPr>
          <p:cNvPr id="6" name="Tijdelijke aanduiding voor afbeelding 24"/>
          <p:cNvSpPr>
            <a:spLocks noGrp="1" noChangeAspect="1"/>
          </p:cNvSpPr>
          <p:nvPr>
            <p:ph type="pic" sz="quarter" idx="16"/>
          </p:nvPr>
        </p:nvSpPr>
        <p:spPr>
          <a:xfrm>
            <a:off x="615950" y="166688"/>
            <a:ext cx="4032000" cy="4290300"/>
          </a:xfrm>
          <a:prstGeom prst="rect">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
        <p:nvSpPr>
          <p:cNvPr id="7" name="Tijdelijke aanduiding voor afbeelding 24"/>
          <p:cNvSpPr>
            <a:spLocks noGrp="1" noChangeAspect="1"/>
          </p:cNvSpPr>
          <p:nvPr>
            <p:ph type="pic" sz="quarter" idx="17"/>
          </p:nvPr>
        </p:nvSpPr>
        <p:spPr>
          <a:xfrm>
            <a:off x="4859588" y="166688"/>
            <a:ext cx="4032000" cy="4289669"/>
          </a:xfrm>
          <a:prstGeom prst="rect">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Tree>
    <p:extLst>
      <p:ext uri="{BB962C8B-B14F-4D97-AF65-F5344CB8AC3E}">
        <p14:creationId xmlns:p14="http://schemas.microsoft.com/office/powerpoint/2010/main" val="27044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 beeldvullend">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bwMode="gray">
          <a:xfrm>
            <a:off x="1" y="0"/>
            <a:ext cx="9143999" cy="5143500"/>
          </a:xfrm>
          <a:prstGeom prst="rect">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
        <p:nvSpPr>
          <p:cNvPr id="5" name="Tijdelijke aanduiding voor dianummer 4"/>
          <p:cNvSpPr>
            <a:spLocks noGrp="1"/>
          </p:cNvSpPr>
          <p:nvPr>
            <p:ph type="sldNum" sz="quarter" idx="17"/>
          </p:nvPr>
        </p:nvSpPr>
        <p:spPr/>
        <p:txBody>
          <a:bodyPr/>
          <a:lstStyle>
            <a:lvl1pPr>
              <a:defRPr>
                <a:solidFill>
                  <a:schemeClr val="bg1"/>
                </a:solidFill>
              </a:defRPr>
            </a:lvl1pPr>
          </a:lstStyle>
          <a:p>
            <a:pPr algn="r"/>
            <a:fld id="{F25965E0-7062-474C-8671-DB3A3CE669B0}" type="slidenum">
              <a:rPr lang="en-GB" smtClean="0"/>
              <a:pPr algn="r"/>
              <a:t>‹#›</a:t>
            </a:fld>
            <a:endParaRPr lang="en-GB" dirty="0"/>
          </a:p>
        </p:txBody>
      </p:sp>
      <p:sp>
        <p:nvSpPr>
          <p:cNvPr id="6" name="Titel 1"/>
          <p:cNvSpPr>
            <a:spLocks noGrp="1"/>
          </p:cNvSpPr>
          <p:nvPr>
            <p:ph type="title" hasCustomPrompt="1"/>
          </p:nvPr>
        </p:nvSpPr>
        <p:spPr bwMode="white">
          <a:xfrm>
            <a:off x="561600" y="172641"/>
            <a:ext cx="8330400" cy="576832"/>
          </a:xfrm>
          <a:noFill/>
          <a:ln w="0">
            <a:gradFill>
              <a:gsLst>
                <a:gs pos="0">
                  <a:schemeClr val="bg1"/>
                </a:gs>
                <a:gs pos="1000">
                  <a:schemeClr val="bg1">
                    <a:alpha val="0"/>
                  </a:schemeClr>
                </a:gs>
                <a:gs pos="99000">
                  <a:srgbClr val="FFFFFF">
                    <a:alpha val="0"/>
                  </a:srgbClr>
                </a:gs>
                <a:gs pos="100000">
                  <a:schemeClr val="bg1"/>
                </a:gs>
              </a:gsLst>
              <a:lin ang="5400000" scaled="0"/>
            </a:gradFill>
          </a:ln>
        </p:spPr>
        <p:txBody>
          <a:bodyPr/>
          <a:lstStyle>
            <a:lvl1pPr>
              <a:defRPr>
                <a:solidFill>
                  <a:schemeClr val="bg1"/>
                </a:solidFill>
              </a:defRPr>
            </a:lvl1pPr>
          </a:lstStyle>
          <a:p>
            <a:r>
              <a:rPr lang="en-GB"/>
              <a:t>Klik om de stijl te bewerken</a:t>
            </a:r>
            <a:endParaRPr lang="en-GB" dirty="0"/>
          </a:p>
        </p:txBody>
      </p:sp>
    </p:spTree>
    <p:extLst>
      <p:ext uri="{BB962C8B-B14F-4D97-AF65-F5344CB8AC3E}">
        <p14:creationId xmlns:p14="http://schemas.microsoft.com/office/powerpoint/2010/main" val="926628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0"/>
          </p:nvPr>
        </p:nvSpPr>
        <p:spPr/>
        <p:txBody>
          <a:bodyPr/>
          <a:lstStyle/>
          <a:p>
            <a:pPr algn="r"/>
            <a:fld id="{F25965E0-7062-474C-8671-DB3A3CE669B0}" type="slidenum">
              <a:rPr lang="en-GB" smtClean="0"/>
              <a:pPr algn="r"/>
              <a:t>‹#›</a:t>
            </a:fld>
            <a:endParaRPr lang="en-GB" dirty="0"/>
          </a:p>
        </p:txBody>
      </p:sp>
    </p:spTree>
    <p:extLst>
      <p:ext uri="{BB962C8B-B14F-4D97-AF65-F5344CB8AC3E}">
        <p14:creationId xmlns:p14="http://schemas.microsoft.com/office/powerpoint/2010/main" val="2401582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3" name="Tijdelijke aanduiding voor grafiek 5"/>
          <p:cNvSpPr>
            <a:spLocks noGrp="1"/>
          </p:cNvSpPr>
          <p:nvPr>
            <p:ph type="chart" sz="quarter" idx="17"/>
          </p:nvPr>
        </p:nvSpPr>
        <p:spPr>
          <a:xfrm>
            <a:off x="498238" y="1365481"/>
            <a:ext cx="8394937" cy="3092400"/>
          </a:xfrm>
          <a:noFill/>
        </p:spPr>
        <p:txBody>
          <a:bodyPr/>
          <a:lstStyle>
            <a:lvl1pPr>
              <a:defRPr>
                <a:solidFill>
                  <a:schemeClr val="bg2"/>
                </a:solidFill>
              </a:defRPr>
            </a:lvl1pPr>
          </a:lstStyle>
          <a:p>
            <a:endParaRPr lang="nl-NL" dirty="0"/>
          </a:p>
        </p:txBody>
      </p:sp>
      <p:sp>
        <p:nvSpPr>
          <p:cNvPr id="5" name="Titel 4"/>
          <p:cNvSpPr>
            <a:spLocks noGrp="1"/>
          </p:cNvSpPr>
          <p:nvPr>
            <p:ph type="title" hasCustomPrompt="1"/>
          </p:nvPr>
        </p:nvSpPr>
        <p:spPr/>
        <p:txBody>
          <a:bodyPr/>
          <a:lstStyle/>
          <a:p>
            <a:r>
              <a:rPr lang="en-GB"/>
              <a:t>Klik om de stijl te bewerken</a:t>
            </a:r>
            <a:endParaRPr lang="en-GB" dirty="0"/>
          </a:p>
        </p:txBody>
      </p:sp>
      <p:sp>
        <p:nvSpPr>
          <p:cNvPr id="6" name="Tijdelijke aanduiding voor dianummer 5"/>
          <p:cNvSpPr>
            <a:spLocks noGrp="1"/>
          </p:cNvSpPr>
          <p:nvPr>
            <p:ph type="sldNum" sz="quarter" idx="18"/>
          </p:nvPr>
        </p:nvSpPr>
        <p:spPr/>
        <p:txBody>
          <a:bodyPr/>
          <a:lstStyle/>
          <a:p>
            <a:pPr algn="r"/>
            <a:fld id="{F25965E0-7062-474C-8671-DB3A3CE669B0}" type="slidenum">
              <a:rPr lang="en-GB" smtClean="0"/>
              <a:pPr algn="r"/>
              <a:t>‹#›</a:t>
            </a:fld>
            <a:endParaRPr lang="en-GB" dirty="0"/>
          </a:p>
        </p:txBody>
      </p:sp>
    </p:spTree>
    <p:extLst>
      <p:ext uri="{BB962C8B-B14F-4D97-AF65-F5344CB8AC3E}">
        <p14:creationId xmlns:p14="http://schemas.microsoft.com/office/powerpoint/2010/main" val="4161377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Tijdelijke aanduiding voor tabel 4"/>
          <p:cNvSpPr>
            <a:spLocks noGrp="1"/>
          </p:cNvSpPr>
          <p:nvPr>
            <p:ph type="tbl" sz="quarter" idx="10"/>
          </p:nvPr>
        </p:nvSpPr>
        <p:spPr>
          <a:xfrm>
            <a:off x="620713" y="1473200"/>
            <a:ext cx="8272462" cy="2989264"/>
          </a:xfrm>
        </p:spPr>
        <p:txBody>
          <a:bodyPr/>
          <a:lstStyle>
            <a:lvl1pPr>
              <a:defRPr>
                <a:solidFill>
                  <a:schemeClr val="bg2"/>
                </a:solidFill>
              </a:defRPr>
            </a:lvl1pPr>
          </a:lstStyle>
          <a:p>
            <a:endParaRPr lang="nl-NL" dirty="0"/>
          </a:p>
        </p:txBody>
      </p:sp>
      <p:sp>
        <p:nvSpPr>
          <p:cNvPr id="4" name="Titel 3"/>
          <p:cNvSpPr>
            <a:spLocks noGrp="1"/>
          </p:cNvSpPr>
          <p:nvPr>
            <p:ph type="title" hasCustomPrompt="1"/>
          </p:nvPr>
        </p:nvSpPr>
        <p:spPr/>
        <p:txBody>
          <a:bodyPr/>
          <a:lstStyle/>
          <a:p>
            <a:r>
              <a:rPr lang="en-GB"/>
              <a:t>Klik om de stijl te bewerken</a:t>
            </a:r>
            <a:endParaRPr lang="en-GB" dirty="0"/>
          </a:p>
        </p:txBody>
      </p:sp>
      <p:sp>
        <p:nvSpPr>
          <p:cNvPr id="6" name="Tijdelijke aanduiding voor dianummer 5"/>
          <p:cNvSpPr>
            <a:spLocks noGrp="1"/>
          </p:cNvSpPr>
          <p:nvPr>
            <p:ph type="sldNum" sz="quarter" idx="11"/>
          </p:nvPr>
        </p:nvSpPr>
        <p:spPr/>
        <p:txBody>
          <a:bodyPr/>
          <a:lstStyle/>
          <a:p>
            <a:pPr algn="r"/>
            <a:fld id="{F25965E0-7062-474C-8671-DB3A3CE669B0}" type="slidenum">
              <a:rPr lang="en-GB" smtClean="0"/>
              <a:pPr algn="r"/>
              <a:t>‹#›</a:t>
            </a:fld>
            <a:endParaRPr lang="en-GB" dirty="0"/>
          </a:p>
        </p:txBody>
      </p:sp>
    </p:spTree>
    <p:extLst>
      <p:ext uri="{BB962C8B-B14F-4D97-AF65-F5344CB8AC3E}">
        <p14:creationId xmlns:p14="http://schemas.microsoft.com/office/powerpoint/2010/main" val="1369337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with circle image">
    <p:spTree>
      <p:nvGrpSpPr>
        <p:cNvPr id="1" name=""/>
        <p:cNvGrpSpPr/>
        <p:nvPr/>
      </p:nvGrpSpPr>
      <p:grpSpPr>
        <a:xfrm>
          <a:off x="0" y="0"/>
          <a:ext cx="0" cy="0"/>
          <a:chOff x="0" y="0"/>
          <a:chExt cx="0" cy="0"/>
        </a:xfrm>
      </p:grpSpPr>
      <p:sp>
        <p:nvSpPr>
          <p:cNvPr id="7" name="Tijdelijke aanduiding voor afbeelding 24"/>
          <p:cNvSpPr>
            <a:spLocks noGrp="1" noChangeAspect="1"/>
          </p:cNvSpPr>
          <p:nvPr>
            <p:ph type="pic" sz="quarter" idx="16"/>
          </p:nvPr>
        </p:nvSpPr>
        <p:spPr>
          <a:xfrm>
            <a:off x="4598375" y="168357"/>
            <a:ext cx="4294800" cy="4294105"/>
          </a:xfrm>
          <a:prstGeom prst="ellipse">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
        <p:nvSpPr>
          <p:cNvPr id="4" name="Titel 3"/>
          <p:cNvSpPr>
            <a:spLocks noGrp="1"/>
          </p:cNvSpPr>
          <p:nvPr>
            <p:ph type="title" hasCustomPrompt="1"/>
          </p:nvPr>
        </p:nvSpPr>
        <p:spPr>
          <a:xfrm>
            <a:off x="561600" y="169210"/>
            <a:ext cx="3816000" cy="987200"/>
          </a:xfrm>
        </p:spPr>
        <p:txBody>
          <a:bodyPr/>
          <a:lstStyle/>
          <a:p>
            <a:r>
              <a:rPr lang="en-GB"/>
              <a:t>Klik om de stijl te bewerken</a:t>
            </a:r>
            <a:endParaRPr lang="en-GB" dirty="0"/>
          </a:p>
        </p:txBody>
      </p:sp>
      <p:sp>
        <p:nvSpPr>
          <p:cNvPr id="5" name="Tijdelijke aanduiding voor dianummer 4"/>
          <p:cNvSpPr>
            <a:spLocks noGrp="1"/>
          </p:cNvSpPr>
          <p:nvPr>
            <p:ph type="sldNum" sz="quarter" idx="18"/>
          </p:nvPr>
        </p:nvSpPr>
        <p:spPr/>
        <p:txBody>
          <a:bodyPr/>
          <a:lstStyle/>
          <a:p>
            <a:pPr algn="r"/>
            <a:fld id="{F25965E0-7062-474C-8671-DB3A3CE669B0}" type="slidenum">
              <a:rPr lang="en-GB" smtClean="0"/>
              <a:pPr algn="r"/>
              <a:t>‹#›</a:t>
            </a:fld>
            <a:endParaRPr lang="en-GB" dirty="0"/>
          </a:p>
        </p:txBody>
      </p:sp>
      <p:sp>
        <p:nvSpPr>
          <p:cNvPr id="6" name="Tijdelijke aanduiding voor afbeelding 24"/>
          <p:cNvSpPr>
            <a:spLocks noGrp="1"/>
          </p:cNvSpPr>
          <p:nvPr>
            <p:ph type="pic" sz="quarter" idx="19" hasCustomPrompt="1"/>
          </p:nvPr>
        </p:nvSpPr>
        <p:spPr>
          <a:xfrm>
            <a:off x="2293449"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logo wilt </a:t>
            </a:r>
            <a:r>
              <a:rPr lang="en-GB" noProof="0" dirty="0" err="1"/>
              <a:t>toevoegen</a:t>
            </a:r>
            <a:endParaRPr lang="en-GB" noProof="0" dirty="0"/>
          </a:p>
        </p:txBody>
      </p:sp>
      <p:sp>
        <p:nvSpPr>
          <p:cNvPr id="9" name="Tijdelijke aanduiding voor afbeelding 24"/>
          <p:cNvSpPr>
            <a:spLocks noGrp="1"/>
          </p:cNvSpPr>
          <p:nvPr>
            <p:ph type="pic" sz="quarter" idx="24" hasCustomPrompt="1"/>
          </p:nvPr>
        </p:nvSpPr>
        <p:spPr>
          <a:xfrm>
            <a:off x="3643126"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logo wilt </a:t>
            </a:r>
            <a:r>
              <a:rPr lang="en-GB" noProof="0" dirty="0" err="1"/>
              <a:t>toevoegen</a:t>
            </a:r>
            <a:endParaRPr lang="en-GB" noProof="0" dirty="0"/>
          </a:p>
        </p:txBody>
      </p:sp>
      <p:sp>
        <p:nvSpPr>
          <p:cNvPr id="10" name="Tijdelijke aanduiding voor afbeelding 24"/>
          <p:cNvSpPr>
            <a:spLocks noGrp="1"/>
          </p:cNvSpPr>
          <p:nvPr>
            <p:ph type="pic" sz="quarter" idx="25" hasCustomPrompt="1"/>
          </p:nvPr>
        </p:nvSpPr>
        <p:spPr>
          <a:xfrm>
            <a:off x="4992803"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logo wilt </a:t>
            </a:r>
            <a:r>
              <a:rPr lang="en-GB" noProof="0" dirty="0" err="1"/>
              <a:t>toevoegen</a:t>
            </a:r>
            <a:endParaRPr lang="en-GB" noProof="0" dirty="0"/>
          </a:p>
        </p:txBody>
      </p:sp>
      <p:sp>
        <p:nvSpPr>
          <p:cNvPr id="11" name="Tijdelijke aanduiding voor afbeelding 24"/>
          <p:cNvSpPr>
            <a:spLocks noGrp="1"/>
          </p:cNvSpPr>
          <p:nvPr>
            <p:ph type="pic" sz="quarter" idx="26" hasCustomPrompt="1"/>
          </p:nvPr>
        </p:nvSpPr>
        <p:spPr>
          <a:xfrm>
            <a:off x="6342480"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logo wilt </a:t>
            </a:r>
            <a:r>
              <a:rPr lang="en-GB" noProof="0" dirty="0" err="1"/>
              <a:t>toevoegen</a:t>
            </a:r>
            <a:endParaRPr lang="en-GB" noProof="0" dirty="0"/>
          </a:p>
        </p:txBody>
      </p:sp>
      <p:sp>
        <p:nvSpPr>
          <p:cNvPr id="12"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dirty="0" err="1"/>
              <a:t>Klik</a:t>
            </a:r>
            <a:r>
              <a:rPr lang="en-GB" dirty="0"/>
              <a:t> om de </a:t>
            </a:r>
            <a:r>
              <a:rPr lang="en-GB" dirty="0" err="1"/>
              <a:t>modelstijlen</a:t>
            </a:r>
            <a:r>
              <a:rPr lang="en-GB" dirty="0"/>
              <a:t> te </a:t>
            </a:r>
            <a:r>
              <a:rPr lang="en-GB" dirty="0" err="1"/>
              <a:t>bewerken</a:t>
            </a:r>
            <a:endParaRPr lang="en-GB" dirty="0"/>
          </a:p>
        </p:txBody>
      </p:sp>
    </p:spTree>
    <p:extLst>
      <p:ext uri="{BB962C8B-B14F-4D97-AF65-F5344CB8AC3E}">
        <p14:creationId xmlns:p14="http://schemas.microsoft.com/office/powerpoint/2010/main" val="320345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with bullets">
    <p:spTree>
      <p:nvGrpSpPr>
        <p:cNvPr id="1" name=""/>
        <p:cNvGrpSpPr/>
        <p:nvPr/>
      </p:nvGrpSpPr>
      <p:grpSpPr>
        <a:xfrm>
          <a:off x="0" y="0"/>
          <a:ext cx="0" cy="0"/>
          <a:chOff x="0" y="0"/>
          <a:chExt cx="0" cy="0"/>
        </a:xfrm>
      </p:grpSpPr>
      <p:sp>
        <p:nvSpPr>
          <p:cNvPr id="3" name="Tijdelijke aanduiding voor tekst 6"/>
          <p:cNvSpPr>
            <a:spLocks noGrp="1"/>
          </p:cNvSpPr>
          <p:nvPr>
            <p:ph type="body" sz="quarter" idx="10"/>
          </p:nvPr>
        </p:nvSpPr>
        <p:spPr>
          <a:xfrm>
            <a:off x="493200" y="1368000"/>
            <a:ext cx="8398800" cy="3092400"/>
          </a:xfrm>
        </p:spPr>
        <p:txBody>
          <a:bodyPr/>
          <a:lstStyle>
            <a:lvl2pPr>
              <a:buClr>
                <a:schemeClr val="bg2"/>
              </a:buClr>
              <a:defRPr/>
            </a:lvl2pPr>
          </a:lstStyle>
          <a:p>
            <a:pPr lvl="0"/>
            <a:r>
              <a:rPr lang="en-GB" dirty="0" err="1"/>
              <a:t>Klik</a:t>
            </a:r>
            <a:r>
              <a:rPr lang="en-GB" dirty="0"/>
              <a:t> om de </a:t>
            </a:r>
            <a:r>
              <a:rPr lang="en-GB" dirty="0" err="1"/>
              <a:t>modelstijlen</a:t>
            </a:r>
            <a:r>
              <a:rPr lang="en-GB" dirty="0"/>
              <a:t> te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Titel 4"/>
          <p:cNvSpPr>
            <a:spLocks noGrp="1"/>
          </p:cNvSpPr>
          <p:nvPr>
            <p:ph type="title" hasCustomPrompt="1"/>
          </p:nvPr>
        </p:nvSpPr>
        <p:spPr/>
        <p:txBody>
          <a:bodyPr/>
          <a:lstStyle/>
          <a:p>
            <a:r>
              <a:rPr lang="en-GB"/>
              <a:t>Klik om de stijl te bewerken</a:t>
            </a:r>
            <a:endParaRPr lang="en-GB" dirty="0"/>
          </a:p>
        </p:txBody>
      </p:sp>
      <p:sp>
        <p:nvSpPr>
          <p:cNvPr id="6" name="Tijdelijke aanduiding voor dianummer 5"/>
          <p:cNvSpPr>
            <a:spLocks noGrp="1"/>
          </p:cNvSpPr>
          <p:nvPr>
            <p:ph type="sldNum" sz="quarter" idx="11"/>
          </p:nvPr>
        </p:nvSpPr>
        <p:spPr/>
        <p:txBody>
          <a:bodyPr/>
          <a:lstStyle/>
          <a:p>
            <a:pPr algn="r"/>
            <a:fld id="{F25965E0-7062-474C-8671-DB3A3CE669B0}" type="slidenum">
              <a:rPr lang="en-GB" smtClean="0"/>
              <a:pPr algn="r"/>
              <a:t>‹#›</a:t>
            </a:fld>
            <a:endParaRPr lang="en-GB" dirty="0"/>
          </a:p>
        </p:txBody>
      </p:sp>
    </p:spTree>
    <p:extLst>
      <p:ext uri="{BB962C8B-B14F-4D97-AF65-F5344CB8AC3E}">
        <p14:creationId xmlns:p14="http://schemas.microsoft.com/office/powerpoint/2010/main" val="2403301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with multiple logo's">
    <p:spTree>
      <p:nvGrpSpPr>
        <p:cNvPr id="1" name=""/>
        <p:cNvGrpSpPr/>
        <p:nvPr/>
      </p:nvGrpSpPr>
      <p:grpSpPr>
        <a:xfrm>
          <a:off x="0" y="0"/>
          <a:ext cx="0" cy="0"/>
          <a:chOff x="0" y="0"/>
          <a:chExt cx="0" cy="0"/>
        </a:xfrm>
      </p:grpSpPr>
      <p:sp>
        <p:nvSpPr>
          <p:cNvPr id="3" name="Titel 2"/>
          <p:cNvSpPr>
            <a:spLocks noGrp="1"/>
          </p:cNvSpPr>
          <p:nvPr>
            <p:ph type="title" hasCustomPrompt="1"/>
          </p:nvPr>
        </p:nvSpPr>
        <p:spPr>
          <a:xfrm>
            <a:off x="561600" y="169210"/>
            <a:ext cx="3816000" cy="987200"/>
          </a:xfrm>
        </p:spPr>
        <p:txBody>
          <a:bodyPr/>
          <a:lstStyle/>
          <a:p>
            <a:r>
              <a:rPr lang="en-GB"/>
              <a:t>Klik om de stijl te bewerken</a:t>
            </a:r>
            <a:endParaRPr lang="en-GB" dirty="0"/>
          </a:p>
        </p:txBody>
      </p:sp>
      <p:sp>
        <p:nvSpPr>
          <p:cNvPr id="4" name="Tijdelijke aanduiding voor dianummer 3"/>
          <p:cNvSpPr>
            <a:spLocks noGrp="1"/>
          </p:cNvSpPr>
          <p:nvPr>
            <p:ph type="sldNum" sz="quarter" idx="27"/>
          </p:nvPr>
        </p:nvSpPr>
        <p:spPr/>
        <p:txBody>
          <a:bodyPr/>
          <a:lstStyle/>
          <a:p>
            <a:pPr algn="r"/>
            <a:fld id="{F25965E0-7062-474C-8671-DB3A3CE669B0}" type="slidenum">
              <a:rPr lang="en-GB" smtClean="0"/>
              <a:pPr algn="r"/>
              <a:t>‹#›</a:t>
            </a:fld>
            <a:endParaRPr lang="en-GB" dirty="0"/>
          </a:p>
        </p:txBody>
      </p:sp>
      <p:sp>
        <p:nvSpPr>
          <p:cNvPr id="10" name="Tijdelijke aanduiding voor afbeelding 24"/>
          <p:cNvSpPr>
            <a:spLocks noGrp="1" noChangeAspect="1"/>
          </p:cNvSpPr>
          <p:nvPr>
            <p:ph type="pic" sz="quarter" idx="16"/>
          </p:nvPr>
        </p:nvSpPr>
        <p:spPr>
          <a:xfrm>
            <a:off x="4598375" y="168357"/>
            <a:ext cx="4294800" cy="4294105"/>
          </a:xfrm>
          <a:prstGeom prst="ellipse">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
        <p:nvSpPr>
          <p:cNvPr id="11"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dirty="0" err="1"/>
              <a:t>Klik</a:t>
            </a:r>
            <a:r>
              <a:rPr lang="en-GB" dirty="0"/>
              <a:t> om de </a:t>
            </a:r>
            <a:r>
              <a:rPr lang="en-GB" dirty="0" err="1"/>
              <a:t>modelstijlen</a:t>
            </a:r>
            <a:r>
              <a:rPr lang="en-GB" dirty="0"/>
              <a:t> te </a:t>
            </a:r>
            <a:r>
              <a:rPr lang="en-GB" dirty="0" err="1"/>
              <a:t>bewerken</a:t>
            </a:r>
            <a:endParaRPr lang="en-GB" dirty="0"/>
          </a:p>
        </p:txBody>
      </p:sp>
    </p:spTree>
    <p:extLst>
      <p:ext uri="{BB962C8B-B14F-4D97-AF65-F5344CB8AC3E}">
        <p14:creationId xmlns:p14="http://schemas.microsoft.com/office/powerpoint/2010/main" val="3911264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kstslide met bullets">
    <p:spTree>
      <p:nvGrpSpPr>
        <p:cNvPr id="1" name=""/>
        <p:cNvGrpSpPr/>
        <p:nvPr/>
      </p:nvGrpSpPr>
      <p:grpSpPr>
        <a:xfrm>
          <a:off x="0" y="0"/>
          <a:ext cx="0" cy="0"/>
          <a:chOff x="0" y="0"/>
          <a:chExt cx="0" cy="0"/>
        </a:xfrm>
      </p:grpSpPr>
      <p:sp>
        <p:nvSpPr>
          <p:cNvPr id="3" name="Tijdelijke aanduiding voor tekst 6"/>
          <p:cNvSpPr>
            <a:spLocks noGrp="1"/>
          </p:cNvSpPr>
          <p:nvPr>
            <p:ph type="body" sz="quarter" idx="10"/>
          </p:nvPr>
        </p:nvSpPr>
        <p:spPr>
          <a:xfrm>
            <a:off x="493200" y="1385336"/>
            <a:ext cx="8398800" cy="3075539"/>
          </a:xfrm>
        </p:spPr>
        <p:txBody>
          <a:bodyPr/>
          <a:lstStyle>
            <a:lvl1pPr>
              <a:lnSpc>
                <a:spcPts val="2000"/>
              </a:lnSpc>
              <a:spcBef>
                <a:spcPts val="1000"/>
              </a:spcBef>
              <a:defRPr sz="1600"/>
            </a:lvl1pPr>
            <a:lvl2pPr>
              <a:lnSpc>
                <a:spcPts val="2000"/>
              </a:lnSpc>
              <a:spcBef>
                <a:spcPts val="600"/>
              </a:spcBef>
              <a:buClr>
                <a:schemeClr val="bg2"/>
              </a:buClr>
              <a:defRPr sz="1600"/>
            </a:lvl2pPr>
            <a:lvl3pPr>
              <a:lnSpc>
                <a:spcPts val="2000"/>
              </a:lnSpc>
              <a:spcBef>
                <a:spcPts val="600"/>
              </a:spcBef>
              <a:defRPr sz="1600"/>
            </a:lvl3pPr>
            <a:lvl4pPr>
              <a:lnSpc>
                <a:spcPts val="2000"/>
              </a:lnSpc>
              <a:spcBef>
                <a:spcPts val="600"/>
              </a:spcBef>
              <a:defRPr sz="1600"/>
            </a:lvl4pPr>
            <a:lvl5pPr>
              <a:lnSpc>
                <a:spcPts val="2000"/>
              </a:lnSpc>
              <a:spcBef>
                <a:spcPts val="600"/>
              </a:spcBef>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tel 4"/>
          <p:cNvSpPr>
            <a:spLocks noGrp="1"/>
          </p:cNvSpPr>
          <p:nvPr>
            <p:ph type="title"/>
          </p:nvPr>
        </p:nvSpPr>
        <p:spPr/>
        <p:txBody>
          <a:bodyPr/>
          <a:lstStyle/>
          <a:p>
            <a:r>
              <a:rPr lang="en-US"/>
              <a:t>Click to edit Master title style</a:t>
            </a:r>
            <a:endParaRPr lang="nl-NL" dirty="0"/>
          </a:p>
        </p:txBody>
      </p:sp>
      <p:sp>
        <p:nvSpPr>
          <p:cNvPr id="6" name="Tijdelijke aanduiding voor dianummer 5"/>
          <p:cNvSpPr>
            <a:spLocks noGrp="1"/>
          </p:cNvSpPr>
          <p:nvPr>
            <p:ph type="sldNum" sz="quarter" idx="11"/>
          </p:nvPr>
        </p:nvSpPr>
        <p:spPr/>
        <p:txBody>
          <a:bodyPr/>
          <a:lstStyle/>
          <a:p>
            <a:pPr algn="r"/>
            <a:fld id="{F25965E0-7062-474C-8671-DB3A3CE669B0}" type="slidenum">
              <a:rPr lang="nl-NL" smtClean="0"/>
              <a:pPr algn="r"/>
              <a:t>‹#›</a:t>
            </a:fld>
            <a:endParaRPr lang="nl-NL" dirty="0"/>
          </a:p>
        </p:txBody>
      </p:sp>
    </p:spTree>
    <p:extLst>
      <p:ext uri="{BB962C8B-B14F-4D97-AF65-F5344CB8AC3E}">
        <p14:creationId xmlns:p14="http://schemas.microsoft.com/office/powerpoint/2010/main" val="130198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err="1"/>
              <a:t>Klik</a:t>
            </a:r>
            <a:r>
              <a:rPr lang="en-GB" dirty="0"/>
              <a:t> om de </a:t>
            </a:r>
            <a:r>
              <a:rPr lang="en-GB" dirty="0" err="1"/>
              <a:t>stijl</a:t>
            </a:r>
            <a:r>
              <a:rPr lang="en-GB" dirty="0"/>
              <a:t> te </a:t>
            </a:r>
            <a:r>
              <a:rPr lang="en-GB" dirty="0" err="1"/>
              <a:t>bewerken</a:t>
            </a:r>
            <a:endParaRPr lang="en-GB" dirty="0"/>
          </a:p>
        </p:txBody>
      </p:sp>
      <p:sp>
        <p:nvSpPr>
          <p:cNvPr id="3"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dirty="0" err="1"/>
              <a:t>Klik</a:t>
            </a:r>
            <a:r>
              <a:rPr lang="en-GB" dirty="0"/>
              <a:t> om de </a:t>
            </a:r>
            <a:r>
              <a:rPr lang="en-GB" dirty="0" err="1"/>
              <a:t>modelstijlen</a:t>
            </a:r>
            <a:r>
              <a:rPr lang="en-GB" dirty="0"/>
              <a:t> te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p:txBody>
      </p:sp>
      <p:sp>
        <p:nvSpPr>
          <p:cNvPr id="4" name="Tijdelijke aanduiding voor tekst 6"/>
          <p:cNvSpPr>
            <a:spLocks noGrp="1"/>
          </p:cNvSpPr>
          <p:nvPr>
            <p:ph type="body" sz="quarter" idx="11"/>
          </p:nvPr>
        </p:nvSpPr>
        <p:spPr>
          <a:xfrm>
            <a:off x="4785800" y="1368000"/>
            <a:ext cx="4104000" cy="3092400"/>
          </a:xfrm>
        </p:spPr>
        <p:txBody>
          <a:bodyPr/>
          <a:lstStyle>
            <a:lvl2pPr>
              <a:buClr>
                <a:schemeClr val="bg2"/>
              </a:buClr>
              <a:defRPr/>
            </a:lvl2pPr>
          </a:lstStyle>
          <a:p>
            <a:pPr lvl="0"/>
            <a:r>
              <a:rPr lang="en-GB" dirty="0" err="1"/>
              <a:t>Klik</a:t>
            </a:r>
            <a:r>
              <a:rPr lang="en-GB" dirty="0"/>
              <a:t> om de </a:t>
            </a:r>
            <a:r>
              <a:rPr lang="en-GB" dirty="0" err="1"/>
              <a:t>modelstijlen</a:t>
            </a:r>
            <a:r>
              <a:rPr lang="en-GB" dirty="0"/>
              <a:t> te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p:txBody>
      </p:sp>
      <p:sp>
        <p:nvSpPr>
          <p:cNvPr id="6" name="Tijdelijke aanduiding voor dianummer 5"/>
          <p:cNvSpPr>
            <a:spLocks noGrp="1"/>
          </p:cNvSpPr>
          <p:nvPr>
            <p:ph type="sldNum" sz="quarter" idx="12"/>
          </p:nvPr>
        </p:nvSpPr>
        <p:spPr/>
        <p:txBody>
          <a:bodyPr/>
          <a:lstStyle/>
          <a:p>
            <a:pPr algn="r"/>
            <a:fld id="{F25965E0-7062-474C-8671-DB3A3CE669B0}" type="slidenum">
              <a:rPr lang="en-GB" smtClean="0"/>
              <a:pPr algn="r"/>
              <a:t>‹#›</a:t>
            </a:fld>
            <a:endParaRPr lang="en-GB" dirty="0"/>
          </a:p>
        </p:txBody>
      </p:sp>
    </p:spTree>
    <p:extLst>
      <p:ext uri="{BB962C8B-B14F-4D97-AF65-F5344CB8AC3E}">
        <p14:creationId xmlns:p14="http://schemas.microsoft.com/office/powerpoint/2010/main" val="1270493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ox with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err="1"/>
              <a:t>Klik</a:t>
            </a:r>
            <a:r>
              <a:rPr lang="en-GB" dirty="0"/>
              <a:t> om de </a:t>
            </a:r>
            <a:r>
              <a:rPr lang="en-GB" dirty="0" err="1"/>
              <a:t>stijl</a:t>
            </a:r>
            <a:r>
              <a:rPr lang="en-GB" dirty="0"/>
              <a:t> te </a:t>
            </a:r>
            <a:r>
              <a:rPr lang="en-GB" dirty="0" err="1"/>
              <a:t>bewerken</a:t>
            </a:r>
            <a:endParaRPr lang="en-GB" dirty="0"/>
          </a:p>
        </p:txBody>
      </p:sp>
      <p:sp>
        <p:nvSpPr>
          <p:cNvPr id="6" name="Tijdelijke aanduiding voor dianummer 5"/>
          <p:cNvSpPr>
            <a:spLocks noGrp="1"/>
          </p:cNvSpPr>
          <p:nvPr>
            <p:ph type="sldNum" sz="quarter" idx="18"/>
          </p:nvPr>
        </p:nvSpPr>
        <p:spPr/>
        <p:txBody>
          <a:bodyPr/>
          <a:lstStyle/>
          <a:p>
            <a:pPr algn="r"/>
            <a:fld id="{F25965E0-7062-474C-8671-DB3A3CE669B0}" type="slidenum">
              <a:rPr lang="en-GB" smtClean="0"/>
              <a:pPr algn="r"/>
              <a:t>‹#›</a:t>
            </a:fld>
            <a:endParaRPr lang="en-GB" dirty="0"/>
          </a:p>
        </p:txBody>
      </p:sp>
      <p:sp>
        <p:nvSpPr>
          <p:cNvPr id="7"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dirty="0" err="1"/>
              <a:t>Klik</a:t>
            </a:r>
            <a:r>
              <a:rPr lang="en-GB" dirty="0"/>
              <a:t> om de </a:t>
            </a:r>
            <a:r>
              <a:rPr lang="en-GB" dirty="0" err="1"/>
              <a:t>modelstijlen</a:t>
            </a:r>
            <a:r>
              <a:rPr lang="en-GB" dirty="0"/>
              <a:t> te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p:txBody>
      </p:sp>
      <p:sp>
        <p:nvSpPr>
          <p:cNvPr id="8" name="Tijdelijke aanduiding voor afbeelding 24"/>
          <p:cNvSpPr>
            <a:spLocks noGrp="1" noChangeAspect="1"/>
          </p:cNvSpPr>
          <p:nvPr>
            <p:ph type="pic" sz="quarter" idx="17"/>
          </p:nvPr>
        </p:nvSpPr>
        <p:spPr>
          <a:xfrm>
            <a:off x="4828401" y="1474788"/>
            <a:ext cx="4051491" cy="2986087"/>
          </a:xfrm>
          <a:prstGeom prst="rect">
            <a:avLst/>
          </a:prstGeom>
          <a:solidFill>
            <a:schemeClr val="accent3"/>
          </a:solidFill>
        </p:spPr>
        <p:txBody>
          <a:bodyPr anchor="ctr"/>
          <a:lstStyle>
            <a:lvl1pPr marL="0" indent="0" algn="ctr">
              <a:buNone/>
              <a:defRPr sz="8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a:t>
            </a:r>
            <a:r>
              <a:rPr lang="en-GB" noProof="0" dirty="0" err="1"/>
              <a:t>afbeelding</a:t>
            </a:r>
            <a:r>
              <a:rPr lang="en-GB" noProof="0" dirty="0"/>
              <a:t> wilt </a:t>
            </a:r>
            <a:r>
              <a:rPr lang="en-GB" noProof="0" dirty="0" err="1"/>
              <a:t>toevoegen</a:t>
            </a:r>
            <a:endParaRPr lang="en-GB" noProof="0" dirty="0"/>
          </a:p>
        </p:txBody>
      </p:sp>
    </p:spTree>
    <p:extLst>
      <p:ext uri="{BB962C8B-B14F-4D97-AF65-F5344CB8AC3E}">
        <p14:creationId xmlns:p14="http://schemas.microsoft.com/office/powerpoint/2010/main" val="329501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with graph">
    <p:spTree>
      <p:nvGrpSpPr>
        <p:cNvPr id="1" name=""/>
        <p:cNvGrpSpPr/>
        <p:nvPr/>
      </p:nvGrpSpPr>
      <p:grpSpPr>
        <a:xfrm>
          <a:off x="0" y="0"/>
          <a:ext cx="0" cy="0"/>
          <a:chOff x="0" y="0"/>
          <a:chExt cx="0" cy="0"/>
        </a:xfrm>
      </p:grpSpPr>
      <p:sp>
        <p:nvSpPr>
          <p:cNvPr id="6" name="Tijdelijke aanduiding voor grafiek 5"/>
          <p:cNvSpPr>
            <a:spLocks noGrp="1"/>
          </p:cNvSpPr>
          <p:nvPr>
            <p:ph type="chart" sz="quarter" idx="17"/>
          </p:nvPr>
        </p:nvSpPr>
        <p:spPr>
          <a:xfrm>
            <a:off x="4791075" y="1364830"/>
            <a:ext cx="4102100" cy="3097633"/>
          </a:xfrm>
          <a:noFill/>
        </p:spPr>
        <p:txBody>
          <a:bodyPr/>
          <a:lstStyle>
            <a:lvl1pPr>
              <a:defRPr>
                <a:solidFill>
                  <a:schemeClr val="bg2"/>
                </a:solidFill>
              </a:defRPr>
            </a:lvl1pPr>
          </a:lstStyle>
          <a:p>
            <a:endParaRPr lang="nl-NL" dirty="0"/>
          </a:p>
        </p:txBody>
      </p:sp>
      <p:sp>
        <p:nvSpPr>
          <p:cNvPr id="5" name="Titel 4"/>
          <p:cNvSpPr>
            <a:spLocks noGrp="1"/>
          </p:cNvSpPr>
          <p:nvPr>
            <p:ph type="title" hasCustomPrompt="1"/>
          </p:nvPr>
        </p:nvSpPr>
        <p:spPr/>
        <p:txBody>
          <a:bodyPr/>
          <a:lstStyle/>
          <a:p>
            <a:r>
              <a:rPr lang="en-GB"/>
              <a:t>Klik om de stijl te bewerken</a:t>
            </a:r>
            <a:endParaRPr lang="en-GB" dirty="0"/>
          </a:p>
        </p:txBody>
      </p:sp>
      <p:sp>
        <p:nvSpPr>
          <p:cNvPr id="7" name="Tijdelijke aanduiding voor dianummer 6"/>
          <p:cNvSpPr>
            <a:spLocks noGrp="1"/>
          </p:cNvSpPr>
          <p:nvPr>
            <p:ph type="sldNum" sz="quarter" idx="18"/>
          </p:nvPr>
        </p:nvSpPr>
        <p:spPr/>
        <p:txBody>
          <a:bodyPr/>
          <a:lstStyle/>
          <a:p>
            <a:pPr algn="r"/>
            <a:fld id="{F25965E0-7062-474C-8671-DB3A3CE669B0}" type="slidenum">
              <a:rPr lang="en-GB" smtClean="0"/>
              <a:pPr algn="r"/>
              <a:t>‹#›</a:t>
            </a:fld>
            <a:endParaRPr lang="en-GB" dirty="0"/>
          </a:p>
        </p:txBody>
      </p:sp>
      <p:sp>
        <p:nvSpPr>
          <p:cNvPr id="8"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dirty="0" err="1"/>
              <a:t>Klik</a:t>
            </a:r>
            <a:r>
              <a:rPr lang="en-GB" dirty="0"/>
              <a:t> om de </a:t>
            </a:r>
            <a:r>
              <a:rPr lang="en-GB" dirty="0" err="1"/>
              <a:t>modelstijlen</a:t>
            </a:r>
            <a:r>
              <a:rPr lang="en-GB" dirty="0"/>
              <a:t> te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p:txBody>
      </p:sp>
    </p:spTree>
    <p:extLst>
      <p:ext uri="{BB962C8B-B14F-4D97-AF65-F5344CB8AC3E}">
        <p14:creationId xmlns:p14="http://schemas.microsoft.com/office/powerpoint/2010/main" val="89540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with tab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err="1"/>
              <a:t>Klik</a:t>
            </a:r>
            <a:r>
              <a:rPr lang="en-GB" dirty="0"/>
              <a:t> om de </a:t>
            </a:r>
            <a:r>
              <a:rPr lang="en-GB" dirty="0" err="1"/>
              <a:t>stijl</a:t>
            </a:r>
            <a:r>
              <a:rPr lang="en-GB" dirty="0"/>
              <a:t> te </a:t>
            </a:r>
            <a:r>
              <a:rPr lang="en-GB" dirty="0" err="1"/>
              <a:t>bewerken</a:t>
            </a:r>
            <a:endParaRPr lang="en-GB" dirty="0"/>
          </a:p>
        </p:txBody>
      </p:sp>
      <p:sp>
        <p:nvSpPr>
          <p:cNvPr id="5" name="Tijdelijke aanduiding voor tabel 4"/>
          <p:cNvSpPr>
            <a:spLocks noGrp="1"/>
          </p:cNvSpPr>
          <p:nvPr>
            <p:ph type="tbl" sz="quarter" idx="11"/>
          </p:nvPr>
        </p:nvSpPr>
        <p:spPr>
          <a:xfrm>
            <a:off x="4791075" y="1473200"/>
            <a:ext cx="4102100" cy="2989264"/>
          </a:xfrm>
        </p:spPr>
        <p:txBody>
          <a:bodyPr/>
          <a:lstStyle>
            <a:lvl1pPr>
              <a:defRPr>
                <a:solidFill>
                  <a:schemeClr val="bg2"/>
                </a:solidFill>
              </a:defRPr>
            </a:lvl1pPr>
          </a:lstStyle>
          <a:p>
            <a:endParaRPr lang="nl-NL" dirty="0"/>
          </a:p>
        </p:txBody>
      </p:sp>
      <p:sp>
        <p:nvSpPr>
          <p:cNvPr id="6" name="Tijdelijke aanduiding voor dianummer 5"/>
          <p:cNvSpPr>
            <a:spLocks noGrp="1"/>
          </p:cNvSpPr>
          <p:nvPr>
            <p:ph type="sldNum" sz="quarter" idx="12"/>
          </p:nvPr>
        </p:nvSpPr>
        <p:spPr/>
        <p:txBody>
          <a:bodyPr/>
          <a:lstStyle/>
          <a:p>
            <a:pPr algn="r"/>
            <a:fld id="{F25965E0-7062-474C-8671-DB3A3CE669B0}" type="slidenum">
              <a:rPr lang="en-GB" smtClean="0"/>
              <a:pPr algn="r"/>
              <a:t>‹#›</a:t>
            </a:fld>
            <a:endParaRPr lang="en-GB" dirty="0"/>
          </a:p>
        </p:txBody>
      </p:sp>
      <p:sp>
        <p:nvSpPr>
          <p:cNvPr id="7"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dirty="0" err="1"/>
              <a:t>Klik</a:t>
            </a:r>
            <a:r>
              <a:rPr lang="en-GB" dirty="0"/>
              <a:t> om de </a:t>
            </a:r>
            <a:r>
              <a:rPr lang="en-GB" dirty="0" err="1"/>
              <a:t>modelstijlen</a:t>
            </a:r>
            <a:r>
              <a:rPr lang="en-GB" dirty="0"/>
              <a:t> te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p:txBody>
      </p:sp>
    </p:spTree>
    <p:extLst>
      <p:ext uri="{BB962C8B-B14F-4D97-AF65-F5344CB8AC3E}">
        <p14:creationId xmlns:p14="http://schemas.microsoft.com/office/powerpoint/2010/main" val="162839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ganogram">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err="1"/>
              <a:t>Klik</a:t>
            </a:r>
            <a:r>
              <a:rPr lang="en-GB" dirty="0"/>
              <a:t> om de </a:t>
            </a:r>
            <a:r>
              <a:rPr lang="en-GB" dirty="0" err="1"/>
              <a:t>stijl</a:t>
            </a:r>
            <a:r>
              <a:rPr lang="en-GB" dirty="0"/>
              <a:t> te </a:t>
            </a:r>
            <a:r>
              <a:rPr lang="en-GB" dirty="0" err="1"/>
              <a:t>bewerken</a:t>
            </a:r>
            <a:endParaRPr lang="en-GB" dirty="0"/>
          </a:p>
        </p:txBody>
      </p:sp>
      <p:sp>
        <p:nvSpPr>
          <p:cNvPr id="4" name="Tijdelijke aanduiding voor dianummer 3"/>
          <p:cNvSpPr>
            <a:spLocks noGrp="1"/>
          </p:cNvSpPr>
          <p:nvPr>
            <p:ph type="sldNum" sz="quarter" idx="11"/>
          </p:nvPr>
        </p:nvSpPr>
        <p:spPr/>
        <p:txBody>
          <a:bodyPr/>
          <a:lstStyle/>
          <a:p>
            <a:pPr algn="r"/>
            <a:fld id="{F25965E0-7062-474C-8671-DB3A3CE669B0}" type="slidenum">
              <a:rPr lang="en-GB" smtClean="0"/>
              <a:pPr algn="r"/>
              <a:t>‹#›</a:t>
            </a:fld>
            <a:endParaRPr lang="en-GB" dirty="0"/>
          </a:p>
        </p:txBody>
      </p:sp>
      <p:sp>
        <p:nvSpPr>
          <p:cNvPr id="5" name="Tijdelijke aanduiding voor SmartArt 7"/>
          <p:cNvSpPr>
            <a:spLocks noGrp="1"/>
          </p:cNvSpPr>
          <p:nvPr>
            <p:ph type="dgm" sz="quarter" idx="10"/>
          </p:nvPr>
        </p:nvSpPr>
        <p:spPr>
          <a:xfrm>
            <a:off x="493200" y="1368000"/>
            <a:ext cx="8398800" cy="3092400"/>
          </a:xfrm>
        </p:spPr>
        <p:txBody>
          <a:bodyPr/>
          <a:lstStyle/>
          <a:p>
            <a:endParaRPr lang="nl-NL" dirty="0"/>
          </a:p>
        </p:txBody>
      </p:sp>
    </p:spTree>
    <p:extLst>
      <p:ext uri="{BB962C8B-B14F-4D97-AF65-F5344CB8AC3E}">
        <p14:creationId xmlns:p14="http://schemas.microsoft.com/office/powerpoint/2010/main" val="460759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err="1"/>
              <a:t>Klik</a:t>
            </a:r>
            <a:r>
              <a:rPr lang="en-GB" dirty="0"/>
              <a:t> om de </a:t>
            </a:r>
            <a:r>
              <a:rPr lang="en-GB" dirty="0" err="1"/>
              <a:t>stijl</a:t>
            </a:r>
            <a:r>
              <a:rPr lang="en-GB" dirty="0"/>
              <a:t> te </a:t>
            </a:r>
            <a:r>
              <a:rPr lang="en-GB" dirty="0" err="1"/>
              <a:t>bewerken</a:t>
            </a:r>
            <a:endParaRPr lang="en-GB" dirty="0"/>
          </a:p>
        </p:txBody>
      </p:sp>
      <p:sp>
        <p:nvSpPr>
          <p:cNvPr id="4" name="Tijdelijke aanduiding voor dianummer 3"/>
          <p:cNvSpPr>
            <a:spLocks noGrp="1"/>
          </p:cNvSpPr>
          <p:nvPr>
            <p:ph type="sldNum" sz="quarter" idx="10"/>
          </p:nvPr>
        </p:nvSpPr>
        <p:spPr/>
        <p:txBody>
          <a:bodyPr/>
          <a:lstStyle/>
          <a:p>
            <a:pPr algn="r"/>
            <a:fld id="{F25965E0-7062-474C-8671-DB3A3CE669B0}" type="slidenum">
              <a:rPr lang="en-GB" smtClean="0"/>
              <a:pPr algn="r"/>
              <a:t>‹#›</a:t>
            </a:fld>
            <a:endParaRPr lang="en-GB" dirty="0"/>
          </a:p>
        </p:txBody>
      </p:sp>
    </p:spTree>
    <p:extLst>
      <p:ext uri="{BB962C8B-B14F-4D97-AF65-F5344CB8AC3E}">
        <p14:creationId xmlns:p14="http://schemas.microsoft.com/office/powerpoint/2010/main" val="3203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multiple logo's">
    <p:spTree>
      <p:nvGrpSpPr>
        <p:cNvPr id="1" name=""/>
        <p:cNvGrpSpPr/>
        <p:nvPr/>
      </p:nvGrpSpPr>
      <p:grpSpPr>
        <a:xfrm>
          <a:off x="0" y="0"/>
          <a:ext cx="0" cy="0"/>
          <a:chOff x="0" y="0"/>
          <a:chExt cx="0" cy="0"/>
        </a:xfrm>
      </p:grpSpPr>
      <p:sp>
        <p:nvSpPr>
          <p:cNvPr id="3" name="Tijdelijke aanduiding voor afbeelding 24"/>
          <p:cNvSpPr>
            <a:spLocks noGrp="1"/>
          </p:cNvSpPr>
          <p:nvPr>
            <p:ph type="pic" sz="quarter" idx="16" hasCustomPrompt="1"/>
          </p:nvPr>
        </p:nvSpPr>
        <p:spPr>
          <a:xfrm>
            <a:off x="2293449"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logo wilt </a:t>
            </a:r>
            <a:r>
              <a:rPr lang="en-GB" noProof="0" dirty="0" err="1"/>
              <a:t>toevoegen</a:t>
            </a:r>
            <a:endParaRPr lang="en-GB" noProof="0" dirty="0"/>
          </a:p>
        </p:txBody>
      </p:sp>
      <p:sp>
        <p:nvSpPr>
          <p:cNvPr id="16" name="Tijdelijke aanduiding voor afbeelding 24"/>
          <p:cNvSpPr>
            <a:spLocks noGrp="1"/>
          </p:cNvSpPr>
          <p:nvPr>
            <p:ph type="pic" sz="quarter" idx="24" hasCustomPrompt="1"/>
          </p:nvPr>
        </p:nvSpPr>
        <p:spPr>
          <a:xfrm>
            <a:off x="3643126"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logo wilt </a:t>
            </a:r>
            <a:r>
              <a:rPr lang="en-GB" noProof="0" dirty="0" err="1"/>
              <a:t>toevoegen</a:t>
            </a:r>
            <a:endParaRPr lang="en-GB" noProof="0" dirty="0"/>
          </a:p>
        </p:txBody>
      </p:sp>
      <p:sp>
        <p:nvSpPr>
          <p:cNvPr id="17" name="Tijdelijke aanduiding voor afbeelding 24"/>
          <p:cNvSpPr>
            <a:spLocks noGrp="1"/>
          </p:cNvSpPr>
          <p:nvPr>
            <p:ph type="pic" sz="quarter" idx="25" hasCustomPrompt="1"/>
          </p:nvPr>
        </p:nvSpPr>
        <p:spPr>
          <a:xfrm>
            <a:off x="4992803"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logo wilt </a:t>
            </a:r>
            <a:r>
              <a:rPr lang="en-GB" noProof="0" dirty="0" err="1"/>
              <a:t>toevoegen</a:t>
            </a:r>
            <a:endParaRPr lang="en-GB" noProof="0" dirty="0"/>
          </a:p>
        </p:txBody>
      </p:sp>
      <p:sp>
        <p:nvSpPr>
          <p:cNvPr id="18" name="Tijdelijke aanduiding voor afbeelding 24"/>
          <p:cNvSpPr>
            <a:spLocks noGrp="1"/>
          </p:cNvSpPr>
          <p:nvPr>
            <p:ph type="pic" sz="quarter" idx="26" hasCustomPrompt="1"/>
          </p:nvPr>
        </p:nvSpPr>
        <p:spPr>
          <a:xfrm>
            <a:off x="6342480"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en-GB" noProof="0" dirty="0" err="1"/>
              <a:t>Klik</a:t>
            </a:r>
            <a:r>
              <a:rPr lang="en-GB" noProof="0" dirty="0"/>
              <a:t> op het pictogram </a:t>
            </a:r>
            <a:r>
              <a:rPr lang="en-GB" noProof="0" dirty="0" err="1"/>
              <a:t>als</a:t>
            </a:r>
            <a:r>
              <a:rPr lang="en-GB" noProof="0" dirty="0"/>
              <a:t> u </a:t>
            </a:r>
            <a:r>
              <a:rPr lang="en-GB" noProof="0" dirty="0" err="1"/>
              <a:t>een</a:t>
            </a:r>
            <a:r>
              <a:rPr lang="en-GB" noProof="0" dirty="0"/>
              <a:t> logo wilt </a:t>
            </a:r>
            <a:r>
              <a:rPr lang="en-GB" noProof="0" dirty="0" err="1"/>
              <a:t>toevoegen</a:t>
            </a:r>
            <a:endParaRPr lang="en-GB" noProof="0" dirty="0"/>
          </a:p>
        </p:txBody>
      </p:sp>
      <p:sp>
        <p:nvSpPr>
          <p:cNvPr id="2" name="Tijdelijke aanduiding voor dianummer 1"/>
          <p:cNvSpPr>
            <a:spLocks noGrp="1"/>
          </p:cNvSpPr>
          <p:nvPr>
            <p:ph type="sldNum" sz="quarter" idx="27"/>
          </p:nvPr>
        </p:nvSpPr>
        <p:spPr/>
        <p:txBody>
          <a:bodyPr/>
          <a:lstStyle/>
          <a:p>
            <a:pPr algn="r"/>
            <a:fld id="{F25965E0-7062-474C-8671-DB3A3CE669B0}" type="slidenum">
              <a:rPr lang="en-GB" smtClean="0"/>
              <a:pPr algn="r"/>
              <a:t>‹#›</a:t>
            </a:fld>
            <a:endParaRPr lang="en-GB" dirty="0"/>
          </a:p>
        </p:txBody>
      </p:sp>
      <p:sp>
        <p:nvSpPr>
          <p:cNvPr id="4" name="Titel 3"/>
          <p:cNvSpPr>
            <a:spLocks noGrp="1"/>
          </p:cNvSpPr>
          <p:nvPr>
            <p:ph type="title" hasCustomPrompt="1"/>
          </p:nvPr>
        </p:nvSpPr>
        <p:spPr/>
        <p:txBody>
          <a:bodyPr/>
          <a:lstStyle/>
          <a:p>
            <a:r>
              <a:rPr lang="en-GB"/>
              <a:t>Klik om de stijl te bewerken</a:t>
            </a:r>
            <a:endParaRPr lang="en-GB" dirty="0"/>
          </a:p>
        </p:txBody>
      </p:sp>
      <p:sp>
        <p:nvSpPr>
          <p:cNvPr id="23" name="Tijdelijke aanduiding voor afbeelding 24"/>
          <p:cNvSpPr>
            <a:spLocks noGrp="1" noChangeAspect="1"/>
          </p:cNvSpPr>
          <p:nvPr>
            <p:ph type="pic" sz="quarter" idx="13"/>
          </p:nvPr>
        </p:nvSpPr>
        <p:spPr bwMode="auto">
          <a:xfrm>
            <a:off x="467564"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err="1">
                <a:ln>
                  <a:noFill/>
                </a:ln>
                <a:solidFill>
                  <a:sysClr val="windowText" lastClr="000000"/>
                </a:solidFill>
                <a:effectLst/>
                <a:uLnTx/>
                <a:uFillTx/>
              </a:rPr>
              <a:t>Klik</a:t>
            </a:r>
            <a:r>
              <a:rPr kumimoji="0" lang="en-GB" sz="800" b="0" i="0" u="none" strike="noStrike" kern="0" cap="none" spc="0" normalizeH="0" baseline="0" noProof="0" dirty="0">
                <a:ln>
                  <a:noFill/>
                </a:ln>
                <a:solidFill>
                  <a:sysClr val="windowText" lastClr="000000"/>
                </a:solidFill>
                <a:effectLst/>
                <a:uLnTx/>
                <a:uFillTx/>
              </a:rPr>
              <a:t> op het pictogram </a:t>
            </a:r>
            <a:r>
              <a:rPr kumimoji="0" lang="en-GB" sz="800" b="0" i="0" u="none" strike="noStrike" kern="0" cap="none" spc="0" normalizeH="0" baseline="0" noProof="0" dirty="0" err="1">
                <a:ln>
                  <a:noFill/>
                </a:ln>
                <a:solidFill>
                  <a:sysClr val="windowText" lastClr="000000"/>
                </a:solidFill>
                <a:effectLst/>
                <a:uLnTx/>
                <a:uFillTx/>
              </a:rPr>
              <a:t>als</a:t>
            </a:r>
            <a:r>
              <a:rPr kumimoji="0" lang="en-GB" sz="800" b="0" i="0" u="none" strike="noStrike" kern="0" cap="none" spc="0" normalizeH="0" baseline="0" noProof="0" dirty="0">
                <a:ln>
                  <a:noFill/>
                </a:ln>
                <a:solidFill>
                  <a:sysClr val="windowText" lastClr="000000"/>
                </a:solidFill>
                <a:effectLst/>
                <a:uLnTx/>
                <a:uFillTx/>
              </a:rPr>
              <a:t> u </a:t>
            </a:r>
            <a:r>
              <a:rPr kumimoji="0" lang="en-GB" sz="800" b="0" i="0" u="none" strike="noStrike" kern="0" cap="none" spc="0" normalizeH="0" baseline="0" noProof="0" dirty="0" err="1">
                <a:ln>
                  <a:noFill/>
                </a:ln>
                <a:solidFill>
                  <a:sysClr val="windowText" lastClr="000000"/>
                </a:solidFill>
                <a:effectLst/>
                <a:uLnTx/>
                <a:uFillTx/>
              </a:rPr>
              <a:t>een</a:t>
            </a:r>
            <a:r>
              <a:rPr kumimoji="0" lang="en-GB" sz="800" b="0" i="0" u="none" strike="noStrike" kern="0" cap="none" spc="0" normalizeH="0" baseline="0" noProof="0" dirty="0">
                <a:ln>
                  <a:noFill/>
                </a:ln>
                <a:solidFill>
                  <a:sysClr val="windowText" lastClr="000000"/>
                </a:solidFill>
                <a:effectLst/>
                <a:uLnTx/>
                <a:uFillTx/>
              </a:rPr>
              <a:t> </a:t>
            </a:r>
            <a:r>
              <a:rPr kumimoji="0" lang="en-GB" sz="800" b="0" i="0" u="none" strike="noStrike" kern="0" cap="none" spc="0" normalizeH="0" baseline="0" noProof="0" dirty="0" err="1">
                <a:ln>
                  <a:noFill/>
                </a:ln>
                <a:solidFill>
                  <a:sysClr val="windowText" lastClr="000000"/>
                </a:solidFill>
                <a:effectLst/>
                <a:uLnTx/>
                <a:uFillTx/>
              </a:rPr>
              <a:t>afbeelding</a:t>
            </a:r>
            <a:r>
              <a:rPr kumimoji="0" lang="en-GB" sz="800" b="0" i="0" u="none" strike="noStrike" kern="0" cap="none" spc="0" normalizeH="0" baseline="0" noProof="0" dirty="0">
                <a:ln>
                  <a:noFill/>
                </a:ln>
                <a:solidFill>
                  <a:sysClr val="windowText" lastClr="000000"/>
                </a:solidFill>
                <a:effectLst/>
                <a:uLnTx/>
                <a:uFillTx/>
              </a:rPr>
              <a:t> wilt </a:t>
            </a:r>
            <a:r>
              <a:rPr kumimoji="0" lang="en-GB" sz="800" b="0" i="0" u="none" strike="noStrike" kern="0" cap="none" spc="0" normalizeH="0" baseline="0" noProof="0" dirty="0" err="1">
                <a:ln>
                  <a:noFill/>
                </a:ln>
                <a:solidFill>
                  <a:sysClr val="windowText" lastClr="000000"/>
                </a:solidFill>
                <a:effectLst/>
                <a:uLnTx/>
                <a:uFillTx/>
              </a:rPr>
              <a:t>toevoegen</a:t>
            </a:r>
            <a:endParaRPr kumimoji="0" lang="en-GB" sz="800" b="0" i="0" u="none" strike="noStrike" kern="0" cap="none" spc="0" normalizeH="0" baseline="0" noProof="0" dirty="0">
              <a:ln>
                <a:noFill/>
              </a:ln>
              <a:solidFill>
                <a:sysClr val="windowText" lastClr="000000"/>
              </a:solidFill>
              <a:effectLst/>
              <a:uLnTx/>
              <a:uFillTx/>
            </a:endParaRPr>
          </a:p>
        </p:txBody>
      </p:sp>
      <p:sp>
        <p:nvSpPr>
          <p:cNvPr id="24" name="Tijdelijke aanduiding voor afbeelding 24"/>
          <p:cNvSpPr>
            <a:spLocks noGrp="1" noChangeAspect="1"/>
          </p:cNvSpPr>
          <p:nvPr>
            <p:ph type="pic" sz="quarter" idx="19"/>
          </p:nvPr>
        </p:nvSpPr>
        <p:spPr bwMode="auto">
          <a:xfrm>
            <a:off x="6553175"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err="1">
                <a:ln>
                  <a:noFill/>
                </a:ln>
                <a:solidFill>
                  <a:sysClr val="windowText" lastClr="000000"/>
                </a:solidFill>
                <a:effectLst/>
                <a:uLnTx/>
                <a:uFillTx/>
              </a:rPr>
              <a:t>Klik</a:t>
            </a:r>
            <a:r>
              <a:rPr kumimoji="0" lang="en-GB" sz="800" b="0" i="0" u="none" strike="noStrike" kern="0" cap="none" spc="0" normalizeH="0" baseline="0" noProof="0" dirty="0">
                <a:ln>
                  <a:noFill/>
                </a:ln>
                <a:solidFill>
                  <a:sysClr val="windowText" lastClr="000000"/>
                </a:solidFill>
                <a:effectLst/>
                <a:uLnTx/>
                <a:uFillTx/>
              </a:rPr>
              <a:t> op het pictogram </a:t>
            </a:r>
            <a:r>
              <a:rPr kumimoji="0" lang="en-GB" sz="800" b="0" i="0" u="none" strike="noStrike" kern="0" cap="none" spc="0" normalizeH="0" baseline="0" noProof="0" dirty="0" err="1">
                <a:ln>
                  <a:noFill/>
                </a:ln>
                <a:solidFill>
                  <a:sysClr val="windowText" lastClr="000000"/>
                </a:solidFill>
                <a:effectLst/>
                <a:uLnTx/>
                <a:uFillTx/>
              </a:rPr>
              <a:t>als</a:t>
            </a:r>
            <a:r>
              <a:rPr kumimoji="0" lang="en-GB" sz="800" b="0" i="0" u="none" strike="noStrike" kern="0" cap="none" spc="0" normalizeH="0" baseline="0" noProof="0" dirty="0">
                <a:ln>
                  <a:noFill/>
                </a:ln>
                <a:solidFill>
                  <a:sysClr val="windowText" lastClr="000000"/>
                </a:solidFill>
                <a:effectLst/>
                <a:uLnTx/>
                <a:uFillTx/>
              </a:rPr>
              <a:t> u </a:t>
            </a:r>
            <a:r>
              <a:rPr kumimoji="0" lang="en-GB" sz="800" b="0" i="0" u="none" strike="noStrike" kern="0" cap="none" spc="0" normalizeH="0" baseline="0" noProof="0" dirty="0" err="1">
                <a:ln>
                  <a:noFill/>
                </a:ln>
                <a:solidFill>
                  <a:sysClr val="windowText" lastClr="000000"/>
                </a:solidFill>
                <a:effectLst/>
                <a:uLnTx/>
                <a:uFillTx/>
              </a:rPr>
              <a:t>een</a:t>
            </a:r>
            <a:r>
              <a:rPr kumimoji="0" lang="en-GB" sz="800" b="0" i="0" u="none" strike="noStrike" kern="0" cap="none" spc="0" normalizeH="0" baseline="0" noProof="0" dirty="0">
                <a:ln>
                  <a:noFill/>
                </a:ln>
                <a:solidFill>
                  <a:sysClr val="windowText" lastClr="000000"/>
                </a:solidFill>
                <a:effectLst/>
                <a:uLnTx/>
                <a:uFillTx/>
              </a:rPr>
              <a:t> </a:t>
            </a:r>
            <a:r>
              <a:rPr kumimoji="0" lang="en-GB" sz="800" b="0" i="0" u="none" strike="noStrike" kern="0" cap="none" spc="0" normalizeH="0" baseline="0" noProof="0" dirty="0" err="1">
                <a:ln>
                  <a:noFill/>
                </a:ln>
                <a:solidFill>
                  <a:sysClr val="windowText" lastClr="000000"/>
                </a:solidFill>
                <a:effectLst/>
                <a:uLnTx/>
                <a:uFillTx/>
              </a:rPr>
              <a:t>afbeelding</a:t>
            </a:r>
            <a:r>
              <a:rPr kumimoji="0" lang="en-GB" sz="800" b="0" i="0" u="none" strike="noStrike" kern="0" cap="none" spc="0" normalizeH="0" baseline="0" noProof="0" dirty="0">
                <a:ln>
                  <a:noFill/>
                </a:ln>
                <a:solidFill>
                  <a:sysClr val="windowText" lastClr="000000"/>
                </a:solidFill>
                <a:effectLst/>
                <a:uLnTx/>
                <a:uFillTx/>
              </a:rPr>
              <a:t> wilt </a:t>
            </a:r>
            <a:r>
              <a:rPr kumimoji="0" lang="en-GB" sz="800" b="0" i="0" u="none" strike="noStrike" kern="0" cap="none" spc="0" normalizeH="0" baseline="0" noProof="0" dirty="0" err="1">
                <a:ln>
                  <a:noFill/>
                </a:ln>
                <a:solidFill>
                  <a:sysClr val="windowText" lastClr="000000"/>
                </a:solidFill>
                <a:effectLst/>
                <a:uLnTx/>
                <a:uFillTx/>
              </a:rPr>
              <a:t>toevoegen</a:t>
            </a:r>
            <a:endParaRPr kumimoji="0" lang="en-GB" sz="800" b="0" i="0" u="none" strike="noStrike" kern="0" cap="none" spc="0" normalizeH="0" baseline="0" noProof="0" dirty="0">
              <a:ln>
                <a:noFill/>
              </a:ln>
              <a:solidFill>
                <a:sysClr val="windowText" lastClr="000000"/>
              </a:solidFill>
              <a:effectLst/>
              <a:uLnTx/>
              <a:uFillTx/>
            </a:endParaRPr>
          </a:p>
        </p:txBody>
      </p:sp>
      <p:sp>
        <p:nvSpPr>
          <p:cNvPr id="25" name="Tijdelijke aanduiding voor afbeelding 24"/>
          <p:cNvSpPr>
            <a:spLocks noGrp="1" noChangeAspect="1"/>
          </p:cNvSpPr>
          <p:nvPr>
            <p:ph type="pic" sz="quarter" idx="28"/>
          </p:nvPr>
        </p:nvSpPr>
        <p:spPr bwMode="auto">
          <a:xfrm>
            <a:off x="4959012"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err="1">
                <a:ln>
                  <a:noFill/>
                </a:ln>
                <a:solidFill>
                  <a:sysClr val="windowText" lastClr="000000"/>
                </a:solidFill>
                <a:effectLst/>
                <a:uLnTx/>
                <a:uFillTx/>
              </a:rPr>
              <a:t>Klik</a:t>
            </a:r>
            <a:r>
              <a:rPr kumimoji="0" lang="en-GB" sz="800" b="0" i="0" u="none" strike="noStrike" kern="0" cap="none" spc="0" normalizeH="0" baseline="0" noProof="0" dirty="0">
                <a:ln>
                  <a:noFill/>
                </a:ln>
                <a:solidFill>
                  <a:sysClr val="windowText" lastClr="000000"/>
                </a:solidFill>
                <a:effectLst/>
                <a:uLnTx/>
                <a:uFillTx/>
              </a:rPr>
              <a:t> op het pictogram </a:t>
            </a:r>
            <a:r>
              <a:rPr kumimoji="0" lang="en-GB" sz="800" b="0" i="0" u="none" strike="noStrike" kern="0" cap="none" spc="0" normalizeH="0" baseline="0" noProof="0" dirty="0" err="1">
                <a:ln>
                  <a:noFill/>
                </a:ln>
                <a:solidFill>
                  <a:sysClr val="windowText" lastClr="000000"/>
                </a:solidFill>
                <a:effectLst/>
                <a:uLnTx/>
                <a:uFillTx/>
              </a:rPr>
              <a:t>als</a:t>
            </a:r>
            <a:r>
              <a:rPr kumimoji="0" lang="en-GB" sz="800" b="0" i="0" u="none" strike="noStrike" kern="0" cap="none" spc="0" normalizeH="0" baseline="0" noProof="0" dirty="0">
                <a:ln>
                  <a:noFill/>
                </a:ln>
                <a:solidFill>
                  <a:sysClr val="windowText" lastClr="000000"/>
                </a:solidFill>
                <a:effectLst/>
                <a:uLnTx/>
                <a:uFillTx/>
              </a:rPr>
              <a:t> u </a:t>
            </a:r>
            <a:r>
              <a:rPr kumimoji="0" lang="en-GB" sz="800" b="0" i="0" u="none" strike="noStrike" kern="0" cap="none" spc="0" normalizeH="0" baseline="0" noProof="0" dirty="0" err="1">
                <a:ln>
                  <a:noFill/>
                </a:ln>
                <a:solidFill>
                  <a:sysClr val="windowText" lastClr="000000"/>
                </a:solidFill>
                <a:effectLst/>
                <a:uLnTx/>
                <a:uFillTx/>
              </a:rPr>
              <a:t>een</a:t>
            </a:r>
            <a:r>
              <a:rPr kumimoji="0" lang="en-GB" sz="800" b="0" i="0" u="none" strike="noStrike" kern="0" cap="none" spc="0" normalizeH="0" baseline="0" noProof="0" dirty="0">
                <a:ln>
                  <a:noFill/>
                </a:ln>
                <a:solidFill>
                  <a:sysClr val="windowText" lastClr="000000"/>
                </a:solidFill>
                <a:effectLst/>
                <a:uLnTx/>
                <a:uFillTx/>
              </a:rPr>
              <a:t> </a:t>
            </a:r>
            <a:r>
              <a:rPr kumimoji="0" lang="en-GB" sz="800" b="0" i="0" u="none" strike="noStrike" kern="0" cap="none" spc="0" normalizeH="0" baseline="0" noProof="0" dirty="0" err="1">
                <a:ln>
                  <a:noFill/>
                </a:ln>
                <a:solidFill>
                  <a:sysClr val="windowText" lastClr="000000"/>
                </a:solidFill>
                <a:effectLst/>
                <a:uLnTx/>
                <a:uFillTx/>
              </a:rPr>
              <a:t>afbeelding</a:t>
            </a:r>
            <a:r>
              <a:rPr kumimoji="0" lang="en-GB" sz="800" b="0" i="0" u="none" strike="noStrike" kern="0" cap="none" spc="0" normalizeH="0" baseline="0" noProof="0" dirty="0">
                <a:ln>
                  <a:noFill/>
                </a:ln>
                <a:solidFill>
                  <a:sysClr val="windowText" lastClr="000000"/>
                </a:solidFill>
                <a:effectLst/>
                <a:uLnTx/>
                <a:uFillTx/>
              </a:rPr>
              <a:t> wilt </a:t>
            </a:r>
            <a:r>
              <a:rPr kumimoji="0" lang="en-GB" sz="800" b="0" i="0" u="none" strike="noStrike" kern="0" cap="none" spc="0" normalizeH="0" baseline="0" noProof="0" dirty="0" err="1">
                <a:ln>
                  <a:noFill/>
                </a:ln>
                <a:solidFill>
                  <a:sysClr val="windowText" lastClr="000000"/>
                </a:solidFill>
                <a:effectLst/>
                <a:uLnTx/>
                <a:uFillTx/>
              </a:rPr>
              <a:t>toevoegen</a:t>
            </a:r>
            <a:endParaRPr kumimoji="0" lang="en-GB" sz="800" b="0" i="0" u="none" strike="noStrike" kern="0" cap="none" spc="0" normalizeH="0" baseline="0" noProof="0" dirty="0">
              <a:ln>
                <a:noFill/>
              </a:ln>
              <a:solidFill>
                <a:sysClr val="windowText" lastClr="000000"/>
              </a:solidFill>
              <a:effectLst/>
              <a:uLnTx/>
              <a:uFillTx/>
            </a:endParaRPr>
          </a:p>
        </p:txBody>
      </p:sp>
      <p:sp>
        <p:nvSpPr>
          <p:cNvPr id="26" name="Tijdelijke aanduiding voor afbeelding 24"/>
          <p:cNvSpPr>
            <a:spLocks noGrp="1" noChangeAspect="1"/>
          </p:cNvSpPr>
          <p:nvPr>
            <p:ph type="pic" sz="quarter" idx="15"/>
          </p:nvPr>
        </p:nvSpPr>
        <p:spPr bwMode="auto">
          <a:xfrm>
            <a:off x="3364849"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err="1">
                <a:ln>
                  <a:noFill/>
                </a:ln>
                <a:solidFill>
                  <a:sysClr val="windowText" lastClr="000000"/>
                </a:solidFill>
                <a:effectLst/>
                <a:uLnTx/>
                <a:uFillTx/>
              </a:rPr>
              <a:t>Klik</a:t>
            </a:r>
            <a:r>
              <a:rPr kumimoji="0" lang="en-GB" sz="800" b="0" i="0" u="none" strike="noStrike" kern="0" cap="none" spc="0" normalizeH="0" baseline="0" noProof="0" dirty="0">
                <a:ln>
                  <a:noFill/>
                </a:ln>
                <a:solidFill>
                  <a:sysClr val="windowText" lastClr="000000"/>
                </a:solidFill>
                <a:effectLst/>
                <a:uLnTx/>
                <a:uFillTx/>
              </a:rPr>
              <a:t> op het pictogram </a:t>
            </a:r>
            <a:r>
              <a:rPr kumimoji="0" lang="en-GB" sz="800" b="0" i="0" u="none" strike="noStrike" kern="0" cap="none" spc="0" normalizeH="0" baseline="0" noProof="0" dirty="0" err="1">
                <a:ln>
                  <a:noFill/>
                </a:ln>
                <a:solidFill>
                  <a:sysClr val="windowText" lastClr="000000"/>
                </a:solidFill>
                <a:effectLst/>
                <a:uLnTx/>
                <a:uFillTx/>
              </a:rPr>
              <a:t>als</a:t>
            </a:r>
            <a:r>
              <a:rPr kumimoji="0" lang="en-GB" sz="800" b="0" i="0" u="none" strike="noStrike" kern="0" cap="none" spc="0" normalizeH="0" baseline="0" noProof="0" dirty="0">
                <a:ln>
                  <a:noFill/>
                </a:ln>
                <a:solidFill>
                  <a:sysClr val="windowText" lastClr="000000"/>
                </a:solidFill>
                <a:effectLst/>
                <a:uLnTx/>
                <a:uFillTx/>
              </a:rPr>
              <a:t> u </a:t>
            </a:r>
            <a:r>
              <a:rPr kumimoji="0" lang="en-GB" sz="800" b="0" i="0" u="none" strike="noStrike" kern="0" cap="none" spc="0" normalizeH="0" baseline="0" noProof="0" dirty="0" err="1">
                <a:ln>
                  <a:noFill/>
                </a:ln>
                <a:solidFill>
                  <a:sysClr val="windowText" lastClr="000000"/>
                </a:solidFill>
                <a:effectLst/>
                <a:uLnTx/>
                <a:uFillTx/>
              </a:rPr>
              <a:t>een</a:t>
            </a:r>
            <a:r>
              <a:rPr kumimoji="0" lang="en-GB" sz="800" b="0" i="0" u="none" strike="noStrike" kern="0" cap="none" spc="0" normalizeH="0" baseline="0" noProof="0" dirty="0">
                <a:ln>
                  <a:noFill/>
                </a:ln>
                <a:solidFill>
                  <a:sysClr val="windowText" lastClr="000000"/>
                </a:solidFill>
                <a:effectLst/>
                <a:uLnTx/>
                <a:uFillTx/>
              </a:rPr>
              <a:t> </a:t>
            </a:r>
            <a:r>
              <a:rPr kumimoji="0" lang="en-GB" sz="800" b="0" i="0" u="none" strike="noStrike" kern="0" cap="none" spc="0" normalizeH="0" baseline="0" noProof="0" dirty="0" err="1">
                <a:ln>
                  <a:noFill/>
                </a:ln>
                <a:solidFill>
                  <a:sysClr val="windowText" lastClr="000000"/>
                </a:solidFill>
                <a:effectLst/>
                <a:uLnTx/>
                <a:uFillTx/>
              </a:rPr>
              <a:t>afbeelding</a:t>
            </a:r>
            <a:r>
              <a:rPr kumimoji="0" lang="en-GB" sz="800" b="0" i="0" u="none" strike="noStrike" kern="0" cap="none" spc="0" normalizeH="0" baseline="0" noProof="0" dirty="0">
                <a:ln>
                  <a:noFill/>
                </a:ln>
                <a:solidFill>
                  <a:sysClr val="windowText" lastClr="000000"/>
                </a:solidFill>
                <a:effectLst/>
                <a:uLnTx/>
                <a:uFillTx/>
              </a:rPr>
              <a:t> wilt </a:t>
            </a:r>
            <a:r>
              <a:rPr kumimoji="0" lang="en-GB" sz="800" b="0" i="0" u="none" strike="noStrike" kern="0" cap="none" spc="0" normalizeH="0" baseline="0" noProof="0" dirty="0" err="1">
                <a:ln>
                  <a:noFill/>
                </a:ln>
                <a:solidFill>
                  <a:sysClr val="windowText" lastClr="000000"/>
                </a:solidFill>
                <a:effectLst/>
                <a:uLnTx/>
                <a:uFillTx/>
              </a:rPr>
              <a:t>toevoegen</a:t>
            </a:r>
            <a:endParaRPr kumimoji="0" lang="en-GB" sz="800" b="0" i="0" u="none" strike="noStrike" kern="0" cap="none" spc="0" normalizeH="0" baseline="0" noProof="0" dirty="0">
              <a:ln>
                <a:noFill/>
              </a:ln>
              <a:solidFill>
                <a:sysClr val="windowText" lastClr="000000"/>
              </a:solidFill>
              <a:effectLst/>
              <a:uLnTx/>
              <a:uFillTx/>
            </a:endParaRPr>
          </a:p>
        </p:txBody>
      </p:sp>
      <p:sp>
        <p:nvSpPr>
          <p:cNvPr id="27" name="Tijdelijke aanduiding voor tekst 21"/>
          <p:cNvSpPr>
            <a:spLocks noGrp="1"/>
          </p:cNvSpPr>
          <p:nvPr>
            <p:ph type="body" sz="quarter" idx="20"/>
          </p:nvPr>
        </p:nvSpPr>
        <p:spPr>
          <a:xfrm>
            <a:off x="505856" y="1234871"/>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en-GB" dirty="0" err="1"/>
              <a:t>Klik</a:t>
            </a:r>
            <a:r>
              <a:rPr lang="en-GB" dirty="0"/>
              <a:t> om de </a:t>
            </a:r>
            <a:r>
              <a:rPr lang="en-GB" dirty="0" err="1"/>
              <a:t>modelstijlen</a:t>
            </a:r>
            <a:r>
              <a:rPr lang="en-GB" dirty="0"/>
              <a:t> te </a:t>
            </a:r>
            <a:r>
              <a:rPr lang="en-GB" dirty="0" err="1"/>
              <a:t>bewerken</a:t>
            </a:r>
            <a:endParaRPr lang="en-GB" dirty="0"/>
          </a:p>
        </p:txBody>
      </p:sp>
      <p:sp>
        <p:nvSpPr>
          <p:cNvPr id="28" name="Tijdelijke aanduiding voor tekst 21"/>
          <p:cNvSpPr>
            <a:spLocks noGrp="1"/>
          </p:cNvSpPr>
          <p:nvPr>
            <p:ph type="body" sz="quarter" idx="21"/>
          </p:nvPr>
        </p:nvSpPr>
        <p:spPr>
          <a:xfrm>
            <a:off x="505856" y="1648186"/>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en-GB" dirty="0" err="1"/>
              <a:t>Klik</a:t>
            </a:r>
            <a:r>
              <a:rPr lang="en-GB" dirty="0"/>
              <a:t> om de </a:t>
            </a:r>
            <a:r>
              <a:rPr lang="en-GB" dirty="0" err="1"/>
              <a:t>modelstijlen</a:t>
            </a:r>
            <a:r>
              <a:rPr lang="en-GB" dirty="0"/>
              <a:t> te </a:t>
            </a:r>
            <a:r>
              <a:rPr lang="en-GB" dirty="0" err="1"/>
              <a:t>bewerken</a:t>
            </a:r>
            <a:endParaRPr lang="en-GB" dirty="0"/>
          </a:p>
        </p:txBody>
      </p:sp>
    </p:spTree>
    <p:extLst>
      <p:ext uri="{BB962C8B-B14F-4D97-AF65-F5344CB8AC3E}">
        <p14:creationId xmlns:p14="http://schemas.microsoft.com/office/powerpoint/2010/main" val="386451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a:blip r:embed="rId23"/>
          <a:stretch>
            <a:fillRect/>
          </a:stretch>
        </a:blip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561600" y="169210"/>
            <a:ext cx="8330400" cy="576832"/>
          </a:xfrm>
          <a:prstGeom prst="rect">
            <a:avLst/>
          </a:prstGeom>
          <a:noFill/>
          <a:ln w="0">
            <a:gradFill>
              <a:gsLst>
                <a:gs pos="0">
                  <a:schemeClr val="tx1"/>
                </a:gs>
                <a:gs pos="1000">
                  <a:schemeClr val="tx1">
                    <a:alpha val="0"/>
                  </a:schemeClr>
                </a:gs>
                <a:gs pos="99000">
                  <a:srgbClr val="005172">
                    <a:alpha val="0"/>
                  </a:srgbClr>
                </a:gs>
                <a:gs pos="100000">
                  <a:schemeClr val="tx1"/>
                </a:gs>
              </a:gsLst>
              <a:lin ang="5400000" scaled="0"/>
            </a:gradFill>
          </a:ln>
        </p:spPr>
        <p:txBody>
          <a:bodyPr vert="horz" wrap="square" lIns="18000" tIns="18000" rIns="91440" bIns="180000" numCol="1" anchor="t" anchorCtr="0" compatLnSpc="1">
            <a:prstTxWarp prst="textNoShape">
              <a:avLst/>
            </a:prstTxWarp>
            <a:spAutoFit/>
          </a:bodyPr>
          <a:lstStyle/>
          <a:p>
            <a:pPr lvl="0"/>
            <a:r>
              <a:rPr lang="en-GB" dirty="0" err="1"/>
              <a:t>Klik</a:t>
            </a:r>
            <a:r>
              <a:rPr lang="en-GB" dirty="0"/>
              <a:t> om de </a:t>
            </a:r>
            <a:r>
              <a:rPr lang="en-GB" dirty="0" err="1"/>
              <a:t>stijl</a:t>
            </a:r>
            <a:r>
              <a:rPr lang="en-GB" dirty="0"/>
              <a:t> </a:t>
            </a:r>
            <a:r>
              <a:rPr lang="en-GB" dirty="0" err="1"/>
              <a:t>te</a:t>
            </a:r>
            <a:r>
              <a:rPr lang="en-GB" dirty="0"/>
              <a:t> </a:t>
            </a:r>
            <a:r>
              <a:rPr lang="en-GB" dirty="0" err="1"/>
              <a:t>bewerken</a:t>
            </a:r>
            <a:endParaRPr lang="en-GB" dirty="0"/>
          </a:p>
        </p:txBody>
      </p:sp>
      <p:sp>
        <p:nvSpPr>
          <p:cNvPr id="1028" name="Tijdelijke aanduiding voor tekst 23"/>
          <p:cNvSpPr>
            <a:spLocks noGrp="1"/>
          </p:cNvSpPr>
          <p:nvPr>
            <p:ph type="body" idx="1"/>
          </p:nvPr>
        </p:nvSpPr>
        <p:spPr bwMode="auto">
          <a:xfrm>
            <a:off x="501567" y="1368000"/>
            <a:ext cx="8391607" cy="30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a:p>
            <a:pPr lvl="4"/>
            <a:endParaRPr lang="en-GB" dirty="0"/>
          </a:p>
        </p:txBody>
      </p:sp>
      <p:sp>
        <p:nvSpPr>
          <p:cNvPr id="4" name="Tijdelijke aanduiding voor dianummer 1"/>
          <p:cNvSpPr>
            <a:spLocks noGrp="1"/>
          </p:cNvSpPr>
          <p:nvPr>
            <p:ph type="sldNum" sz="quarter" idx="4"/>
          </p:nvPr>
        </p:nvSpPr>
        <p:spPr>
          <a:xfrm>
            <a:off x="8463600" y="4773600"/>
            <a:ext cx="468000" cy="123188"/>
          </a:xfrm>
          <a:prstGeom prst="rect">
            <a:avLst/>
          </a:prstGeom>
          <a:noFill/>
        </p:spPr>
        <p:txBody>
          <a:bodyPr wrap="square" tIns="0" rIns="36000" bIns="0" rtlCol="0">
            <a:noAutofit/>
          </a:bodyPr>
          <a:lstStyle>
            <a:lvl1pPr>
              <a:lnSpc>
                <a:spcPts val="900"/>
              </a:lnSpc>
              <a:defRPr lang="nl-NL" sz="800" smtClean="0">
                <a:latin typeface="Verdana" pitchFamily="34" charset="0"/>
              </a:defRPr>
            </a:lvl1pPr>
          </a:lstStyle>
          <a:p>
            <a:pPr algn="r"/>
            <a:fld id="{F25965E0-7062-474C-8671-DB3A3CE669B0}" type="slidenum">
              <a:rPr lang="en-GB" smtClean="0"/>
              <a:pPr algn="r"/>
              <a:t>‹#›</a:t>
            </a:fld>
            <a:endParaRPr lang="en-GB" dirty="0"/>
          </a:p>
        </p:txBody>
      </p:sp>
      <p:pic>
        <p:nvPicPr>
          <p:cNvPr id="3" name="Picture 2">
            <a:extLst>
              <a:ext uri="{FF2B5EF4-FFF2-40B4-BE49-F238E27FC236}">
                <a16:creationId xmlns:a16="http://schemas.microsoft.com/office/drawing/2014/main" id="{1480557D-C8BC-4824-87EE-C1657AD32399}"/>
              </a:ext>
            </a:extLst>
          </p:cNvPr>
          <p:cNvPicPr>
            <a:picLocks/>
          </p:cNvPicPr>
          <p:nvPr userDrawn="1"/>
        </p:nvPicPr>
        <p:blipFill>
          <a:blip r:embed="rId24"/>
          <a:stretch>
            <a:fillRect/>
          </a:stretch>
        </p:blipFill>
        <p:spPr bwMode="hidden">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67" r:id="rId2"/>
    <p:sldLayoutId id="2147483669" r:id="rId3"/>
    <p:sldLayoutId id="2147483670" r:id="rId4"/>
    <p:sldLayoutId id="2147483671" r:id="rId5"/>
    <p:sldLayoutId id="2147483672" r:id="rId6"/>
    <p:sldLayoutId id="2147483673" r:id="rId7"/>
    <p:sldLayoutId id="2147483668" r:id="rId8"/>
    <p:sldLayoutId id="2147483664" r:id="rId9"/>
    <p:sldLayoutId id="2147483653" r:id="rId10"/>
    <p:sldLayoutId id="2147483655" r:id="rId11"/>
    <p:sldLayoutId id="2147483656" r:id="rId12"/>
    <p:sldLayoutId id="2147483657" r:id="rId13"/>
    <p:sldLayoutId id="2147483659" r:id="rId14"/>
    <p:sldLayoutId id="2147483660" r:id="rId15"/>
    <p:sldLayoutId id="2147483661" r:id="rId16"/>
    <p:sldLayoutId id="2147483663" r:id="rId17"/>
    <p:sldLayoutId id="2147483665" r:id="rId18"/>
    <p:sldLayoutId id="2147483654" r:id="rId19"/>
    <p:sldLayoutId id="2147483666" r:id="rId20"/>
    <p:sldLayoutId id="2147483674" r:id="rId21"/>
  </p:sldLayoutIdLst>
  <p:hf hdr="0" ftr="0" dt="0"/>
  <p:txStyles>
    <p:titleStyle>
      <a:lvl1pPr algn="l" rtl="0" fontAlgn="base">
        <a:lnSpc>
          <a:spcPts val="3200"/>
        </a:lnSpc>
        <a:spcBef>
          <a:spcPct val="0"/>
        </a:spcBef>
        <a:spcAft>
          <a:spcPct val="0"/>
        </a:spcAft>
        <a:defRPr sz="26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p:titleStyle>
    <p:bodyStyle>
      <a:lvl1pPr marL="252413" indent="-252413" algn="l" rtl="0" fontAlgn="base">
        <a:lnSpc>
          <a:spcPts val="2400"/>
        </a:lnSpc>
        <a:spcBef>
          <a:spcPts val="1100"/>
        </a:spcBef>
        <a:spcAft>
          <a:spcPct val="0"/>
        </a:spcAft>
        <a:buClr>
          <a:schemeClr val="bg2"/>
        </a:buClr>
        <a:buSzPct val="140000"/>
        <a:buFont typeface="Wingdings" pitchFamily="2" charset="2"/>
        <a:buChar char="§"/>
        <a:defRPr sz="1800" kern="1200">
          <a:solidFill>
            <a:schemeClr val="bg2"/>
          </a:solidFill>
          <a:latin typeface="Verdana" pitchFamily="34" charset="0"/>
          <a:ea typeface="+mn-ea"/>
          <a:cs typeface="+mn-cs"/>
        </a:defRPr>
      </a:lvl1pPr>
      <a:lvl2pPr marL="982663" indent="-285750" algn="l" rtl="0" fontAlgn="base">
        <a:lnSpc>
          <a:spcPts val="2400"/>
        </a:lnSpc>
        <a:spcBef>
          <a:spcPts val="900"/>
        </a:spcBef>
        <a:spcAft>
          <a:spcPct val="0"/>
        </a:spcAft>
        <a:buClr>
          <a:schemeClr val="bg2"/>
        </a:buClr>
        <a:buSzPct val="115000"/>
        <a:buFont typeface="Verdana" pitchFamily="34" charset="0"/>
        <a:buChar char="●"/>
        <a:defRPr sz="1800" kern="1200">
          <a:solidFill>
            <a:schemeClr val="bg2"/>
          </a:solidFill>
          <a:latin typeface="Verdana" pitchFamily="34" charset="0"/>
          <a:ea typeface="+mn-ea"/>
          <a:cs typeface="+mn-cs"/>
        </a:defRPr>
      </a:lvl2pPr>
      <a:lvl3pPr marL="1879600" indent="-319088"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3pPr>
      <a:lvl4pPr marL="2692400" indent="-360363" algn="l" rtl="0" fontAlgn="base">
        <a:lnSpc>
          <a:spcPts val="2400"/>
        </a:lnSpc>
        <a:spcBef>
          <a:spcPts val="900"/>
        </a:spcBef>
        <a:spcAft>
          <a:spcPct val="0"/>
        </a:spcAft>
        <a:buSzPct val="115000"/>
        <a:buFont typeface="Verdana" pitchFamily="34" charset="0"/>
        <a:buChar char="●"/>
        <a:defRPr sz="1800" kern="1200" baseline="0">
          <a:solidFill>
            <a:schemeClr val="bg2"/>
          </a:solidFill>
          <a:latin typeface="Verdana" pitchFamily="34" charset="0"/>
          <a:ea typeface="+mn-ea"/>
          <a:cs typeface="+mn-cs"/>
        </a:defRPr>
      </a:lvl4pPr>
      <a:lvl5pPr marL="3405188" indent="-352425"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hyperlink" Target="https://ec.europa.eu/jrc/en/research-topic/crop-yield-forecasti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hyperlink" Target="http://www.yieldgap.org/"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The WOFOST Cropping System Model</a:t>
            </a:r>
          </a:p>
        </p:txBody>
      </p:sp>
      <p:pic>
        <p:nvPicPr>
          <p:cNvPr id="10" name="Picture Placeholder 9">
            <a:extLst>
              <a:ext uri="{FF2B5EF4-FFF2-40B4-BE49-F238E27FC236}">
                <a16:creationId xmlns:a16="http://schemas.microsoft.com/office/drawing/2014/main" id="{A894A99C-355C-4B76-90E2-180CE5CA720F}"/>
              </a:ext>
            </a:extLst>
          </p:cNvPr>
          <p:cNvPicPr>
            <a:picLocks noGrp="1" noChangeAspect="1"/>
          </p:cNvPicPr>
          <p:nvPr>
            <p:ph type="pic" sz="quarter" idx="13"/>
          </p:nvPr>
        </p:nvPicPr>
        <p:blipFill>
          <a:blip r:embed="rId2"/>
          <a:srcRect l="16529" r="16529"/>
          <a:stretch>
            <a:fillRect/>
          </a:stretch>
        </p:blipFill>
        <p:spPr/>
      </p:pic>
      <p:pic>
        <p:nvPicPr>
          <p:cNvPr id="16" name="Tijdelijke aanduiding voor afbeelding 15"/>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p:pic>
      <p:pic>
        <p:nvPicPr>
          <p:cNvPr id="14" name="Tijdelijke aanduiding voor afbeelding 13"/>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a:stretch>
            <a:fillRect/>
          </a:stretch>
        </p:blipFill>
        <p:spPr/>
      </p:pic>
      <p:pic>
        <p:nvPicPr>
          <p:cNvPr id="13" name="Tijdelijke aanduiding voor afbeelding 12"/>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quarter" idx="20"/>
          </p:nvPr>
        </p:nvSpPr>
        <p:spPr>
          <a:xfrm>
            <a:off x="505856" y="960551"/>
            <a:ext cx="8385731" cy="330620"/>
          </a:xfrm>
        </p:spPr>
        <p:txBody>
          <a:bodyPr/>
          <a:lstStyle/>
          <a:p>
            <a:r>
              <a:rPr lang="en-GB" dirty="0"/>
              <a:t>Introducing main concepts and processes</a:t>
            </a:r>
          </a:p>
        </p:txBody>
      </p:sp>
      <p:sp>
        <p:nvSpPr>
          <p:cNvPr id="5" name="Tijdelijke aanduiding voor tekst 4"/>
          <p:cNvSpPr>
            <a:spLocks noGrp="1"/>
          </p:cNvSpPr>
          <p:nvPr>
            <p:ph type="body" sz="quarter" idx="21"/>
          </p:nvPr>
        </p:nvSpPr>
        <p:spPr>
          <a:xfrm>
            <a:off x="505856" y="1373866"/>
            <a:ext cx="8385731" cy="330620"/>
          </a:xfrm>
        </p:spPr>
        <p:txBody>
          <a:bodyPr/>
          <a:lstStyle/>
          <a:p>
            <a:r>
              <a:rPr lang="en-GB" dirty="0"/>
              <a:t>June 2022, Allard de Wit (modified by Joao Vasco </a:t>
            </a:r>
            <a:r>
              <a:rPr lang="en-GB" dirty="0" err="1"/>
              <a:t>Silva,</a:t>
            </a:r>
            <a:r>
              <a:rPr lang="en-GB" dirty="0"/>
              <a:t> July 2023)</a:t>
            </a:r>
          </a:p>
        </p:txBody>
      </p:sp>
    </p:spTree>
    <p:extLst>
      <p:ext uri="{BB962C8B-B14F-4D97-AF65-F5344CB8AC3E}">
        <p14:creationId xmlns:p14="http://schemas.microsoft.com/office/powerpoint/2010/main" val="1983885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C5ECB-5122-4C85-81A0-B15EB094B412}"/>
              </a:ext>
            </a:extLst>
          </p:cNvPr>
          <p:cNvSpPr>
            <a:spLocks noGrp="1"/>
          </p:cNvSpPr>
          <p:nvPr>
            <p:ph type="body" sz="quarter" idx="10"/>
          </p:nvPr>
        </p:nvSpPr>
        <p:spPr/>
        <p:txBody>
          <a:bodyPr/>
          <a:lstStyle/>
          <a:p>
            <a:r>
              <a:rPr lang="en-GB" dirty="0"/>
              <a:t>Temperature, radiation and CO</a:t>
            </a:r>
            <a:r>
              <a:rPr lang="en-GB" baseline="-25000" dirty="0"/>
              <a:t>2</a:t>
            </a:r>
            <a:r>
              <a:rPr lang="en-GB" dirty="0"/>
              <a:t> </a:t>
            </a:r>
            <a:r>
              <a:rPr lang="en-GB" i="1" u="sng" dirty="0"/>
              <a:t>drive</a:t>
            </a:r>
            <a:r>
              <a:rPr lang="en-GB" dirty="0"/>
              <a:t> crop growth</a:t>
            </a:r>
          </a:p>
          <a:p>
            <a:r>
              <a:rPr lang="en-GB" dirty="0"/>
              <a:t>Phenological development </a:t>
            </a:r>
            <a:r>
              <a:rPr lang="en-GB" i="1" u="sng" dirty="0"/>
              <a:t>steers</a:t>
            </a:r>
            <a:r>
              <a:rPr lang="en-GB" dirty="0"/>
              <a:t> crop growth</a:t>
            </a:r>
          </a:p>
          <a:p>
            <a:pPr marL="0" indent="0">
              <a:buNone/>
            </a:pPr>
            <a:r>
              <a:rPr lang="en-GB" dirty="0"/>
              <a:t>Thus:</a:t>
            </a:r>
          </a:p>
          <a:p>
            <a:r>
              <a:rPr lang="en-GB" dirty="0"/>
              <a:t>Phenological development is a </a:t>
            </a:r>
            <a:r>
              <a:rPr lang="en-GB" u="sng" dirty="0"/>
              <a:t>parallel controlling process</a:t>
            </a:r>
          </a:p>
          <a:p>
            <a:pPr marL="0" indent="0">
              <a:buNone/>
            </a:pPr>
            <a:endParaRPr lang="en-GB" dirty="0"/>
          </a:p>
          <a:p>
            <a:pPr marL="0" indent="0">
              <a:buNone/>
            </a:pPr>
            <a:r>
              <a:rPr lang="en-GB" dirty="0"/>
              <a:t>Correctly simulating phenological development is the first priority of crop models and model calibration always start with phenology!</a:t>
            </a:r>
          </a:p>
        </p:txBody>
      </p:sp>
      <p:sp>
        <p:nvSpPr>
          <p:cNvPr id="3" name="Title 2">
            <a:extLst>
              <a:ext uri="{FF2B5EF4-FFF2-40B4-BE49-F238E27FC236}">
                <a16:creationId xmlns:a16="http://schemas.microsoft.com/office/drawing/2014/main" id="{A4618CBE-2C9F-4939-BCBC-C54B056D6E0D}"/>
              </a:ext>
            </a:extLst>
          </p:cNvPr>
          <p:cNvSpPr>
            <a:spLocks noGrp="1"/>
          </p:cNvSpPr>
          <p:nvPr>
            <p:ph type="title"/>
          </p:nvPr>
        </p:nvSpPr>
        <p:spPr/>
        <p:txBody>
          <a:bodyPr/>
          <a:lstStyle/>
          <a:p>
            <a:r>
              <a:rPr lang="en-GB" dirty="0"/>
              <a:t>Understanding phenology is important</a:t>
            </a:r>
          </a:p>
        </p:txBody>
      </p:sp>
      <p:sp>
        <p:nvSpPr>
          <p:cNvPr id="4" name="Slide Number Placeholder 3">
            <a:extLst>
              <a:ext uri="{FF2B5EF4-FFF2-40B4-BE49-F238E27FC236}">
                <a16:creationId xmlns:a16="http://schemas.microsoft.com/office/drawing/2014/main" id="{AD4C7DC9-B1FE-4939-A96A-F3BFB0B6CC9A}"/>
              </a:ext>
            </a:extLst>
          </p:cNvPr>
          <p:cNvSpPr>
            <a:spLocks noGrp="1"/>
          </p:cNvSpPr>
          <p:nvPr>
            <p:ph type="sldNum" sz="quarter" idx="11"/>
          </p:nvPr>
        </p:nvSpPr>
        <p:spPr/>
        <p:txBody>
          <a:bodyPr/>
          <a:lstStyle/>
          <a:p>
            <a:pPr algn="r"/>
            <a:fld id="{F25965E0-7062-474C-8671-DB3A3CE669B0}" type="slidenum">
              <a:rPr lang="en-GB" smtClean="0"/>
              <a:pPr algn="r"/>
              <a:t>10</a:t>
            </a:fld>
            <a:endParaRPr lang="en-GB" dirty="0"/>
          </a:p>
        </p:txBody>
      </p:sp>
    </p:spTree>
    <p:extLst>
      <p:ext uri="{BB962C8B-B14F-4D97-AF65-F5344CB8AC3E}">
        <p14:creationId xmlns:p14="http://schemas.microsoft.com/office/powerpoint/2010/main" val="1105102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0A4402-71E7-405C-AC8B-A65F32828E72}"/>
              </a:ext>
            </a:extLst>
          </p:cNvPr>
          <p:cNvSpPr>
            <a:spLocks noGrp="1"/>
          </p:cNvSpPr>
          <p:nvPr>
            <p:ph type="body" sz="quarter" idx="10"/>
          </p:nvPr>
        </p:nvSpPr>
        <p:spPr>
          <a:xfrm>
            <a:off x="493200" y="877529"/>
            <a:ext cx="8398800" cy="3582871"/>
          </a:xfrm>
        </p:spPr>
        <p:txBody>
          <a:bodyPr/>
          <a:lstStyle/>
          <a:p>
            <a:pPr>
              <a:lnSpc>
                <a:spcPct val="90000"/>
              </a:lnSpc>
              <a:buFont typeface="Wingdings" panose="05000000000000000000" pitchFamily="2" charset="2"/>
              <a:buNone/>
            </a:pPr>
            <a:r>
              <a:rPr lang="en-GB" altLang="nl-NL" sz="1400" dirty="0"/>
              <a:t>Phenological development and model DVS:</a:t>
            </a:r>
          </a:p>
          <a:p>
            <a:pPr>
              <a:lnSpc>
                <a:spcPct val="90000"/>
              </a:lnSpc>
            </a:pPr>
            <a:r>
              <a:rPr lang="en-GB" altLang="nl-NL" sz="1400" dirty="0">
                <a:highlight>
                  <a:srgbClr val="C0C0C0"/>
                </a:highlight>
              </a:rPr>
              <a:t>Sowing			     DVS=-0.1	</a:t>
            </a:r>
          </a:p>
          <a:p>
            <a:pPr>
              <a:lnSpc>
                <a:spcPct val="90000"/>
              </a:lnSpc>
            </a:pPr>
            <a:r>
              <a:rPr lang="en-GB" altLang="nl-NL" sz="1400" dirty="0">
                <a:highlight>
                  <a:srgbClr val="C0C0C0"/>
                </a:highlight>
              </a:rPr>
              <a:t>Emergence                             DVS=0</a:t>
            </a:r>
          </a:p>
          <a:p>
            <a:pPr>
              <a:lnSpc>
                <a:spcPct val="90000"/>
              </a:lnSpc>
            </a:pPr>
            <a:r>
              <a:rPr lang="en-GB" altLang="nl-NL" sz="1400" dirty="0"/>
              <a:t>tiller formation</a:t>
            </a:r>
          </a:p>
          <a:p>
            <a:pPr>
              <a:lnSpc>
                <a:spcPct val="90000"/>
              </a:lnSpc>
            </a:pPr>
            <a:r>
              <a:rPr lang="en-GB" altLang="nl-NL" sz="1400" dirty="0"/>
              <a:t>floral initiation or double ridge appearance</a:t>
            </a:r>
          </a:p>
          <a:p>
            <a:pPr>
              <a:lnSpc>
                <a:spcPct val="90000"/>
              </a:lnSpc>
            </a:pPr>
            <a:r>
              <a:rPr lang="en-GB" altLang="nl-NL" sz="1400" dirty="0"/>
              <a:t>spikelet formation</a:t>
            </a:r>
          </a:p>
          <a:p>
            <a:pPr>
              <a:lnSpc>
                <a:spcPct val="90000"/>
              </a:lnSpc>
            </a:pPr>
            <a:r>
              <a:rPr lang="en-GB" altLang="nl-NL" sz="1400" dirty="0"/>
              <a:t>stem elongation</a:t>
            </a:r>
          </a:p>
          <a:p>
            <a:pPr>
              <a:lnSpc>
                <a:spcPct val="90000"/>
              </a:lnSpc>
            </a:pPr>
            <a:r>
              <a:rPr lang="en-GB" altLang="nl-NL" sz="1400" dirty="0">
                <a:highlight>
                  <a:srgbClr val="C0C0C0"/>
                </a:highlight>
              </a:rPr>
              <a:t>anthesis (flowering)                DVS=1</a:t>
            </a:r>
          </a:p>
          <a:p>
            <a:pPr>
              <a:lnSpc>
                <a:spcPct val="90000"/>
              </a:lnSpc>
            </a:pPr>
            <a:r>
              <a:rPr lang="en-GB" altLang="nl-NL" sz="1400" dirty="0"/>
              <a:t>grain set/filling</a:t>
            </a:r>
          </a:p>
          <a:p>
            <a:pPr>
              <a:lnSpc>
                <a:spcPct val="90000"/>
              </a:lnSpc>
            </a:pPr>
            <a:r>
              <a:rPr lang="en-GB" altLang="nl-NL" sz="1400" dirty="0"/>
              <a:t>grain ripening</a:t>
            </a:r>
          </a:p>
          <a:p>
            <a:pPr>
              <a:lnSpc>
                <a:spcPct val="90000"/>
              </a:lnSpc>
            </a:pPr>
            <a:r>
              <a:rPr lang="en-GB" altLang="nl-NL" sz="1400" dirty="0">
                <a:highlight>
                  <a:srgbClr val="C0C0C0"/>
                </a:highlight>
              </a:rPr>
              <a:t>Physiological maturity             DVS=2</a:t>
            </a:r>
          </a:p>
          <a:p>
            <a:endParaRPr lang="en-GB" sz="1400" dirty="0"/>
          </a:p>
        </p:txBody>
      </p:sp>
      <p:sp>
        <p:nvSpPr>
          <p:cNvPr id="2" name="Title 1">
            <a:extLst>
              <a:ext uri="{FF2B5EF4-FFF2-40B4-BE49-F238E27FC236}">
                <a16:creationId xmlns:a16="http://schemas.microsoft.com/office/drawing/2014/main" id="{73C59125-341D-4363-A86E-000A7BFF8079}"/>
              </a:ext>
            </a:extLst>
          </p:cNvPr>
          <p:cNvSpPr>
            <a:spLocks noGrp="1"/>
          </p:cNvSpPr>
          <p:nvPr>
            <p:ph type="title"/>
          </p:nvPr>
        </p:nvSpPr>
        <p:spPr/>
        <p:txBody>
          <a:bodyPr/>
          <a:lstStyle/>
          <a:p>
            <a:r>
              <a:rPr lang="en-GB" dirty="0"/>
              <a:t>Phenology</a:t>
            </a:r>
          </a:p>
        </p:txBody>
      </p:sp>
      <p:sp>
        <p:nvSpPr>
          <p:cNvPr id="3" name="Slide Number Placeholder 2">
            <a:extLst>
              <a:ext uri="{FF2B5EF4-FFF2-40B4-BE49-F238E27FC236}">
                <a16:creationId xmlns:a16="http://schemas.microsoft.com/office/drawing/2014/main" id="{80696111-6121-48A2-A5CF-4D29FA3DE63C}"/>
              </a:ext>
            </a:extLst>
          </p:cNvPr>
          <p:cNvSpPr>
            <a:spLocks noGrp="1"/>
          </p:cNvSpPr>
          <p:nvPr>
            <p:ph type="sldNum" sz="quarter" idx="11"/>
          </p:nvPr>
        </p:nvSpPr>
        <p:spPr/>
        <p:txBody>
          <a:bodyPr/>
          <a:lstStyle/>
          <a:p>
            <a:pPr algn="r"/>
            <a:fld id="{F25965E0-7062-474C-8671-DB3A3CE669B0}" type="slidenum">
              <a:rPr lang="en-GB" smtClean="0"/>
              <a:pPr algn="r"/>
              <a:t>11</a:t>
            </a:fld>
            <a:endParaRPr lang="en-GB" dirty="0"/>
          </a:p>
        </p:txBody>
      </p:sp>
      <p:sp>
        <p:nvSpPr>
          <p:cNvPr id="5" name="Speech Bubble: Rectangle 4">
            <a:extLst>
              <a:ext uri="{FF2B5EF4-FFF2-40B4-BE49-F238E27FC236}">
                <a16:creationId xmlns:a16="http://schemas.microsoft.com/office/drawing/2014/main" id="{8FA71D05-6667-49FF-8937-70002191A405}"/>
              </a:ext>
            </a:extLst>
          </p:cNvPr>
          <p:cNvSpPr/>
          <p:nvPr/>
        </p:nvSpPr>
        <p:spPr>
          <a:xfrm>
            <a:off x="6076335" y="1540472"/>
            <a:ext cx="2815665" cy="1196088"/>
          </a:xfrm>
          <a:prstGeom prst="wedgeRectCallout">
            <a:avLst>
              <a:gd name="adj1" fmla="val -113021"/>
              <a:gd name="adj2" fmla="val 9523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r>
              <a:rPr lang="en-GB" sz="1400" dirty="0">
                <a:solidFill>
                  <a:schemeClr val="tx1"/>
                </a:solidFill>
              </a:rPr>
              <a:t>For root/tuber crops DVS=1 means the start of root/tuber formation. E.g. flowering in potato is not relevant in WOFOST.</a:t>
            </a:r>
          </a:p>
        </p:txBody>
      </p:sp>
    </p:spTree>
    <p:extLst>
      <p:ext uri="{BB962C8B-B14F-4D97-AF65-F5344CB8AC3E}">
        <p14:creationId xmlns:p14="http://schemas.microsoft.com/office/powerpoint/2010/main" val="3330205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3D85-73BF-45E6-B929-87BA9468E7AC}"/>
              </a:ext>
            </a:extLst>
          </p:cNvPr>
          <p:cNvSpPr>
            <a:spLocks noGrp="1"/>
          </p:cNvSpPr>
          <p:nvPr>
            <p:ph type="title"/>
          </p:nvPr>
        </p:nvSpPr>
        <p:spPr/>
        <p:txBody>
          <a:bodyPr/>
          <a:lstStyle/>
          <a:p>
            <a:r>
              <a:rPr lang="en-GB" dirty="0"/>
              <a:t>Phenology</a:t>
            </a:r>
          </a:p>
        </p:txBody>
      </p:sp>
      <p:sp>
        <p:nvSpPr>
          <p:cNvPr id="3" name="Slide Number Placeholder 2">
            <a:extLst>
              <a:ext uri="{FF2B5EF4-FFF2-40B4-BE49-F238E27FC236}">
                <a16:creationId xmlns:a16="http://schemas.microsoft.com/office/drawing/2014/main" id="{1AD8641D-CA02-4D9A-B939-E3758E18F11C}"/>
              </a:ext>
            </a:extLst>
          </p:cNvPr>
          <p:cNvSpPr>
            <a:spLocks noGrp="1"/>
          </p:cNvSpPr>
          <p:nvPr>
            <p:ph type="sldNum" sz="quarter" idx="10"/>
          </p:nvPr>
        </p:nvSpPr>
        <p:spPr/>
        <p:txBody>
          <a:bodyPr/>
          <a:lstStyle/>
          <a:p>
            <a:pPr algn="r"/>
            <a:fld id="{F25965E0-7062-474C-8671-DB3A3CE669B0}" type="slidenum">
              <a:rPr lang="en-GB" smtClean="0"/>
              <a:pPr algn="r"/>
              <a:t>12</a:t>
            </a:fld>
            <a:endParaRPr lang="en-GB" dirty="0"/>
          </a:p>
        </p:txBody>
      </p:sp>
      <p:pic>
        <p:nvPicPr>
          <p:cNvPr id="6" name="Picture 5">
            <a:extLst>
              <a:ext uri="{FF2B5EF4-FFF2-40B4-BE49-F238E27FC236}">
                <a16:creationId xmlns:a16="http://schemas.microsoft.com/office/drawing/2014/main" id="{FA9279CF-D22D-45CF-AB10-321B51290A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55" t="67713" r="33522" b="17310"/>
          <a:stretch/>
        </p:blipFill>
        <p:spPr bwMode="auto">
          <a:xfrm>
            <a:off x="1183452" y="1304308"/>
            <a:ext cx="5774089" cy="938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4053F1B7-BC02-4A40-81B0-0490A140374D}"/>
              </a:ext>
            </a:extLst>
          </p:cNvPr>
          <p:cNvSpPr txBox="1"/>
          <p:nvPr/>
        </p:nvSpPr>
        <p:spPr>
          <a:xfrm>
            <a:off x="774290" y="1054510"/>
            <a:ext cx="7816645" cy="302712"/>
          </a:xfrm>
          <a:prstGeom prst="rect">
            <a:avLst/>
          </a:prstGeom>
          <a:noFill/>
        </p:spPr>
        <p:txBody>
          <a:bodyPr wrap="square" rtlCol="0">
            <a:spAutoFit/>
          </a:bodyPr>
          <a:lstStyle/>
          <a:p>
            <a:pPr>
              <a:lnSpc>
                <a:spcPts val="1800"/>
              </a:lnSpc>
            </a:pPr>
            <a:r>
              <a:rPr lang="en-GB" sz="1400" dirty="0">
                <a:latin typeface="Verdana" pitchFamily="34" charset="0"/>
              </a:rPr>
              <a:t>Main driving variable is accumulated temperature (e.g. Growing Degree Days):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9D20C6-90B4-46A7-B4D4-900F10A67B03}"/>
                  </a:ext>
                </a:extLst>
              </p:cNvPr>
              <p:cNvSpPr txBox="1"/>
              <p:nvPr/>
            </p:nvSpPr>
            <p:spPr>
              <a:xfrm>
                <a:off x="1183452" y="2760162"/>
                <a:ext cx="7618506" cy="369332"/>
              </a:xfrm>
              <a:prstGeom prst="rect">
                <a:avLst/>
              </a:prstGeom>
              <a:noFill/>
            </p:spPr>
            <p:txBody>
              <a:bodyPr wrap="square" rtlCol="0">
                <a:spAutoFit/>
              </a:bodyPr>
              <a:lstStyle/>
              <a:p>
                <a:pPr>
                  <a:lnSpc>
                    <a:spcPct val="90000"/>
                  </a:lnSpc>
                </a:pPr>
                <a:r>
                  <a:rPr lang="en-GB" sz="2000" i="1" dirty="0">
                    <a:solidFill>
                      <a:schemeClr val="accent6"/>
                    </a:solidFill>
                    <a:latin typeface="Times New Roman" panose="02020603050405020304" pitchFamily="18" charset="0"/>
                    <a:ea typeface="Cambria Math"/>
                    <a:cs typeface="Times New Roman" panose="02020603050405020304" pitchFamily="18" charset="0"/>
                  </a:rPr>
                  <a:t>∆TSUM </a:t>
                </a:r>
                <a14:m>
                  <m:oMath xmlns:m="http://schemas.openxmlformats.org/officeDocument/2006/math">
                    <m:r>
                      <a:rPr lang="en-GB" sz="2000" i="1">
                        <a:solidFill>
                          <a:schemeClr val="accent6"/>
                        </a:solidFill>
                        <a:latin typeface="Cambria Math"/>
                        <a:ea typeface="Cambria Math"/>
                      </a:rPr>
                      <m:t>=</m:t>
                    </m:r>
                    <m:r>
                      <a:rPr lang="en-US" sz="2000" b="0" i="1" smtClean="0">
                        <a:solidFill>
                          <a:schemeClr val="accent6"/>
                        </a:solidFill>
                        <a:latin typeface="Cambria Math" panose="02040503050406030204" pitchFamily="18" charset="0"/>
                        <a:ea typeface="Cambria Math"/>
                      </a:rPr>
                      <m:t>𝑇</m:t>
                    </m:r>
                    <m:r>
                      <a:rPr lang="en-US" sz="2000" b="0" i="1" baseline="-25000" smtClean="0">
                        <a:solidFill>
                          <a:schemeClr val="accent6"/>
                        </a:solidFill>
                        <a:latin typeface="Cambria Math" panose="02040503050406030204" pitchFamily="18" charset="0"/>
                        <a:ea typeface="Cambria Math"/>
                      </a:rPr>
                      <m:t>𝑒𝑓𝑓</m:t>
                    </m:r>
                    <m:r>
                      <a:rPr lang="nl-NL" sz="2000" i="1">
                        <a:solidFill>
                          <a:schemeClr val="accent6"/>
                        </a:solidFill>
                        <a:latin typeface="Cambria Math" panose="02040503050406030204" pitchFamily="18" charset="0"/>
                        <a:ea typeface="Cambria Math"/>
                      </a:rPr>
                      <m:t>∙</m:t>
                    </m:r>
                    <m:r>
                      <a:rPr lang="en-US" sz="2000" b="0" i="1" smtClean="0">
                        <a:solidFill>
                          <a:schemeClr val="accent6"/>
                        </a:solidFill>
                        <a:latin typeface="Cambria Math" panose="02040503050406030204" pitchFamily="18" charset="0"/>
                        <a:ea typeface="Cambria Math"/>
                      </a:rPr>
                      <m:t>𝑓</m:t>
                    </m:r>
                    <m:r>
                      <a:rPr lang="en-GB" sz="2000" i="1">
                        <a:solidFill>
                          <a:schemeClr val="accent6"/>
                        </a:solidFill>
                        <a:latin typeface="Cambria Math"/>
                        <a:ea typeface="Cambria Math"/>
                      </a:rPr>
                      <m:t>(</m:t>
                    </m:r>
                    <m:r>
                      <a:rPr lang="en-GB" sz="2000" i="1">
                        <a:solidFill>
                          <a:schemeClr val="accent6"/>
                        </a:solidFill>
                        <a:latin typeface="Cambria Math"/>
                        <a:ea typeface="Cambria Math"/>
                      </a:rPr>
                      <m:t>𝑑𝑎𝑦𝑙𝑒𝑛𝑔𝑡h</m:t>
                    </m:r>
                    <m:r>
                      <a:rPr lang="en-GB" sz="2000" i="1">
                        <a:solidFill>
                          <a:schemeClr val="accent6"/>
                        </a:solidFill>
                        <a:latin typeface="Cambria Math"/>
                        <a:ea typeface="Cambria Math"/>
                      </a:rPr>
                      <m:t>)∙</m:t>
                    </m:r>
                    <m:r>
                      <a:rPr lang="en-US" sz="2000" i="1">
                        <a:solidFill>
                          <a:schemeClr val="accent6"/>
                        </a:solidFill>
                        <a:latin typeface="Cambria Math" panose="02040503050406030204" pitchFamily="18" charset="0"/>
                        <a:ea typeface="Cambria Math"/>
                      </a:rPr>
                      <m:t>𝑓</m:t>
                    </m:r>
                    <m:r>
                      <m:rPr>
                        <m:nor/>
                      </m:rPr>
                      <a:rPr lang="en-GB" sz="2000" i="1" dirty="0">
                        <a:solidFill>
                          <a:schemeClr val="accent6"/>
                        </a:solidFill>
                        <a:latin typeface="Times New Roman" panose="02020603050405020304" pitchFamily="18" charset="0"/>
                        <a:ea typeface="Cambria Math"/>
                        <a:cs typeface="Times New Roman" panose="02020603050405020304" pitchFamily="18" charset="0"/>
                      </a:rPr>
                      <m:t>(</m:t>
                    </m:r>
                    <m:r>
                      <m:rPr>
                        <m:nor/>
                      </m:rPr>
                      <a:rPr lang="en-GB" sz="2000" i="1" dirty="0" err="1">
                        <a:solidFill>
                          <a:schemeClr val="accent6"/>
                        </a:solidFill>
                        <a:latin typeface="Times New Roman" panose="02020603050405020304" pitchFamily="18" charset="0"/>
                        <a:ea typeface="Cambria Math"/>
                        <a:cs typeface="Times New Roman" panose="02020603050405020304" pitchFamily="18" charset="0"/>
                      </a:rPr>
                      <m:t>vern</m:t>
                    </m:r>
                    <m:r>
                      <m:rPr>
                        <m:nor/>
                      </m:rPr>
                      <a:rPr lang="en-US" sz="2000" b="0" i="1" dirty="0" smtClean="0">
                        <a:solidFill>
                          <a:schemeClr val="accent6"/>
                        </a:solidFill>
                        <a:latin typeface="Times New Roman" panose="02020603050405020304" pitchFamily="18" charset="0"/>
                        <a:ea typeface="Cambria Math"/>
                        <a:cs typeface="Times New Roman" panose="02020603050405020304" pitchFamily="18" charset="0"/>
                      </a:rPr>
                      <m:t>alization</m:t>
                    </m:r>
                    <m:r>
                      <m:rPr>
                        <m:nor/>
                      </m:rPr>
                      <a:rPr lang="en-GB" sz="2000" i="1" dirty="0">
                        <a:solidFill>
                          <a:schemeClr val="accent6"/>
                        </a:solidFill>
                        <a:latin typeface="Times New Roman" panose="02020603050405020304" pitchFamily="18" charset="0"/>
                        <a:ea typeface="Cambria Math"/>
                        <a:cs typeface="Times New Roman" panose="02020603050405020304" pitchFamily="18" charset="0"/>
                      </a:rPr>
                      <m:t>)</m:t>
                    </m:r>
                  </m:oMath>
                </a14:m>
                <a:endParaRPr lang="en-GB" sz="2000" i="1" dirty="0">
                  <a:solidFill>
                    <a:schemeClr val="accent6"/>
                  </a:solidFill>
                  <a:latin typeface="Times New Roman" panose="02020603050405020304" pitchFamily="18" charset="0"/>
                  <a:ea typeface="Cambria Math"/>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C39D20C6-90B4-46A7-B4D4-900F10A67B03}"/>
                  </a:ext>
                </a:extLst>
              </p:cNvPr>
              <p:cNvSpPr txBox="1">
                <a:spLocks noRot="1" noChangeAspect="1" noMove="1" noResize="1" noEditPoints="1" noAdjustHandles="1" noChangeArrowheads="1" noChangeShapeType="1" noTextEdit="1"/>
              </p:cNvSpPr>
              <p:nvPr/>
            </p:nvSpPr>
            <p:spPr>
              <a:xfrm>
                <a:off x="1183452" y="2760162"/>
                <a:ext cx="7618506" cy="369332"/>
              </a:xfrm>
              <a:prstGeom prst="rect">
                <a:avLst/>
              </a:prstGeom>
              <a:blipFill>
                <a:blip r:embed="rId3"/>
                <a:stretch>
                  <a:fillRect l="-800" t="-18333" b="-30000"/>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A019E6D8-F584-4CD7-8386-88FAC6D4D37D}"/>
              </a:ext>
            </a:extLst>
          </p:cNvPr>
          <p:cNvSpPr txBox="1"/>
          <p:nvPr/>
        </p:nvSpPr>
        <p:spPr>
          <a:xfrm>
            <a:off x="774289" y="2457450"/>
            <a:ext cx="6887498" cy="302712"/>
          </a:xfrm>
          <a:prstGeom prst="rect">
            <a:avLst/>
          </a:prstGeom>
          <a:noFill/>
        </p:spPr>
        <p:txBody>
          <a:bodyPr wrap="square" rtlCol="0">
            <a:spAutoFit/>
          </a:bodyPr>
          <a:lstStyle/>
          <a:p>
            <a:pPr>
              <a:lnSpc>
                <a:spcPts val="1800"/>
              </a:lnSpc>
            </a:pPr>
            <a:r>
              <a:rPr lang="en-GB" sz="1400" dirty="0">
                <a:latin typeface="Verdana" pitchFamily="34" charset="0"/>
              </a:rPr>
              <a:t>Accumulation is modified by reduction for day length and vernalisation</a:t>
            </a:r>
          </a:p>
        </p:txBody>
      </p:sp>
      <p:sp>
        <p:nvSpPr>
          <p:cNvPr id="10" name="TextBox 9">
            <a:extLst>
              <a:ext uri="{FF2B5EF4-FFF2-40B4-BE49-F238E27FC236}">
                <a16:creationId xmlns:a16="http://schemas.microsoft.com/office/drawing/2014/main" id="{392EBA89-A256-4BA3-8791-458D290CC86E}"/>
              </a:ext>
            </a:extLst>
          </p:cNvPr>
          <p:cNvSpPr txBox="1"/>
          <p:nvPr/>
        </p:nvSpPr>
        <p:spPr>
          <a:xfrm>
            <a:off x="2377439" y="4371260"/>
            <a:ext cx="6286501" cy="525528"/>
          </a:xfrm>
          <a:prstGeom prst="rect">
            <a:avLst/>
          </a:prstGeom>
          <a:noFill/>
        </p:spPr>
        <p:txBody>
          <a:bodyPr wrap="square" rtlCol="0">
            <a:spAutoFit/>
          </a:bodyPr>
          <a:lstStyle/>
          <a:p>
            <a:pPr>
              <a:lnSpc>
                <a:spcPts val="1800"/>
              </a:lnSpc>
            </a:pPr>
            <a:r>
              <a:rPr lang="en-GB" sz="1100" i="1" dirty="0">
                <a:latin typeface="Verdana" pitchFamily="34" charset="0"/>
              </a:rPr>
              <a:t>Note: For many crops/cultivars impact of day length and vernalization is not applicable or well-known.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4EAD74-11DD-4F61-BFF2-3E314B85C1C3}"/>
                  </a:ext>
                </a:extLst>
              </p:cNvPr>
              <p:cNvSpPr txBox="1"/>
              <p:nvPr/>
            </p:nvSpPr>
            <p:spPr>
              <a:xfrm>
                <a:off x="1183452" y="3900567"/>
                <a:ext cx="7618506" cy="369332"/>
              </a:xfrm>
              <a:prstGeom prst="rect">
                <a:avLst/>
              </a:prstGeom>
              <a:noFill/>
            </p:spPr>
            <p:txBody>
              <a:bodyPr wrap="square" rtlCol="0">
                <a:spAutoFit/>
              </a:bodyPr>
              <a:lstStyle/>
              <a:p>
                <a:pPr>
                  <a:lnSpc>
                    <a:spcPct val="90000"/>
                  </a:lnSpc>
                </a:pPr>
                <a:r>
                  <a:rPr lang="en-GB" sz="2000" i="1" dirty="0">
                    <a:solidFill>
                      <a:schemeClr val="accent6"/>
                    </a:solidFill>
                    <a:latin typeface="Times New Roman" panose="02020603050405020304" pitchFamily="18" charset="0"/>
                    <a:ea typeface="Cambria Math"/>
                    <a:cs typeface="Times New Roman" panose="02020603050405020304" pitchFamily="18" charset="0"/>
                  </a:rPr>
                  <a:t>∆DVS </a:t>
                </a:r>
                <a14:m>
                  <m:oMath xmlns:m="http://schemas.openxmlformats.org/officeDocument/2006/math">
                    <m:r>
                      <a:rPr lang="en-GB" sz="2000" i="1">
                        <a:solidFill>
                          <a:schemeClr val="accent6"/>
                        </a:solidFill>
                        <a:latin typeface="Cambria Math"/>
                        <a:ea typeface="Cambria Math"/>
                      </a:rPr>
                      <m:t>=</m:t>
                    </m:r>
                  </m:oMath>
                </a14:m>
                <a:r>
                  <a:rPr lang="en-GB" sz="2000" i="1" dirty="0">
                    <a:solidFill>
                      <a:schemeClr val="accent6"/>
                    </a:solidFill>
                    <a:latin typeface="Times New Roman" panose="02020603050405020304" pitchFamily="18" charset="0"/>
                    <a:ea typeface="Cambria Math"/>
                    <a:cs typeface="Times New Roman" panose="02020603050405020304" pitchFamily="18" charset="0"/>
                  </a:rPr>
                  <a:t> ∆TSUM / </a:t>
                </a:r>
                <a:r>
                  <a:rPr lang="en-GB" sz="2000" i="1" dirty="0" err="1">
                    <a:solidFill>
                      <a:schemeClr val="accent6"/>
                    </a:solidFill>
                    <a:latin typeface="Times New Roman" panose="02020603050405020304" pitchFamily="18" charset="0"/>
                    <a:ea typeface="Cambria Math"/>
                    <a:cs typeface="Times New Roman" panose="02020603050405020304" pitchFamily="18" charset="0"/>
                  </a:rPr>
                  <a:t>TSUM</a:t>
                </a:r>
                <a:r>
                  <a:rPr lang="en-GB" sz="2000" i="1" baseline="-25000" dirty="0" err="1">
                    <a:solidFill>
                      <a:schemeClr val="accent6"/>
                    </a:solidFill>
                    <a:latin typeface="Times New Roman" panose="02020603050405020304" pitchFamily="18" charset="0"/>
                    <a:ea typeface="Cambria Math"/>
                    <a:cs typeface="Times New Roman" panose="02020603050405020304" pitchFamily="18" charset="0"/>
                  </a:rPr>
                  <a:t>stage</a:t>
                </a:r>
                <a:endParaRPr lang="en-GB" sz="2000" i="1" baseline="-25000" dirty="0">
                  <a:solidFill>
                    <a:schemeClr val="accent6"/>
                  </a:solidFill>
                  <a:latin typeface="Times New Roman" panose="02020603050405020304" pitchFamily="18" charset="0"/>
                  <a:ea typeface="Cambria Math"/>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644EAD74-11DD-4F61-BFF2-3E314B85C1C3}"/>
                  </a:ext>
                </a:extLst>
              </p:cNvPr>
              <p:cNvSpPr txBox="1">
                <a:spLocks noRot="1" noChangeAspect="1" noMove="1" noResize="1" noEditPoints="1" noAdjustHandles="1" noChangeArrowheads="1" noChangeShapeType="1" noTextEdit="1"/>
              </p:cNvSpPr>
              <p:nvPr/>
            </p:nvSpPr>
            <p:spPr>
              <a:xfrm>
                <a:off x="1183452" y="3900567"/>
                <a:ext cx="7618506" cy="369332"/>
              </a:xfrm>
              <a:prstGeom prst="rect">
                <a:avLst/>
              </a:prstGeom>
              <a:blipFill>
                <a:blip r:embed="rId4"/>
                <a:stretch>
                  <a:fillRect l="-800" t="-18333" b="-30000"/>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CE887730-6611-4F2E-8D4C-DD82ED5EE070}"/>
              </a:ext>
            </a:extLst>
          </p:cNvPr>
          <p:cNvSpPr txBox="1"/>
          <p:nvPr/>
        </p:nvSpPr>
        <p:spPr>
          <a:xfrm>
            <a:off x="774289" y="3399203"/>
            <a:ext cx="6887498" cy="533544"/>
          </a:xfrm>
          <a:prstGeom prst="rect">
            <a:avLst/>
          </a:prstGeom>
          <a:noFill/>
        </p:spPr>
        <p:txBody>
          <a:bodyPr wrap="square" rtlCol="0">
            <a:spAutoFit/>
          </a:bodyPr>
          <a:lstStyle/>
          <a:p>
            <a:pPr>
              <a:lnSpc>
                <a:spcPts val="1800"/>
              </a:lnSpc>
            </a:pPr>
            <a:r>
              <a:rPr lang="en-GB" sz="1400" dirty="0">
                <a:latin typeface="Verdana" pitchFamily="34" charset="0"/>
              </a:rPr>
              <a:t>Increase in development is the increase in TSUM divided by the TSUM required to reach that stage</a:t>
            </a:r>
          </a:p>
        </p:txBody>
      </p:sp>
    </p:spTree>
    <p:extLst>
      <p:ext uri="{BB962C8B-B14F-4D97-AF65-F5344CB8AC3E}">
        <p14:creationId xmlns:p14="http://schemas.microsoft.com/office/powerpoint/2010/main" val="539621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5B68DA-DBCE-423B-958C-8CC795A287BC}"/>
              </a:ext>
            </a:extLst>
          </p:cNvPr>
          <p:cNvSpPr>
            <a:spLocks noGrp="1"/>
          </p:cNvSpPr>
          <p:nvPr>
            <p:ph type="title"/>
          </p:nvPr>
        </p:nvSpPr>
        <p:spPr/>
        <p:txBody>
          <a:bodyPr/>
          <a:lstStyle/>
          <a:p>
            <a:r>
              <a:rPr lang="en-GB" dirty="0"/>
              <a:t>Phenology: understanding DVS</a:t>
            </a:r>
          </a:p>
        </p:txBody>
      </p:sp>
      <p:sp>
        <p:nvSpPr>
          <p:cNvPr id="4" name="Slide Number Placeholder 3">
            <a:extLst>
              <a:ext uri="{FF2B5EF4-FFF2-40B4-BE49-F238E27FC236}">
                <a16:creationId xmlns:a16="http://schemas.microsoft.com/office/drawing/2014/main" id="{BB6D8CCF-6D7B-41F4-A7BD-8B037A8E94D5}"/>
              </a:ext>
            </a:extLst>
          </p:cNvPr>
          <p:cNvSpPr>
            <a:spLocks noGrp="1"/>
          </p:cNvSpPr>
          <p:nvPr>
            <p:ph type="sldNum" sz="quarter" idx="10"/>
          </p:nvPr>
        </p:nvSpPr>
        <p:spPr/>
        <p:txBody>
          <a:bodyPr/>
          <a:lstStyle/>
          <a:p>
            <a:pPr algn="r"/>
            <a:fld id="{F25965E0-7062-474C-8671-DB3A3CE669B0}" type="slidenum">
              <a:rPr lang="en-GB" smtClean="0"/>
              <a:pPr algn="r"/>
              <a:t>13</a:t>
            </a:fld>
            <a:endParaRPr lang="en-GB" dirty="0"/>
          </a:p>
        </p:txBody>
      </p:sp>
      <p:pic>
        <p:nvPicPr>
          <p:cNvPr id="7" name="Picture 6">
            <a:extLst>
              <a:ext uri="{FF2B5EF4-FFF2-40B4-BE49-F238E27FC236}">
                <a16:creationId xmlns:a16="http://schemas.microsoft.com/office/drawing/2014/main" id="{6254EA97-4D99-426E-B644-5477F0A5C27A}"/>
              </a:ext>
            </a:extLst>
          </p:cNvPr>
          <p:cNvPicPr>
            <a:picLocks noChangeAspect="1"/>
          </p:cNvPicPr>
          <p:nvPr/>
        </p:nvPicPr>
        <p:blipFill>
          <a:blip r:embed="rId2"/>
          <a:stretch>
            <a:fillRect/>
          </a:stretch>
        </p:blipFill>
        <p:spPr>
          <a:xfrm>
            <a:off x="2238825" y="918909"/>
            <a:ext cx="3742352" cy="3773603"/>
          </a:xfrm>
          <a:prstGeom prst="rect">
            <a:avLst/>
          </a:prstGeom>
        </p:spPr>
      </p:pic>
      <p:sp>
        <p:nvSpPr>
          <p:cNvPr id="8" name="Oval 7">
            <a:extLst>
              <a:ext uri="{FF2B5EF4-FFF2-40B4-BE49-F238E27FC236}">
                <a16:creationId xmlns:a16="http://schemas.microsoft.com/office/drawing/2014/main" id="{ECDCE456-DC69-47FC-8788-8F443ECB5BC4}"/>
              </a:ext>
            </a:extLst>
          </p:cNvPr>
          <p:cNvSpPr/>
          <p:nvPr/>
        </p:nvSpPr>
        <p:spPr>
          <a:xfrm>
            <a:off x="4358143" y="2662086"/>
            <a:ext cx="51619" cy="5162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chemeClr val="tx1"/>
              </a:solidFill>
            </a:endParaRPr>
          </a:p>
        </p:txBody>
      </p:sp>
      <p:sp>
        <p:nvSpPr>
          <p:cNvPr id="9" name="Oval 8">
            <a:extLst>
              <a:ext uri="{FF2B5EF4-FFF2-40B4-BE49-F238E27FC236}">
                <a16:creationId xmlns:a16="http://schemas.microsoft.com/office/drawing/2014/main" id="{0BDA7CFA-9B82-4498-9FEA-2187C4BB9F24}"/>
              </a:ext>
            </a:extLst>
          </p:cNvPr>
          <p:cNvSpPr/>
          <p:nvPr/>
        </p:nvSpPr>
        <p:spPr>
          <a:xfrm>
            <a:off x="5579804" y="1273279"/>
            <a:ext cx="51619" cy="5162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chemeClr val="tx1"/>
              </a:solidFill>
            </a:endParaRPr>
          </a:p>
        </p:txBody>
      </p:sp>
      <p:sp>
        <p:nvSpPr>
          <p:cNvPr id="12" name="Speech Bubble: Rectangle 11">
            <a:extLst>
              <a:ext uri="{FF2B5EF4-FFF2-40B4-BE49-F238E27FC236}">
                <a16:creationId xmlns:a16="http://schemas.microsoft.com/office/drawing/2014/main" id="{D7E9E776-21A1-49D6-AC5E-C5CF05415ED9}"/>
              </a:ext>
            </a:extLst>
          </p:cNvPr>
          <p:cNvSpPr/>
          <p:nvPr/>
        </p:nvSpPr>
        <p:spPr>
          <a:xfrm>
            <a:off x="3611890" y="2205412"/>
            <a:ext cx="619431" cy="226591"/>
          </a:xfrm>
          <a:prstGeom prst="wedgeRectCallout">
            <a:avLst>
              <a:gd name="adj1" fmla="val 66072"/>
              <a:gd name="adj2" fmla="val 1438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700" dirty="0">
                <a:solidFill>
                  <a:schemeClr val="tx1"/>
                </a:solidFill>
              </a:rPr>
              <a:t>Anthesis</a:t>
            </a:r>
          </a:p>
        </p:txBody>
      </p:sp>
      <p:sp>
        <p:nvSpPr>
          <p:cNvPr id="13" name="Speech Bubble: Rectangle 12">
            <a:extLst>
              <a:ext uri="{FF2B5EF4-FFF2-40B4-BE49-F238E27FC236}">
                <a16:creationId xmlns:a16="http://schemas.microsoft.com/office/drawing/2014/main" id="{834522C2-93C9-4E39-B9F8-DC1123FB87CC}"/>
              </a:ext>
            </a:extLst>
          </p:cNvPr>
          <p:cNvSpPr/>
          <p:nvPr/>
        </p:nvSpPr>
        <p:spPr>
          <a:xfrm>
            <a:off x="4479587" y="1280653"/>
            <a:ext cx="619431" cy="226591"/>
          </a:xfrm>
          <a:prstGeom prst="wedgeRectCallout">
            <a:avLst>
              <a:gd name="adj1" fmla="val 120834"/>
              <a:gd name="adj2" fmla="val -351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700" dirty="0">
                <a:solidFill>
                  <a:schemeClr val="tx1"/>
                </a:solidFill>
              </a:rPr>
              <a:t>Maturity</a:t>
            </a:r>
          </a:p>
        </p:txBody>
      </p:sp>
      <p:cxnSp>
        <p:nvCxnSpPr>
          <p:cNvPr id="15" name="Straight Connector 14">
            <a:extLst>
              <a:ext uri="{FF2B5EF4-FFF2-40B4-BE49-F238E27FC236}">
                <a16:creationId xmlns:a16="http://schemas.microsoft.com/office/drawing/2014/main" id="{B2AD4955-F012-492D-B914-88ABC7AFD4F5}"/>
              </a:ext>
            </a:extLst>
          </p:cNvPr>
          <p:cNvCxnSpPr>
            <a:cxnSpLocks/>
          </p:cNvCxnSpPr>
          <p:nvPr/>
        </p:nvCxnSpPr>
        <p:spPr>
          <a:xfrm>
            <a:off x="5612466" y="1299089"/>
            <a:ext cx="0" cy="3169672"/>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49187B4-CBA6-4EC1-9817-E47BE352B846}"/>
              </a:ext>
            </a:extLst>
          </p:cNvPr>
          <p:cNvCxnSpPr>
            <a:cxnSpLocks/>
            <a:stCxn id="8" idx="4"/>
          </p:cNvCxnSpPr>
          <p:nvPr/>
        </p:nvCxnSpPr>
        <p:spPr>
          <a:xfrm flipH="1">
            <a:off x="4358143" y="2713706"/>
            <a:ext cx="25810" cy="1782971"/>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9" name="Right Brace 18">
            <a:extLst>
              <a:ext uri="{FF2B5EF4-FFF2-40B4-BE49-F238E27FC236}">
                <a16:creationId xmlns:a16="http://schemas.microsoft.com/office/drawing/2014/main" id="{337A5E20-C2F4-495A-9666-E9AF93140BCA}"/>
              </a:ext>
            </a:extLst>
          </p:cNvPr>
          <p:cNvSpPr/>
          <p:nvPr/>
        </p:nvSpPr>
        <p:spPr>
          <a:xfrm rot="5400000">
            <a:off x="4915049" y="3946552"/>
            <a:ext cx="166086" cy="1279899"/>
          </a:xfrm>
          <a:prstGeom prst="rightBrace">
            <a:avLst/>
          </a:prstGeom>
          <a:ln w="158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19">
            <a:extLst>
              <a:ext uri="{FF2B5EF4-FFF2-40B4-BE49-F238E27FC236}">
                <a16:creationId xmlns:a16="http://schemas.microsoft.com/office/drawing/2014/main" id="{5FCE46B2-2F3E-4B36-977C-8D2316E00701}"/>
              </a:ext>
            </a:extLst>
          </p:cNvPr>
          <p:cNvSpPr/>
          <p:nvPr/>
        </p:nvSpPr>
        <p:spPr>
          <a:xfrm rot="5400000">
            <a:off x="3453987" y="3794619"/>
            <a:ext cx="166087" cy="1590604"/>
          </a:xfrm>
          <a:prstGeom prst="rightBrace">
            <a:avLst/>
          </a:prstGeom>
          <a:ln w="158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TextBox 22">
            <a:extLst>
              <a:ext uri="{FF2B5EF4-FFF2-40B4-BE49-F238E27FC236}">
                <a16:creationId xmlns:a16="http://schemas.microsoft.com/office/drawing/2014/main" id="{CDE8D83A-D4FC-4914-9918-2D8B1C6F4E76}"/>
              </a:ext>
            </a:extLst>
          </p:cNvPr>
          <p:cNvSpPr txBox="1"/>
          <p:nvPr/>
        </p:nvSpPr>
        <p:spPr>
          <a:xfrm>
            <a:off x="2967001" y="4616607"/>
            <a:ext cx="1143000" cy="302712"/>
          </a:xfrm>
          <a:prstGeom prst="rect">
            <a:avLst/>
          </a:prstGeom>
          <a:noFill/>
        </p:spPr>
        <p:txBody>
          <a:bodyPr wrap="square" rtlCol="0">
            <a:spAutoFit/>
          </a:bodyPr>
          <a:lstStyle/>
          <a:p>
            <a:pPr algn="ctr">
              <a:lnSpc>
                <a:spcPts val="1800"/>
              </a:lnSpc>
            </a:pPr>
            <a:r>
              <a:rPr lang="en-GB" sz="1100" dirty="0">
                <a:latin typeface="Verdana" pitchFamily="34" charset="0"/>
              </a:rPr>
              <a:t>Vegetative</a:t>
            </a:r>
          </a:p>
        </p:txBody>
      </p:sp>
      <p:sp>
        <p:nvSpPr>
          <p:cNvPr id="24" name="TextBox 23">
            <a:extLst>
              <a:ext uri="{FF2B5EF4-FFF2-40B4-BE49-F238E27FC236}">
                <a16:creationId xmlns:a16="http://schemas.microsoft.com/office/drawing/2014/main" id="{991C06A0-33EE-41F3-9DAC-1BD3D2D3974C}"/>
              </a:ext>
            </a:extLst>
          </p:cNvPr>
          <p:cNvSpPr txBox="1"/>
          <p:nvPr/>
        </p:nvSpPr>
        <p:spPr>
          <a:xfrm>
            <a:off x="4436804" y="4616607"/>
            <a:ext cx="1143000" cy="294696"/>
          </a:xfrm>
          <a:prstGeom prst="rect">
            <a:avLst/>
          </a:prstGeom>
          <a:noFill/>
        </p:spPr>
        <p:txBody>
          <a:bodyPr wrap="square" rtlCol="0">
            <a:spAutoFit/>
          </a:bodyPr>
          <a:lstStyle/>
          <a:p>
            <a:pPr algn="ctr">
              <a:lnSpc>
                <a:spcPts val="1800"/>
              </a:lnSpc>
            </a:pPr>
            <a:r>
              <a:rPr lang="en-GB" sz="1100" dirty="0">
                <a:latin typeface="Verdana" pitchFamily="34" charset="0"/>
              </a:rPr>
              <a:t>reproductive</a:t>
            </a:r>
          </a:p>
        </p:txBody>
      </p:sp>
      <p:cxnSp>
        <p:nvCxnSpPr>
          <p:cNvPr id="26" name="Straight Connector 25">
            <a:extLst>
              <a:ext uri="{FF2B5EF4-FFF2-40B4-BE49-F238E27FC236}">
                <a16:creationId xmlns:a16="http://schemas.microsoft.com/office/drawing/2014/main" id="{BC585C49-2054-4F33-B709-CD5BEDD07ED8}"/>
              </a:ext>
            </a:extLst>
          </p:cNvPr>
          <p:cNvCxnSpPr>
            <a:cxnSpLocks/>
          </p:cNvCxnSpPr>
          <p:nvPr/>
        </p:nvCxnSpPr>
        <p:spPr>
          <a:xfrm flipH="1" flipV="1">
            <a:off x="2308860" y="1273279"/>
            <a:ext cx="3286183" cy="1057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AA6EAD-8CF6-4280-9B1A-912C3E9E3450}"/>
              </a:ext>
            </a:extLst>
          </p:cNvPr>
          <p:cNvCxnSpPr>
            <a:cxnSpLocks/>
          </p:cNvCxnSpPr>
          <p:nvPr/>
        </p:nvCxnSpPr>
        <p:spPr>
          <a:xfrm flipH="1">
            <a:off x="2254066" y="2690794"/>
            <a:ext cx="2119316" cy="792"/>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33" name="Left Brace 32">
            <a:extLst>
              <a:ext uri="{FF2B5EF4-FFF2-40B4-BE49-F238E27FC236}">
                <a16:creationId xmlns:a16="http://schemas.microsoft.com/office/drawing/2014/main" id="{08D287E5-D758-42D3-948B-857EBEF98643}"/>
              </a:ext>
            </a:extLst>
          </p:cNvPr>
          <p:cNvSpPr/>
          <p:nvPr/>
        </p:nvSpPr>
        <p:spPr>
          <a:xfrm>
            <a:off x="1905000" y="1273279"/>
            <a:ext cx="220980" cy="1388807"/>
          </a:xfrm>
          <a:prstGeom prst="leftBrace">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n>
                <a:solidFill>
                  <a:schemeClr val="tx2"/>
                </a:solidFill>
              </a:ln>
              <a:solidFill>
                <a:schemeClr val="tx2"/>
              </a:solidFill>
            </a:endParaRPr>
          </a:p>
        </p:txBody>
      </p:sp>
      <p:sp>
        <p:nvSpPr>
          <p:cNvPr id="34" name="Left Brace 33">
            <a:extLst>
              <a:ext uri="{FF2B5EF4-FFF2-40B4-BE49-F238E27FC236}">
                <a16:creationId xmlns:a16="http://schemas.microsoft.com/office/drawing/2014/main" id="{573ED0F2-FB10-463C-9687-3FBF5FF59154}"/>
              </a:ext>
            </a:extLst>
          </p:cNvPr>
          <p:cNvSpPr/>
          <p:nvPr/>
        </p:nvSpPr>
        <p:spPr>
          <a:xfrm>
            <a:off x="1905000" y="2713706"/>
            <a:ext cx="220980" cy="1388807"/>
          </a:xfrm>
          <a:prstGeom prst="leftBrace">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n>
                <a:solidFill>
                  <a:schemeClr val="tx2"/>
                </a:solidFill>
              </a:ln>
              <a:solidFill>
                <a:schemeClr val="tx2"/>
              </a:solidFill>
            </a:endParaRPr>
          </a:p>
        </p:txBody>
      </p:sp>
      <p:sp>
        <p:nvSpPr>
          <p:cNvPr id="35" name="TextBox 34">
            <a:extLst>
              <a:ext uri="{FF2B5EF4-FFF2-40B4-BE49-F238E27FC236}">
                <a16:creationId xmlns:a16="http://schemas.microsoft.com/office/drawing/2014/main" id="{F46BD815-CEB1-4F23-91F0-FEBCD9E23E81}"/>
              </a:ext>
            </a:extLst>
          </p:cNvPr>
          <p:cNvSpPr txBox="1"/>
          <p:nvPr/>
        </p:nvSpPr>
        <p:spPr>
          <a:xfrm>
            <a:off x="417594" y="1680227"/>
            <a:ext cx="1842544" cy="533544"/>
          </a:xfrm>
          <a:prstGeom prst="rect">
            <a:avLst/>
          </a:prstGeom>
          <a:noFill/>
        </p:spPr>
        <p:txBody>
          <a:bodyPr wrap="square" rtlCol="0">
            <a:spAutoFit/>
          </a:bodyPr>
          <a:lstStyle/>
          <a:p>
            <a:pPr>
              <a:lnSpc>
                <a:spcPts val="1800"/>
              </a:lnSpc>
            </a:pPr>
            <a:r>
              <a:rPr lang="en-GB" sz="1100" dirty="0">
                <a:solidFill>
                  <a:schemeClr val="tx2"/>
                </a:solidFill>
                <a:latin typeface="Verdana" pitchFamily="34" charset="0"/>
              </a:rPr>
              <a:t>Defined by TSUM2 </a:t>
            </a:r>
            <a:r>
              <a:rPr lang="en-GB" sz="700" dirty="0">
                <a:solidFill>
                  <a:schemeClr val="tx2"/>
                </a:solidFill>
                <a:latin typeface="Verdana" pitchFamily="34" charset="0"/>
              </a:rPr>
              <a:t>(TSUMAM in SWAP-WOFOST)</a:t>
            </a:r>
            <a:endParaRPr lang="en-GB" sz="1100" dirty="0">
              <a:solidFill>
                <a:schemeClr val="tx2"/>
              </a:solidFill>
              <a:latin typeface="Verdana" pitchFamily="34" charset="0"/>
            </a:endParaRPr>
          </a:p>
        </p:txBody>
      </p:sp>
      <p:sp>
        <p:nvSpPr>
          <p:cNvPr id="36" name="TextBox 35">
            <a:extLst>
              <a:ext uri="{FF2B5EF4-FFF2-40B4-BE49-F238E27FC236}">
                <a16:creationId xmlns:a16="http://schemas.microsoft.com/office/drawing/2014/main" id="{1045FC95-2DEE-4478-B9FB-B03856B69E71}"/>
              </a:ext>
            </a:extLst>
          </p:cNvPr>
          <p:cNvSpPr txBox="1"/>
          <p:nvPr/>
        </p:nvSpPr>
        <p:spPr>
          <a:xfrm>
            <a:off x="446032" y="3034478"/>
            <a:ext cx="1842544" cy="533544"/>
          </a:xfrm>
          <a:prstGeom prst="rect">
            <a:avLst/>
          </a:prstGeom>
          <a:noFill/>
        </p:spPr>
        <p:txBody>
          <a:bodyPr wrap="square" rtlCol="0">
            <a:spAutoFit/>
          </a:bodyPr>
          <a:lstStyle/>
          <a:p>
            <a:pPr>
              <a:lnSpc>
                <a:spcPts val="1800"/>
              </a:lnSpc>
            </a:pPr>
            <a:r>
              <a:rPr lang="en-GB" sz="1100" dirty="0">
                <a:solidFill>
                  <a:schemeClr val="tx2"/>
                </a:solidFill>
                <a:latin typeface="Verdana" pitchFamily="34" charset="0"/>
              </a:rPr>
              <a:t>Defined by TSUM1 </a:t>
            </a:r>
            <a:r>
              <a:rPr lang="en-GB" sz="700" dirty="0">
                <a:solidFill>
                  <a:schemeClr val="tx2"/>
                </a:solidFill>
                <a:latin typeface="Verdana" pitchFamily="34" charset="0"/>
              </a:rPr>
              <a:t>(TSUMEA in SWAP-WOFOST)</a:t>
            </a:r>
            <a:endParaRPr lang="en-GB" sz="1100" dirty="0">
              <a:solidFill>
                <a:schemeClr val="tx2"/>
              </a:solidFill>
              <a:latin typeface="Verdana" pitchFamily="34" charset="0"/>
            </a:endParaRPr>
          </a:p>
        </p:txBody>
      </p:sp>
    </p:spTree>
    <p:extLst>
      <p:ext uri="{BB962C8B-B14F-4D97-AF65-F5344CB8AC3E}">
        <p14:creationId xmlns:p14="http://schemas.microsoft.com/office/powerpoint/2010/main" val="60903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0"/>
                                        </p:tgtEl>
                                      </p:cBhvr>
                                    </p:animEffect>
                                    <p:set>
                                      <p:cBhvr>
                                        <p:cTn id="36" dur="1" fill="hold">
                                          <p:stCondLst>
                                            <p:cond delay="499"/>
                                          </p:stCondLst>
                                        </p:cTn>
                                        <p:tgtEl>
                                          <p:spTgt spid="2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ppt_x"/>
                                          </p:val>
                                        </p:tav>
                                        <p:tav tm="100000">
                                          <p:val>
                                            <p:strVal val="#ppt_x"/>
                                          </p:val>
                                        </p:tav>
                                      </p:tavLst>
                                    </p:anim>
                                    <p:anim calcmode="lin" valueType="num">
                                      <p:cBhvr additive="base">
                                        <p:cTn id="57" dur="50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ppt_x"/>
                                          </p:val>
                                        </p:tav>
                                        <p:tav tm="100000">
                                          <p:val>
                                            <p:strVal val="#ppt_x"/>
                                          </p:val>
                                        </p:tav>
                                      </p:tavLst>
                                    </p:anim>
                                    <p:anim calcmode="lin" valueType="num">
                                      <p:cBhvr additive="base">
                                        <p:cTn id="61" dur="500" fill="hold"/>
                                        <p:tgtEl>
                                          <p:spTgt spid="27"/>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500" fill="hold"/>
                                        <p:tgtEl>
                                          <p:spTgt spid="35"/>
                                        </p:tgtEl>
                                        <p:attrNameLst>
                                          <p:attrName>ppt_x</p:attrName>
                                        </p:attrNameLst>
                                      </p:cBhvr>
                                      <p:tavLst>
                                        <p:tav tm="0">
                                          <p:val>
                                            <p:strVal val="#ppt_x"/>
                                          </p:val>
                                        </p:tav>
                                        <p:tav tm="100000">
                                          <p:val>
                                            <p:strVal val="#ppt_x"/>
                                          </p:val>
                                        </p:tav>
                                      </p:tavLst>
                                    </p:anim>
                                    <p:anim calcmode="lin" valueType="num">
                                      <p:cBhvr additive="base">
                                        <p:cTn id="65" dur="500" fill="hold"/>
                                        <p:tgtEl>
                                          <p:spTgt spid="3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 calcmode="lin" valueType="num">
                                      <p:cBhvr additive="base">
                                        <p:cTn id="68" dur="500" fill="hold"/>
                                        <p:tgtEl>
                                          <p:spTgt spid="36"/>
                                        </p:tgtEl>
                                        <p:attrNameLst>
                                          <p:attrName>ppt_x</p:attrName>
                                        </p:attrNameLst>
                                      </p:cBhvr>
                                      <p:tavLst>
                                        <p:tav tm="0">
                                          <p:val>
                                            <p:strVal val="#ppt_x"/>
                                          </p:val>
                                        </p:tav>
                                        <p:tav tm="100000">
                                          <p:val>
                                            <p:strVal val="#ppt_x"/>
                                          </p:val>
                                        </p:tav>
                                      </p:tavLst>
                                    </p:anim>
                                    <p:anim calcmode="lin" valueType="num">
                                      <p:cBhvr additive="base">
                                        <p:cTn id="69" dur="500" fill="hold"/>
                                        <p:tgtEl>
                                          <p:spTgt spid="3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additive="base">
                                        <p:cTn id="72" dur="500" fill="hold"/>
                                        <p:tgtEl>
                                          <p:spTgt spid="33"/>
                                        </p:tgtEl>
                                        <p:attrNameLst>
                                          <p:attrName>ppt_x</p:attrName>
                                        </p:attrNameLst>
                                      </p:cBhvr>
                                      <p:tavLst>
                                        <p:tav tm="0">
                                          <p:val>
                                            <p:strVal val="#ppt_x"/>
                                          </p:val>
                                        </p:tav>
                                        <p:tav tm="100000">
                                          <p:val>
                                            <p:strVal val="#ppt_x"/>
                                          </p:val>
                                        </p:tav>
                                      </p:tavLst>
                                    </p:anim>
                                    <p:anim calcmode="lin" valueType="num">
                                      <p:cBhvr additive="base">
                                        <p:cTn id="73" dur="500" fill="hold"/>
                                        <p:tgtEl>
                                          <p:spTgt spid="33"/>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9" grpId="0" animBg="1"/>
      <p:bldP spid="19" grpId="1" animBg="1"/>
      <p:bldP spid="20" grpId="0" animBg="1"/>
      <p:bldP spid="20" grpId="1" animBg="1"/>
      <p:bldP spid="23" grpId="0"/>
      <p:bldP spid="24" grpId="0"/>
      <p:bldP spid="33" grpId="0" animBg="1"/>
      <p:bldP spid="34" grpId="0" animBg="1"/>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A8A2-63DF-4A09-B5DF-BA96EC6DBC29}"/>
              </a:ext>
            </a:extLst>
          </p:cNvPr>
          <p:cNvSpPr>
            <a:spLocks noGrp="1"/>
          </p:cNvSpPr>
          <p:nvPr>
            <p:ph type="title"/>
          </p:nvPr>
        </p:nvSpPr>
        <p:spPr/>
        <p:txBody>
          <a:bodyPr/>
          <a:lstStyle/>
          <a:p>
            <a:r>
              <a:rPr lang="en-GB" dirty="0"/>
              <a:t>WOFOST modelled processes</a:t>
            </a:r>
          </a:p>
        </p:txBody>
      </p:sp>
      <p:sp>
        <p:nvSpPr>
          <p:cNvPr id="3" name="Text Placeholder 2">
            <a:extLst>
              <a:ext uri="{FF2B5EF4-FFF2-40B4-BE49-F238E27FC236}">
                <a16:creationId xmlns:a16="http://schemas.microsoft.com/office/drawing/2014/main" id="{E4E7C018-86FE-4A64-935F-9B1DCC59A098}"/>
              </a:ext>
            </a:extLst>
          </p:cNvPr>
          <p:cNvSpPr>
            <a:spLocks noGrp="1"/>
          </p:cNvSpPr>
          <p:nvPr>
            <p:ph type="body" sz="quarter" idx="10"/>
          </p:nvPr>
        </p:nvSpPr>
        <p:spPr/>
        <p:txBody>
          <a:bodyPr/>
          <a:lstStyle/>
          <a:p>
            <a:r>
              <a:rPr lang="en-GB" dirty="0"/>
              <a:t>Phenology</a:t>
            </a:r>
          </a:p>
          <a:p>
            <a:r>
              <a:rPr lang="en-GB" b="1" dirty="0"/>
              <a:t>Leaf development</a:t>
            </a:r>
          </a:p>
          <a:p>
            <a:r>
              <a:rPr lang="en-GB" dirty="0"/>
              <a:t>Light interception</a:t>
            </a:r>
          </a:p>
          <a:p>
            <a:r>
              <a:rPr lang="en-GB" dirty="0"/>
              <a:t>CO</a:t>
            </a:r>
            <a:r>
              <a:rPr lang="en-GB" baseline="-25000" dirty="0"/>
              <a:t>2</a:t>
            </a:r>
            <a:r>
              <a:rPr lang="en-GB" dirty="0"/>
              <a:t> assimilation</a:t>
            </a:r>
          </a:p>
          <a:p>
            <a:r>
              <a:rPr lang="en-GB" dirty="0"/>
              <a:t>Maintenance respiration</a:t>
            </a:r>
          </a:p>
          <a:p>
            <a:r>
              <a:rPr lang="en-GB" dirty="0"/>
              <a:t>Biomass partitioning</a:t>
            </a:r>
          </a:p>
          <a:p>
            <a:r>
              <a:rPr lang="en-GB" dirty="0"/>
              <a:t>Growth respiration</a:t>
            </a:r>
          </a:p>
          <a:p>
            <a:endParaRPr lang="en-GB" dirty="0"/>
          </a:p>
        </p:txBody>
      </p:sp>
      <p:sp>
        <p:nvSpPr>
          <p:cNvPr id="4" name="Text Placeholder 3">
            <a:extLst>
              <a:ext uri="{FF2B5EF4-FFF2-40B4-BE49-F238E27FC236}">
                <a16:creationId xmlns:a16="http://schemas.microsoft.com/office/drawing/2014/main" id="{B901F6CC-0008-471C-938E-A732E4F5B3A9}"/>
              </a:ext>
            </a:extLst>
          </p:cNvPr>
          <p:cNvSpPr>
            <a:spLocks noGrp="1"/>
          </p:cNvSpPr>
          <p:nvPr>
            <p:ph type="body" sz="quarter" idx="11"/>
          </p:nvPr>
        </p:nvSpPr>
        <p:spPr/>
        <p:txBody>
          <a:bodyPr/>
          <a:lstStyle/>
          <a:p>
            <a:r>
              <a:rPr lang="en-GB" strike="sngStrike" dirty="0"/>
              <a:t>Transpiration rate</a:t>
            </a:r>
          </a:p>
          <a:p>
            <a:r>
              <a:rPr lang="en-GB" strike="sngStrike" dirty="0"/>
              <a:t>Nutrient uptake rate (v8 only)</a:t>
            </a:r>
          </a:p>
          <a:p>
            <a:r>
              <a:rPr lang="en-GB" strike="sngStrike" dirty="0"/>
              <a:t>Biomass and nutrient reallocation (V8 only)</a:t>
            </a:r>
          </a:p>
          <a:p>
            <a:r>
              <a:rPr lang="en-GB" dirty="0"/>
              <a:t>Stress factors related to water </a:t>
            </a:r>
            <a:r>
              <a:rPr lang="en-GB" strike="sngStrike" dirty="0"/>
              <a:t>and nutrient deficiencies</a:t>
            </a:r>
          </a:p>
          <a:p>
            <a:endParaRPr lang="en-GB" dirty="0"/>
          </a:p>
        </p:txBody>
      </p:sp>
      <p:sp>
        <p:nvSpPr>
          <p:cNvPr id="5" name="Slide Number Placeholder 4">
            <a:extLst>
              <a:ext uri="{FF2B5EF4-FFF2-40B4-BE49-F238E27FC236}">
                <a16:creationId xmlns:a16="http://schemas.microsoft.com/office/drawing/2014/main" id="{7F713E0E-8B9B-4054-AB56-D012AE394D8B}"/>
              </a:ext>
            </a:extLst>
          </p:cNvPr>
          <p:cNvSpPr>
            <a:spLocks noGrp="1"/>
          </p:cNvSpPr>
          <p:nvPr>
            <p:ph type="sldNum" sz="quarter" idx="12"/>
          </p:nvPr>
        </p:nvSpPr>
        <p:spPr/>
        <p:txBody>
          <a:bodyPr/>
          <a:lstStyle/>
          <a:p>
            <a:pPr algn="r"/>
            <a:fld id="{F25965E0-7062-474C-8671-DB3A3CE669B0}" type="slidenum">
              <a:rPr lang="en-GB" smtClean="0"/>
              <a:pPr algn="r"/>
              <a:t>14</a:t>
            </a:fld>
            <a:endParaRPr lang="en-GB" dirty="0"/>
          </a:p>
        </p:txBody>
      </p:sp>
    </p:spTree>
    <p:extLst>
      <p:ext uri="{BB962C8B-B14F-4D97-AF65-F5344CB8AC3E}">
        <p14:creationId xmlns:p14="http://schemas.microsoft.com/office/powerpoint/2010/main" val="1798541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9B84-5E84-42D0-8115-EBEB4EB936D8}"/>
              </a:ext>
            </a:extLst>
          </p:cNvPr>
          <p:cNvSpPr>
            <a:spLocks noGrp="1"/>
          </p:cNvSpPr>
          <p:nvPr>
            <p:ph type="title"/>
          </p:nvPr>
        </p:nvSpPr>
        <p:spPr/>
        <p:txBody>
          <a:bodyPr/>
          <a:lstStyle/>
          <a:p>
            <a:r>
              <a:rPr lang="en-GB" dirty="0"/>
              <a:t>Leaf dynamics: relevant parameters</a:t>
            </a:r>
          </a:p>
        </p:txBody>
      </p:sp>
      <p:sp>
        <p:nvSpPr>
          <p:cNvPr id="3" name="Slide Number Placeholder 2">
            <a:extLst>
              <a:ext uri="{FF2B5EF4-FFF2-40B4-BE49-F238E27FC236}">
                <a16:creationId xmlns:a16="http://schemas.microsoft.com/office/drawing/2014/main" id="{D2D399E3-527C-45EF-A1AB-E0E6C08C7102}"/>
              </a:ext>
            </a:extLst>
          </p:cNvPr>
          <p:cNvSpPr>
            <a:spLocks noGrp="1"/>
          </p:cNvSpPr>
          <p:nvPr>
            <p:ph type="sldNum" sz="quarter" idx="10"/>
          </p:nvPr>
        </p:nvSpPr>
        <p:spPr/>
        <p:txBody>
          <a:bodyPr/>
          <a:lstStyle/>
          <a:p>
            <a:pPr algn="r"/>
            <a:fld id="{F25965E0-7062-474C-8671-DB3A3CE669B0}" type="slidenum">
              <a:rPr lang="en-GB" smtClean="0"/>
              <a:pPr algn="r"/>
              <a:t>15</a:t>
            </a:fld>
            <a:endParaRPr lang="en-GB" dirty="0"/>
          </a:p>
        </p:txBody>
      </p:sp>
      <p:pic>
        <p:nvPicPr>
          <p:cNvPr id="5" name="Picture 4">
            <a:extLst>
              <a:ext uri="{FF2B5EF4-FFF2-40B4-BE49-F238E27FC236}">
                <a16:creationId xmlns:a16="http://schemas.microsoft.com/office/drawing/2014/main" id="{CC7C4CBA-6334-4FCD-9FE8-BFA1FAFF29B6}"/>
              </a:ext>
            </a:extLst>
          </p:cNvPr>
          <p:cNvPicPr>
            <a:picLocks noChangeAspect="1"/>
          </p:cNvPicPr>
          <p:nvPr/>
        </p:nvPicPr>
        <p:blipFill>
          <a:blip r:embed="rId2"/>
          <a:stretch>
            <a:fillRect/>
          </a:stretch>
        </p:blipFill>
        <p:spPr>
          <a:xfrm>
            <a:off x="2698886" y="861590"/>
            <a:ext cx="3885666" cy="3912010"/>
          </a:xfrm>
          <a:prstGeom prst="rect">
            <a:avLst/>
          </a:prstGeom>
        </p:spPr>
      </p:pic>
      <p:sp>
        <p:nvSpPr>
          <p:cNvPr id="6" name="Speech Bubble: Rectangle 5">
            <a:extLst>
              <a:ext uri="{FF2B5EF4-FFF2-40B4-BE49-F238E27FC236}">
                <a16:creationId xmlns:a16="http://schemas.microsoft.com/office/drawing/2014/main" id="{389A714A-0E51-469A-8778-BB074854F520}"/>
              </a:ext>
            </a:extLst>
          </p:cNvPr>
          <p:cNvSpPr/>
          <p:nvPr/>
        </p:nvSpPr>
        <p:spPr>
          <a:xfrm>
            <a:off x="408472" y="2348608"/>
            <a:ext cx="2779059" cy="1174377"/>
          </a:xfrm>
          <a:prstGeom prst="wedgeRectCallout">
            <a:avLst>
              <a:gd name="adj1" fmla="val 68324"/>
              <a:gd name="adj2" fmla="val 694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noAutofit/>
          </a:bodyPr>
          <a:lstStyle/>
          <a:p>
            <a:r>
              <a:rPr lang="en-GB" sz="1100" dirty="0">
                <a:solidFill>
                  <a:schemeClr val="tx1"/>
                </a:solidFill>
              </a:rPr>
              <a:t>Growth of leaf area defined by:</a:t>
            </a:r>
          </a:p>
          <a:p>
            <a:pPr marL="171450" indent="-171450">
              <a:buFont typeface="Arial" panose="020B0604020202020204" pitchFamily="34" charset="0"/>
              <a:buChar char="•"/>
            </a:pPr>
            <a:r>
              <a:rPr lang="en-GB" sz="1100" dirty="0">
                <a:solidFill>
                  <a:schemeClr val="tx1"/>
                </a:solidFill>
              </a:rPr>
              <a:t>Initial leaf biomass</a:t>
            </a:r>
          </a:p>
          <a:p>
            <a:pPr marL="171450" indent="-171450">
              <a:buFont typeface="Arial" panose="020B0604020202020204" pitchFamily="34" charset="0"/>
              <a:buChar char="•"/>
            </a:pPr>
            <a:r>
              <a:rPr lang="en-GB" sz="1100" dirty="0">
                <a:solidFill>
                  <a:schemeClr val="tx1"/>
                </a:solidFill>
              </a:rPr>
              <a:t>Assimilates sent to leaves </a:t>
            </a:r>
          </a:p>
          <a:p>
            <a:pPr marL="171450" indent="-171450">
              <a:buFont typeface="Arial" panose="020B0604020202020204" pitchFamily="34" charset="0"/>
              <a:buChar char="•"/>
            </a:pPr>
            <a:r>
              <a:rPr lang="en-GB" sz="1100" dirty="0">
                <a:solidFill>
                  <a:schemeClr val="tx1"/>
                </a:solidFill>
              </a:rPr>
              <a:t>Leaf thickness (m</a:t>
            </a:r>
            <a:r>
              <a:rPr lang="en-GB" sz="1100" baseline="30000" dirty="0">
                <a:solidFill>
                  <a:schemeClr val="tx1"/>
                </a:solidFill>
              </a:rPr>
              <a:t>2</a:t>
            </a:r>
            <a:r>
              <a:rPr lang="en-GB" sz="1100" dirty="0">
                <a:solidFill>
                  <a:schemeClr val="tx1"/>
                </a:solidFill>
              </a:rPr>
              <a:t> of leave per kg of biomass)</a:t>
            </a:r>
          </a:p>
        </p:txBody>
      </p:sp>
      <p:sp>
        <p:nvSpPr>
          <p:cNvPr id="9" name="Speech Bubble: Rectangle 8">
            <a:extLst>
              <a:ext uri="{FF2B5EF4-FFF2-40B4-BE49-F238E27FC236}">
                <a16:creationId xmlns:a16="http://schemas.microsoft.com/office/drawing/2014/main" id="{CB7FB390-33E6-4E9E-9727-931189D61C72}"/>
              </a:ext>
            </a:extLst>
          </p:cNvPr>
          <p:cNvSpPr/>
          <p:nvPr/>
        </p:nvSpPr>
        <p:spPr>
          <a:xfrm>
            <a:off x="6489725" y="1643218"/>
            <a:ext cx="2595282" cy="1174377"/>
          </a:xfrm>
          <a:prstGeom prst="wedgeRectCallout">
            <a:avLst>
              <a:gd name="adj1" fmla="val -82014"/>
              <a:gd name="adj2" fmla="val 876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noAutofit/>
          </a:bodyPr>
          <a:lstStyle/>
          <a:p>
            <a:endParaRPr lang="en-GB" sz="1100" dirty="0">
              <a:solidFill>
                <a:schemeClr val="tx1"/>
              </a:solidFill>
            </a:endParaRPr>
          </a:p>
          <a:p>
            <a:r>
              <a:rPr lang="en-GB" sz="1100" dirty="0">
                <a:solidFill>
                  <a:schemeClr val="tx1"/>
                </a:solidFill>
              </a:rPr>
              <a:t>Death of leaf area defined by:</a:t>
            </a:r>
          </a:p>
          <a:p>
            <a:pPr marL="171450" indent="-171450">
              <a:buFont typeface="Arial" panose="020B0604020202020204" pitchFamily="34" charset="0"/>
              <a:buChar char="•"/>
            </a:pPr>
            <a:r>
              <a:rPr lang="en-GB" sz="1100" dirty="0">
                <a:solidFill>
                  <a:schemeClr val="tx1"/>
                </a:solidFill>
              </a:rPr>
              <a:t>Leaf exceeding leaf age</a:t>
            </a:r>
          </a:p>
          <a:p>
            <a:pPr marL="171450" indent="-171450">
              <a:buFont typeface="Arial" panose="020B0604020202020204" pitchFamily="34" charset="0"/>
              <a:buChar char="•"/>
            </a:pPr>
            <a:r>
              <a:rPr lang="en-GB" sz="1100" dirty="0">
                <a:solidFill>
                  <a:schemeClr val="tx1"/>
                </a:solidFill>
              </a:rPr>
              <a:t>Self-shading</a:t>
            </a:r>
          </a:p>
          <a:p>
            <a:pPr marL="171450" indent="-171450">
              <a:buFont typeface="Arial" panose="020B0604020202020204" pitchFamily="34" charset="0"/>
              <a:buChar char="•"/>
            </a:pPr>
            <a:r>
              <a:rPr lang="en-GB" sz="1100" dirty="0">
                <a:solidFill>
                  <a:schemeClr val="tx1"/>
                </a:solidFill>
              </a:rPr>
              <a:t>Water/nutrient stress</a:t>
            </a:r>
          </a:p>
          <a:p>
            <a:endParaRPr lang="en-GB" sz="1100" dirty="0">
              <a:solidFill>
                <a:schemeClr val="tx1"/>
              </a:solidFill>
            </a:endParaRPr>
          </a:p>
          <a:p>
            <a:pPr marL="171450" indent="-171450">
              <a:buFont typeface="Arial" panose="020B0604020202020204" pitchFamily="34" charset="0"/>
              <a:buChar char="•"/>
            </a:pPr>
            <a:endParaRPr lang="en-GB" sz="1100" dirty="0">
              <a:solidFill>
                <a:schemeClr val="tx1"/>
              </a:solidFill>
            </a:endParaRPr>
          </a:p>
        </p:txBody>
      </p:sp>
      <p:sp>
        <p:nvSpPr>
          <p:cNvPr id="10" name="TextBox 9">
            <a:extLst>
              <a:ext uri="{FF2B5EF4-FFF2-40B4-BE49-F238E27FC236}">
                <a16:creationId xmlns:a16="http://schemas.microsoft.com/office/drawing/2014/main" id="{A1192433-2A77-49CE-A514-C12D63C257AD}"/>
              </a:ext>
            </a:extLst>
          </p:cNvPr>
          <p:cNvSpPr txBox="1"/>
          <p:nvPr/>
        </p:nvSpPr>
        <p:spPr>
          <a:xfrm>
            <a:off x="3097166" y="854216"/>
            <a:ext cx="3185648" cy="302712"/>
          </a:xfrm>
          <a:prstGeom prst="rect">
            <a:avLst/>
          </a:prstGeom>
          <a:solidFill>
            <a:schemeClr val="bg1"/>
          </a:solidFill>
        </p:spPr>
        <p:txBody>
          <a:bodyPr wrap="square" rtlCol="0">
            <a:spAutoFit/>
          </a:bodyPr>
          <a:lstStyle/>
          <a:p>
            <a:pPr algn="ctr">
              <a:lnSpc>
                <a:spcPts val="1800"/>
              </a:lnSpc>
            </a:pPr>
            <a:r>
              <a:rPr lang="en-GB" sz="1100" dirty="0">
                <a:latin typeface="Verdana" pitchFamily="34" charset="0"/>
              </a:rPr>
              <a:t>Green leaf area index for wheat in Spain</a:t>
            </a:r>
          </a:p>
        </p:txBody>
      </p:sp>
    </p:spTree>
    <p:extLst>
      <p:ext uri="{BB962C8B-B14F-4D97-AF65-F5344CB8AC3E}">
        <p14:creationId xmlns:p14="http://schemas.microsoft.com/office/powerpoint/2010/main" val="705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9B84-5E84-42D0-8115-EBEB4EB936D8}"/>
              </a:ext>
            </a:extLst>
          </p:cNvPr>
          <p:cNvSpPr>
            <a:spLocks noGrp="1"/>
          </p:cNvSpPr>
          <p:nvPr>
            <p:ph type="title"/>
          </p:nvPr>
        </p:nvSpPr>
        <p:spPr/>
        <p:txBody>
          <a:bodyPr/>
          <a:lstStyle/>
          <a:p>
            <a:r>
              <a:rPr lang="en-GB" dirty="0"/>
              <a:t>Leaf dynamics: impact of parameter values</a:t>
            </a:r>
          </a:p>
        </p:txBody>
      </p:sp>
      <p:sp>
        <p:nvSpPr>
          <p:cNvPr id="3" name="Slide Number Placeholder 2">
            <a:extLst>
              <a:ext uri="{FF2B5EF4-FFF2-40B4-BE49-F238E27FC236}">
                <a16:creationId xmlns:a16="http://schemas.microsoft.com/office/drawing/2014/main" id="{D2D399E3-527C-45EF-A1AB-E0E6C08C7102}"/>
              </a:ext>
            </a:extLst>
          </p:cNvPr>
          <p:cNvSpPr>
            <a:spLocks noGrp="1"/>
          </p:cNvSpPr>
          <p:nvPr>
            <p:ph type="sldNum" sz="quarter" idx="10"/>
          </p:nvPr>
        </p:nvSpPr>
        <p:spPr/>
        <p:txBody>
          <a:bodyPr/>
          <a:lstStyle/>
          <a:p>
            <a:pPr algn="r"/>
            <a:fld id="{F25965E0-7062-474C-8671-DB3A3CE669B0}" type="slidenum">
              <a:rPr lang="en-GB" smtClean="0"/>
              <a:pPr algn="r"/>
              <a:t>16</a:t>
            </a:fld>
            <a:endParaRPr lang="en-GB" dirty="0"/>
          </a:p>
        </p:txBody>
      </p:sp>
      <p:grpSp>
        <p:nvGrpSpPr>
          <p:cNvPr id="7" name="Group 4">
            <a:extLst>
              <a:ext uri="{FF2B5EF4-FFF2-40B4-BE49-F238E27FC236}">
                <a16:creationId xmlns:a16="http://schemas.microsoft.com/office/drawing/2014/main" id="{CD10051A-2B02-44B0-91B4-B328132D1325}"/>
              </a:ext>
            </a:extLst>
          </p:cNvPr>
          <p:cNvGrpSpPr>
            <a:grpSpLocks/>
          </p:cNvGrpSpPr>
          <p:nvPr/>
        </p:nvGrpSpPr>
        <p:grpSpPr bwMode="auto">
          <a:xfrm>
            <a:off x="184150" y="1114377"/>
            <a:ext cx="4387850" cy="3290887"/>
            <a:chOff x="93" y="1487"/>
            <a:chExt cx="2764" cy="2073"/>
          </a:xfrm>
        </p:grpSpPr>
        <p:pic>
          <p:nvPicPr>
            <p:cNvPr id="8" name="Picture 5">
              <a:extLst>
                <a:ext uri="{FF2B5EF4-FFF2-40B4-BE49-F238E27FC236}">
                  <a16:creationId xmlns:a16="http://schemas.microsoft.com/office/drawing/2014/main" id="{FDB455A5-D6A0-47CB-98BC-599EC4FF8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 y="1487"/>
              <a:ext cx="2764" cy="20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AutoShape 6">
              <a:extLst>
                <a:ext uri="{FF2B5EF4-FFF2-40B4-BE49-F238E27FC236}">
                  <a16:creationId xmlns:a16="http://schemas.microsoft.com/office/drawing/2014/main" id="{9762E393-695A-485E-9E68-A203210AFC7C}"/>
                </a:ext>
              </a:extLst>
            </p:cNvPr>
            <p:cNvSpPr>
              <a:spLocks noChangeArrowheads="1"/>
            </p:cNvSpPr>
            <p:nvPr/>
          </p:nvSpPr>
          <p:spPr bwMode="auto">
            <a:xfrm>
              <a:off x="331" y="1837"/>
              <a:ext cx="924" cy="244"/>
            </a:xfrm>
            <a:prstGeom prst="roundRect">
              <a:avLst>
                <a:gd name="adj" fmla="val 440"/>
              </a:avLst>
            </a:prstGeom>
            <a:solidFill>
              <a:srgbClr val="FFFFFF">
                <a:alpha val="50000"/>
              </a:srgbClr>
            </a:solidFill>
            <a:ln w="3600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defTabSz="457200">
                <a:lnSpc>
                  <a:spcPct val="94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nl-NL" sz="1400" dirty="0">
                  <a:solidFill>
                    <a:srgbClr val="000000"/>
                  </a:solidFill>
                  <a:latin typeface="Arial" panose="020B0604020202020204" pitchFamily="34" charset="0"/>
                </a:rPr>
                <a:t>Impact of initial biomass (TWDI)</a:t>
              </a:r>
            </a:p>
          </p:txBody>
        </p:sp>
      </p:grpSp>
      <p:grpSp>
        <p:nvGrpSpPr>
          <p:cNvPr id="11" name="Group 7">
            <a:extLst>
              <a:ext uri="{FF2B5EF4-FFF2-40B4-BE49-F238E27FC236}">
                <a16:creationId xmlns:a16="http://schemas.microsoft.com/office/drawing/2014/main" id="{BF819513-DA09-41A4-888F-7DC006C89B4A}"/>
              </a:ext>
            </a:extLst>
          </p:cNvPr>
          <p:cNvGrpSpPr>
            <a:grpSpLocks/>
          </p:cNvGrpSpPr>
          <p:nvPr/>
        </p:nvGrpSpPr>
        <p:grpSpPr bwMode="auto">
          <a:xfrm>
            <a:off x="4684712" y="1114377"/>
            <a:ext cx="4387850" cy="3290887"/>
            <a:chOff x="2928" y="1487"/>
            <a:chExt cx="2764" cy="2073"/>
          </a:xfrm>
        </p:grpSpPr>
        <p:pic>
          <p:nvPicPr>
            <p:cNvPr id="12" name="Picture 8">
              <a:extLst>
                <a:ext uri="{FF2B5EF4-FFF2-40B4-BE49-F238E27FC236}">
                  <a16:creationId xmlns:a16="http://schemas.microsoft.com/office/drawing/2014/main" id="{05A317AB-5C6F-41BF-AE15-E49588F6A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487"/>
              <a:ext cx="2764" cy="20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AutoShape 9">
              <a:extLst>
                <a:ext uri="{FF2B5EF4-FFF2-40B4-BE49-F238E27FC236}">
                  <a16:creationId xmlns:a16="http://schemas.microsoft.com/office/drawing/2014/main" id="{E2E8ADDA-FD2E-4E24-9B74-F639004E7CF2}"/>
                </a:ext>
              </a:extLst>
            </p:cNvPr>
            <p:cNvSpPr>
              <a:spLocks noChangeArrowheads="1"/>
            </p:cNvSpPr>
            <p:nvPr/>
          </p:nvSpPr>
          <p:spPr bwMode="auto">
            <a:xfrm>
              <a:off x="3134" y="1812"/>
              <a:ext cx="885" cy="227"/>
            </a:xfrm>
            <a:prstGeom prst="roundRect">
              <a:avLst>
                <a:gd name="adj" fmla="val 440"/>
              </a:avLst>
            </a:prstGeom>
            <a:solidFill>
              <a:srgbClr val="FFFFFF">
                <a:alpha val="50000"/>
              </a:srgbClr>
            </a:solidFill>
            <a:ln w="3600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defTabSz="457200">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News Gothic" pitchFamily="34" charset="0"/>
                </a:defRPr>
              </a:lvl1pPr>
              <a:lvl2pPr marL="742950" indent="-285750" defTabSz="457200">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News Gothic" pitchFamily="34" charset="0"/>
                </a:defRPr>
              </a:lvl2pPr>
              <a:lvl3pPr marL="1143000" indent="-228600" defTabSz="457200">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News Gothic" pitchFamily="34" charset="0"/>
                </a:defRPr>
              </a:lvl3pPr>
              <a:lvl4pPr marL="1600200" indent="-228600" defTabSz="457200">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News Gothic" pitchFamily="34" charset="0"/>
                </a:defRPr>
              </a:lvl4pPr>
              <a:lvl5pPr marL="2057400" indent="-228600" defTabSz="457200">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News Gothic"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News Gothic"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News Gothic"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News Gothic"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News Gothic" pitchFamily="34" charset="0"/>
                </a:defRPr>
              </a:lvl9pPr>
            </a:lstStyle>
            <a:p>
              <a:pPr>
                <a:lnSpc>
                  <a:spcPct val="94000"/>
                </a:lnSpc>
                <a:buSzPct val="100000"/>
              </a:pPr>
              <a:r>
                <a:rPr lang="en-GB" altLang="nl-NL" sz="1400" dirty="0">
                  <a:solidFill>
                    <a:srgbClr val="000000"/>
                  </a:solidFill>
                  <a:latin typeface="Arial" panose="020B0604020202020204" pitchFamily="34" charset="0"/>
                </a:rPr>
                <a:t>Impact of leaf age (SPAN)</a:t>
              </a:r>
              <a:endParaRPr lang="en-GB" altLang="nl-NL" sz="1600" dirty="0">
                <a:solidFill>
                  <a:srgbClr val="000000"/>
                </a:solidFill>
                <a:latin typeface="Arial" panose="020B0604020202020204" pitchFamily="34" charset="0"/>
              </a:endParaRPr>
            </a:p>
          </p:txBody>
        </p:sp>
      </p:grpSp>
    </p:spTree>
    <p:extLst>
      <p:ext uri="{BB962C8B-B14F-4D97-AF65-F5344CB8AC3E}">
        <p14:creationId xmlns:p14="http://schemas.microsoft.com/office/powerpoint/2010/main" val="2646057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A8A2-63DF-4A09-B5DF-BA96EC6DBC29}"/>
              </a:ext>
            </a:extLst>
          </p:cNvPr>
          <p:cNvSpPr>
            <a:spLocks noGrp="1"/>
          </p:cNvSpPr>
          <p:nvPr>
            <p:ph type="title"/>
          </p:nvPr>
        </p:nvSpPr>
        <p:spPr/>
        <p:txBody>
          <a:bodyPr/>
          <a:lstStyle/>
          <a:p>
            <a:r>
              <a:rPr lang="en-GB" dirty="0"/>
              <a:t>WOFOST modelled processes</a:t>
            </a:r>
          </a:p>
        </p:txBody>
      </p:sp>
      <p:sp>
        <p:nvSpPr>
          <p:cNvPr id="3" name="Text Placeholder 2">
            <a:extLst>
              <a:ext uri="{FF2B5EF4-FFF2-40B4-BE49-F238E27FC236}">
                <a16:creationId xmlns:a16="http://schemas.microsoft.com/office/drawing/2014/main" id="{E4E7C018-86FE-4A64-935F-9B1DCC59A098}"/>
              </a:ext>
            </a:extLst>
          </p:cNvPr>
          <p:cNvSpPr>
            <a:spLocks noGrp="1"/>
          </p:cNvSpPr>
          <p:nvPr>
            <p:ph type="body" sz="quarter" idx="10"/>
          </p:nvPr>
        </p:nvSpPr>
        <p:spPr/>
        <p:txBody>
          <a:bodyPr/>
          <a:lstStyle/>
          <a:p>
            <a:r>
              <a:rPr lang="en-GB" dirty="0"/>
              <a:t>Phenology</a:t>
            </a:r>
          </a:p>
          <a:p>
            <a:r>
              <a:rPr lang="en-GB" dirty="0"/>
              <a:t>Leaf development</a:t>
            </a:r>
          </a:p>
          <a:p>
            <a:r>
              <a:rPr lang="en-GB" b="1" dirty="0"/>
              <a:t>Light interception</a:t>
            </a:r>
          </a:p>
          <a:p>
            <a:r>
              <a:rPr lang="en-GB" b="1" dirty="0"/>
              <a:t>CO</a:t>
            </a:r>
            <a:r>
              <a:rPr lang="en-GB" b="1" baseline="-25000" dirty="0"/>
              <a:t>2</a:t>
            </a:r>
            <a:r>
              <a:rPr lang="en-GB" b="1" dirty="0"/>
              <a:t> assimilation</a:t>
            </a:r>
          </a:p>
          <a:p>
            <a:r>
              <a:rPr lang="en-GB" dirty="0"/>
              <a:t>Maintenance respiration</a:t>
            </a:r>
          </a:p>
          <a:p>
            <a:r>
              <a:rPr lang="en-GB" dirty="0"/>
              <a:t>Biomass partitioning</a:t>
            </a:r>
          </a:p>
          <a:p>
            <a:r>
              <a:rPr lang="en-GB" dirty="0"/>
              <a:t>Growth respiration</a:t>
            </a:r>
          </a:p>
          <a:p>
            <a:endParaRPr lang="en-GB" dirty="0"/>
          </a:p>
        </p:txBody>
      </p:sp>
      <p:sp>
        <p:nvSpPr>
          <p:cNvPr id="4" name="Text Placeholder 3">
            <a:extLst>
              <a:ext uri="{FF2B5EF4-FFF2-40B4-BE49-F238E27FC236}">
                <a16:creationId xmlns:a16="http://schemas.microsoft.com/office/drawing/2014/main" id="{B901F6CC-0008-471C-938E-A732E4F5B3A9}"/>
              </a:ext>
            </a:extLst>
          </p:cNvPr>
          <p:cNvSpPr>
            <a:spLocks noGrp="1"/>
          </p:cNvSpPr>
          <p:nvPr>
            <p:ph type="body" sz="quarter" idx="11"/>
          </p:nvPr>
        </p:nvSpPr>
        <p:spPr/>
        <p:txBody>
          <a:bodyPr/>
          <a:lstStyle/>
          <a:p>
            <a:r>
              <a:rPr lang="en-GB" strike="sngStrike" dirty="0"/>
              <a:t>Transpiration rate</a:t>
            </a:r>
          </a:p>
          <a:p>
            <a:r>
              <a:rPr lang="en-GB" strike="sngStrike" dirty="0"/>
              <a:t>Nutrient uptake rate (v8 only)</a:t>
            </a:r>
          </a:p>
          <a:p>
            <a:r>
              <a:rPr lang="en-GB" strike="sngStrike" dirty="0"/>
              <a:t>Biomass and nutrient reallocation (V8 only)</a:t>
            </a:r>
          </a:p>
          <a:p>
            <a:r>
              <a:rPr lang="en-GB" dirty="0"/>
              <a:t>Stress factors related to water </a:t>
            </a:r>
            <a:r>
              <a:rPr lang="en-GB" strike="sngStrike" dirty="0"/>
              <a:t>and nutrient deficiencies</a:t>
            </a:r>
          </a:p>
          <a:p>
            <a:endParaRPr lang="en-GB" dirty="0"/>
          </a:p>
        </p:txBody>
      </p:sp>
      <p:sp>
        <p:nvSpPr>
          <p:cNvPr id="5" name="Slide Number Placeholder 4">
            <a:extLst>
              <a:ext uri="{FF2B5EF4-FFF2-40B4-BE49-F238E27FC236}">
                <a16:creationId xmlns:a16="http://schemas.microsoft.com/office/drawing/2014/main" id="{7F713E0E-8B9B-4054-AB56-D012AE394D8B}"/>
              </a:ext>
            </a:extLst>
          </p:cNvPr>
          <p:cNvSpPr>
            <a:spLocks noGrp="1"/>
          </p:cNvSpPr>
          <p:nvPr>
            <p:ph type="sldNum" sz="quarter" idx="12"/>
          </p:nvPr>
        </p:nvSpPr>
        <p:spPr/>
        <p:txBody>
          <a:bodyPr/>
          <a:lstStyle/>
          <a:p>
            <a:pPr algn="r"/>
            <a:fld id="{F25965E0-7062-474C-8671-DB3A3CE669B0}" type="slidenum">
              <a:rPr lang="en-GB" smtClean="0"/>
              <a:pPr algn="r"/>
              <a:t>17</a:t>
            </a:fld>
            <a:endParaRPr lang="en-GB" dirty="0"/>
          </a:p>
        </p:txBody>
      </p:sp>
    </p:spTree>
    <p:extLst>
      <p:ext uri="{BB962C8B-B14F-4D97-AF65-F5344CB8AC3E}">
        <p14:creationId xmlns:p14="http://schemas.microsoft.com/office/powerpoint/2010/main" val="2955975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C99B-C2DF-4665-9D7E-1098402C3AB4}"/>
              </a:ext>
            </a:extLst>
          </p:cNvPr>
          <p:cNvSpPr>
            <a:spLocks noGrp="1"/>
          </p:cNvSpPr>
          <p:nvPr>
            <p:ph type="title"/>
          </p:nvPr>
        </p:nvSpPr>
        <p:spPr/>
        <p:txBody>
          <a:bodyPr/>
          <a:lstStyle/>
          <a:p>
            <a:r>
              <a:rPr lang="en-GB" dirty="0"/>
              <a:t>CO</a:t>
            </a:r>
            <a:r>
              <a:rPr lang="en-GB" baseline="-25000" dirty="0"/>
              <a:t>2</a:t>
            </a:r>
            <a:r>
              <a:rPr lang="en-GB" dirty="0"/>
              <a:t> assimilation / photosynthesis</a:t>
            </a:r>
          </a:p>
        </p:txBody>
      </p:sp>
      <p:sp>
        <p:nvSpPr>
          <p:cNvPr id="3" name="Slide Number Placeholder 2">
            <a:extLst>
              <a:ext uri="{FF2B5EF4-FFF2-40B4-BE49-F238E27FC236}">
                <a16:creationId xmlns:a16="http://schemas.microsoft.com/office/drawing/2014/main" id="{75A6D4F1-5654-4A39-B436-679014D1EB06}"/>
              </a:ext>
            </a:extLst>
          </p:cNvPr>
          <p:cNvSpPr>
            <a:spLocks noGrp="1"/>
          </p:cNvSpPr>
          <p:nvPr>
            <p:ph type="sldNum" sz="quarter" idx="10"/>
          </p:nvPr>
        </p:nvSpPr>
        <p:spPr/>
        <p:txBody>
          <a:bodyPr/>
          <a:lstStyle/>
          <a:p>
            <a:pPr algn="r"/>
            <a:fld id="{F25965E0-7062-474C-8671-DB3A3CE669B0}" type="slidenum">
              <a:rPr lang="en-GB" smtClean="0"/>
              <a:pPr algn="r"/>
              <a:t>18</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626F8F-3C2E-4AF9-87BD-0C972FB432E2}"/>
                  </a:ext>
                </a:extLst>
              </p:cNvPr>
              <p:cNvSpPr txBox="1"/>
              <p:nvPr/>
            </p:nvSpPr>
            <p:spPr>
              <a:xfrm>
                <a:off x="1435100" y="1916682"/>
                <a:ext cx="5613400" cy="230832"/>
              </a:xfrm>
              <a:prstGeom prst="rect">
                <a:avLst/>
              </a:prstGeom>
              <a:noFill/>
            </p:spPr>
            <p:txBody>
              <a:bodyPr wrap="square" lIns="0" tIns="0" rIns="0" bIns="0" rtlCol="0">
                <a:spAutoFit/>
              </a:bodyPr>
              <a:lstStyle/>
              <a:p>
                <a:pPr>
                  <a:lnSpc>
                    <a:spcPts val="18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𝐶𝑂</m:t>
                      </m:r>
                      <m:r>
                        <a:rPr lang="en-US" sz="2400" b="0" i="1" baseline="-25000" smtClean="0">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baseline="-25000" smtClean="0">
                          <a:latin typeface="Cambria Math" panose="02040503050406030204" pitchFamily="18" charset="0"/>
                        </a:rPr>
                        <m:t>2</m:t>
                      </m:r>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𝑒𝑛𝑒𝑟𝑔𝑦</m:t>
                      </m:r>
                      <m:r>
                        <a:rPr lang="en-US" sz="2400" b="0" i="1" smtClean="0">
                          <a:latin typeface="Cambria Math" panose="02040503050406030204" pitchFamily="18" charset="0"/>
                        </a:rPr>
                        <m:t>=</m:t>
                      </m:r>
                      <m:r>
                        <a:rPr lang="en-US" sz="2400" b="0" i="1" smtClean="0">
                          <a:latin typeface="Cambria Math" panose="02040503050406030204" pitchFamily="18" charset="0"/>
                        </a:rPr>
                        <m:t>𝐶𝐻</m:t>
                      </m:r>
                      <m:r>
                        <a:rPr lang="en-US" sz="2400" b="0" i="1" baseline="-25000" smtClean="0">
                          <a:latin typeface="Cambria Math" panose="02040503050406030204" pitchFamily="18" charset="0"/>
                        </a:rPr>
                        <m:t>2</m:t>
                      </m:r>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𝑂</m:t>
                      </m:r>
                      <m:r>
                        <a:rPr lang="en-US" sz="2400" b="0" i="1" baseline="-25000" smtClean="0">
                          <a:latin typeface="Cambria Math" panose="02040503050406030204" pitchFamily="18" charset="0"/>
                        </a:rPr>
                        <m:t>2</m:t>
                      </m:r>
                    </m:oMath>
                  </m:oMathPara>
                </a14:m>
                <a:endParaRPr lang="en-GB" sz="2400" baseline="-25000" dirty="0" err="1">
                  <a:latin typeface="Verdana" pitchFamily="34" charset="0"/>
                </a:endParaRPr>
              </a:p>
            </p:txBody>
          </p:sp>
        </mc:Choice>
        <mc:Fallback xmlns="">
          <p:sp>
            <p:nvSpPr>
              <p:cNvPr id="4" name="TextBox 3">
                <a:extLst>
                  <a:ext uri="{FF2B5EF4-FFF2-40B4-BE49-F238E27FC236}">
                    <a16:creationId xmlns:a16="http://schemas.microsoft.com/office/drawing/2014/main" id="{10626F8F-3C2E-4AF9-87BD-0C972FB432E2}"/>
                  </a:ext>
                </a:extLst>
              </p:cNvPr>
              <p:cNvSpPr txBox="1">
                <a:spLocks noRot="1" noChangeAspect="1" noMove="1" noResize="1" noEditPoints="1" noAdjustHandles="1" noChangeArrowheads="1" noChangeShapeType="1" noTextEdit="1"/>
              </p:cNvSpPr>
              <p:nvPr/>
            </p:nvSpPr>
            <p:spPr>
              <a:xfrm>
                <a:off x="1435100" y="1916682"/>
                <a:ext cx="5613400" cy="230832"/>
              </a:xfrm>
              <a:prstGeom prst="rect">
                <a:avLst/>
              </a:prstGeom>
              <a:blipFill>
                <a:blip r:embed="rId2"/>
                <a:stretch>
                  <a:fillRect t="-39474" b="-500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C3FFB7BF-DB6C-41CE-8905-B7914813BEF3}"/>
              </a:ext>
            </a:extLst>
          </p:cNvPr>
          <p:cNvSpPr txBox="1"/>
          <p:nvPr/>
        </p:nvSpPr>
        <p:spPr>
          <a:xfrm>
            <a:off x="723900" y="1377950"/>
            <a:ext cx="2749550" cy="302712"/>
          </a:xfrm>
          <a:prstGeom prst="rect">
            <a:avLst/>
          </a:prstGeom>
          <a:noFill/>
        </p:spPr>
        <p:txBody>
          <a:bodyPr wrap="square" rtlCol="0">
            <a:spAutoFit/>
          </a:bodyPr>
          <a:lstStyle/>
          <a:p>
            <a:pPr>
              <a:lnSpc>
                <a:spcPts val="1800"/>
              </a:lnSpc>
            </a:pPr>
            <a:r>
              <a:rPr lang="en-GB" sz="1400" dirty="0">
                <a:latin typeface="Verdana" pitchFamily="34" charset="0"/>
              </a:rPr>
              <a:t>Photosynthesis means:</a:t>
            </a:r>
          </a:p>
        </p:txBody>
      </p:sp>
      <p:sp>
        <p:nvSpPr>
          <p:cNvPr id="6" name="Speech Bubble: Rectangle 5">
            <a:extLst>
              <a:ext uri="{FF2B5EF4-FFF2-40B4-BE49-F238E27FC236}">
                <a16:creationId xmlns:a16="http://schemas.microsoft.com/office/drawing/2014/main" id="{E9C98038-120D-48A5-A580-150D72990E47}"/>
              </a:ext>
            </a:extLst>
          </p:cNvPr>
          <p:cNvSpPr/>
          <p:nvPr/>
        </p:nvSpPr>
        <p:spPr>
          <a:xfrm>
            <a:off x="4724400" y="818338"/>
            <a:ext cx="2324100" cy="765200"/>
          </a:xfrm>
          <a:prstGeom prst="wedgeRectCallout">
            <a:avLst>
              <a:gd name="adj1" fmla="val -59574"/>
              <a:gd name="adj2" fmla="val 8579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Energy provided by capturing solar radiation</a:t>
            </a:r>
          </a:p>
        </p:txBody>
      </p:sp>
      <p:sp>
        <p:nvSpPr>
          <p:cNvPr id="7" name="TextBox 6">
            <a:extLst>
              <a:ext uri="{FF2B5EF4-FFF2-40B4-BE49-F238E27FC236}">
                <a16:creationId xmlns:a16="http://schemas.microsoft.com/office/drawing/2014/main" id="{0F877ECA-AE4F-4542-B74B-02F2894A84BD}"/>
              </a:ext>
            </a:extLst>
          </p:cNvPr>
          <p:cNvSpPr txBox="1"/>
          <p:nvPr/>
        </p:nvSpPr>
        <p:spPr>
          <a:xfrm>
            <a:off x="723900" y="2844631"/>
            <a:ext cx="2749550" cy="302712"/>
          </a:xfrm>
          <a:prstGeom prst="rect">
            <a:avLst/>
          </a:prstGeom>
          <a:noFill/>
        </p:spPr>
        <p:txBody>
          <a:bodyPr wrap="square" rtlCol="0">
            <a:spAutoFit/>
          </a:bodyPr>
          <a:lstStyle/>
          <a:p>
            <a:pPr>
              <a:lnSpc>
                <a:spcPts val="1800"/>
              </a:lnSpc>
            </a:pPr>
            <a:r>
              <a:rPr lang="en-GB" sz="1400" dirty="0">
                <a:latin typeface="Verdana" pitchFamily="34" charset="0"/>
              </a:rPr>
              <a:t>Respiration means: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D308FF5-DF95-40C7-900B-588B8B7BCFA9}"/>
                  </a:ext>
                </a:extLst>
              </p:cNvPr>
              <p:cNvSpPr txBox="1"/>
              <p:nvPr/>
            </p:nvSpPr>
            <p:spPr>
              <a:xfrm>
                <a:off x="1917700" y="3372497"/>
                <a:ext cx="5613400" cy="253403"/>
              </a:xfrm>
              <a:prstGeom prst="rect">
                <a:avLst/>
              </a:prstGeom>
              <a:noFill/>
            </p:spPr>
            <p:txBody>
              <a:bodyPr wrap="square" lIns="0" tIns="0" rIns="0" bIns="0" rtlCol="0">
                <a:spAutoFit/>
              </a:bodyPr>
              <a:lstStyle/>
              <a:p>
                <a:pPr>
                  <a:lnSpc>
                    <a:spcPts val="1800"/>
                  </a:lnSpc>
                </a:pPr>
                <a14:m>
                  <m:oMath xmlns:m="http://schemas.openxmlformats.org/officeDocument/2006/math">
                    <m:r>
                      <a:rPr lang="en-US" sz="2400" b="0" i="1" smtClean="0">
                        <a:latin typeface="Cambria Math" panose="02040503050406030204" pitchFamily="18" charset="0"/>
                      </a:rPr>
                      <m:t>𝐶𝐻</m:t>
                    </m:r>
                    <m:r>
                      <a:rPr lang="en-US" sz="2400" b="0" i="1" baseline="-25000" smtClean="0">
                        <a:latin typeface="Cambria Math" panose="02040503050406030204" pitchFamily="18" charset="0"/>
                      </a:rPr>
                      <m:t>2</m:t>
                    </m:r>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𝑂</m:t>
                    </m:r>
                    <m:r>
                      <a:rPr lang="en-US" sz="2400" b="0" i="1" baseline="-25000" smtClean="0">
                        <a:latin typeface="Cambria Math" panose="02040503050406030204" pitchFamily="18" charset="0"/>
                      </a:rPr>
                      <m:t>2</m:t>
                    </m:r>
                  </m:oMath>
                </a14:m>
                <a:r>
                  <a:rPr lang="en-US" sz="2400" dirty="0"/>
                  <a:t> </a:t>
                </a:r>
                <a14:m>
                  <m:oMath xmlns:m="http://schemas.openxmlformats.org/officeDocument/2006/math">
                    <m:r>
                      <a:rPr lang="en-US" sz="2400" b="0" i="0" smtClean="0">
                        <a:latin typeface="Cambria Math" panose="02040503050406030204" pitchFamily="18" charset="0"/>
                      </a:rPr>
                      <m:t>=</m:t>
                    </m:r>
                    <m:r>
                      <a:rPr lang="en-US" sz="2400" i="1">
                        <a:latin typeface="Cambria Math" panose="02040503050406030204" pitchFamily="18" charset="0"/>
                      </a:rPr>
                      <m:t>𝐶𝑂</m:t>
                    </m:r>
                    <m:r>
                      <a:rPr lang="en-US" sz="2400" i="1" baseline="-25000">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𝐻</m:t>
                    </m:r>
                    <m:r>
                      <a:rPr lang="en-US" sz="2400" i="1" baseline="-25000">
                        <a:latin typeface="Cambria Math" panose="02040503050406030204" pitchFamily="18" charset="0"/>
                      </a:rPr>
                      <m:t>2</m:t>
                    </m:r>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𝑒𝑛𝑒𝑟𝑔𝑦</m:t>
                    </m:r>
                  </m:oMath>
                </a14:m>
                <a:endParaRPr lang="en-GB" sz="2400" baseline="-25000" dirty="0" err="1">
                  <a:latin typeface="Verdana" pitchFamily="34" charset="0"/>
                </a:endParaRPr>
              </a:p>
            </p:txBody>
          </p:sp>
        </mc:Choice>
        <mc:Fallback xmlns="">
          <p:sp>
            <p:nvSpPr>
              <p:cNvPr id="9" name="TextBox 8">
                <a:extLst>
                  <a:ext uri="{FF2B5EF4-FFF2-40B4-BE49-F238E27FC236}">
                    <a16:creationId xmlns:a16="http://schemas.microsoft.com/office/drawing/2014/main" id="{7D308FF5-DF95-40C7-900B-588B8B7BCFA9}"/>
                  </a:ext>
                </a:extLst>
              </p:cNvPr>
              <p:cNvSpPr txBox="1">
                <a:spLocks noRot="1" noChangeAspect="1" noMove="1" noResize="1" noEditPoints="1" noAdjustHandles="1" noChangeArrowheads="1" noChangeShapeType="1" noTextEdit="1"/>
              </p:cNvSpPr>
              <p:nvPr/>
            </p:nvSpPr>
            <p:spPr>
              <a:xfrm>
                <a:off x="1917700" y="3372497"/>
                <a:ext cx="5613400" cy="253403"/>
              </a:xfrm>
              <a:prstGeom prst="rect">
                <a:avLst/>
              </a:prstGeom>
              <a:blipFill>
                <a:blip r:embed="rId3"/>
                <a:stretch>
                  <a:fillRect l="-1957" t="-35714" b="-35714"/>
                </a:stretch>
              </a:blipFill>
            </p:spPr>
            <p:txBody>
              <a:bodyPr/>
              <a:lstStyle/>
              <a:p>
                <a:r>
                  <a:rPr lang="en-GB">
                    <a:noFill/>
                  </a:rPr>
                  <a:t> </a:t>
                </a:r>
              </a:p>
            </p:txBody>
          </p:sp>
        </mc:Fallback>
      </mc:AlternateContent>
      <p:sp>
        <p:nvSpPr>
          <p:cNvPr id="10" name="Speech Bubble: Rectangle 9">
            <a:extLst>
              <a:ext uri="{FF2B5EF4-FFF2-40B4-BE49-F238E27FC236}">
                <a16:creationId xmlns:a16="http://schemas.microsoft.com/office/drawing/2014/main" id="{EF799825-455C-4B64-B18E-1892EA44B895}"/>
              </a:ext>
            </a:extLst>
          </p:cNvPr>
          <p:cNvSpPr/>
          <p:nvPr/>
        </p:nvSpPr>
        <p:spPr>
          <a:xfrm>
            <a:off x="5784850" y="4052203"/>
            <a:ext cx="2324100" cy="765200"/>
          </a:xfrm>
          <a:prstGeom prst="wedgeRectCallout">
            <a:avLst>
              <a:gd name="adj1" fmla="val -47279"/>
              <a:gd name="adj2" fmla="val -1075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Biochemical energy becomes available for plant processes</a:t>
            </a:r>
          </a:p>
        </p:txBody>
      </p:sp>
    </p:spTree>
    <p:extLst>
      <p:ext uri="{BB962C8B-B14F-4D97-AF65-F5344CB8AC3E}">
        <p14:creationId xmlns:p14="http://schemas.microsoft.com/office/powerpoint/2010/main" val="241705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AA4DA0-FBF5-48BD-8CA0-46745998E626}"/>
              </a:ext>
            </a:extLst>
          </p:cNvPr>
          <p:cNvSpPr>
            <a:spLocks noGrp="1"/>
          </p:cNvSpPr>
          <p:nvPr>
            <p:ph type="body" sz="quarter" idx="10"/>
          </p:nvPr>
        </p:nvSpPr>
        <p:spPr/>
        <p:txBody>
          <a:bodyPr/>
          <a:lstStyle/>
          <a:p>
            <a:r>
              <a:rPr lang="en-GB" dirty="0"/>
              <a:t>Most complex part of the model</a:t>
            </a:r>
          </a:p>
          <a:p>
            <a:r>
              <a:rPr lang="en-GB" dirty="0"/>
              <a:t>WOFOST performs 3x3 Gaussian integration:</a:t>
            </a:r>
          </a:p>
          <a:p>
            <a:pPr lvl="1"/>
            <a:r>
              <a:rPr lang="en-GB" dirty="0"/>
              <a:t>3 levels of canopy depth</a:t>
            </a:r>
          </a:p>
          <a:p>
            <a:pPr lvl="1"/>
            <a:r>
              <a:rPr lang="en-GB" dirty="0"/>
              <a:t>3 integration over the day</a:t>
            </a:r>
          </a:p>
          <a:p>
            <a:r>
              <a:rPr lang="en-GB" dirty="0"/>
              <a:t>12 parameters involved: e.g. PLR curve, extinction &amp; scattering coefficient, reflection &amp; absorption, etc.</a:t>
            </a:r>
          </a:p>
          <a:p>
            <a:endParaRPr lang="en-GB" dirty="0"/>
          </a:p>
        </p:txBody>
      </p:sp>
      <p:sp>
        <p:nvSpPr>
          <p:cNvPr id="3" name="Title 2">
            <a:extLst>
              <a:ext uri="{FF2B5EF4-FFF2-40B4-BE49-F238E27FC236}">
                <a16:creationId xmlns:a16="http://schemas.microsoft.com/office/drawing/2014/main" id="{03FD6200-47FF-470A-B4DF-D50119E78FA3}"/>
              </a:ext>
            </a:extLst>
          </p:cNvPr>
          <p:cNvSpPr>
            <a:spLocks noGrp="1"/>
          </p:cNvSpPr>
          <p:nvPr>
            <p:ph type="title"/>
          </p:nvPr>
        </p:nvSpPr>
        <p:spPr/>
        <p:txBody>
          <a:bodyPr/>
          <a:lstStyle/>
          <a:p>
            <a:r>
              <a:rPr lang="en-GB" dirty="0"/>
              <a:t>CO</a:t>
            </a:r>
            <a:r>
              <a:rPr lang="en-GB" baseline="-25000" dirty="0"/>
              <a:t>2</a:t>
            </a:r>
            <a:r>
              <a:rPr lang="en-GB" dirty="0"/>
              <a:t> assimilation in WOFOST</a:t>
            </a:r>
          </a:p>
        </p:txBody>
      </p:sp>
      <p:sp>
        <p:nvSpPr>
          <p:cNvPr id="4" name="Slide Number Placeholder 3">
            <a:extLst>
              <a:ext uri="{FF2B5EF4-FFF2-40B4-BE49-F238E27FC236}">
                <a16:creationId xmlns:a16="http://schemas.microsoft.com/office/drawing/2014/main" id="{F3979057-049F-4567-B74C-989B82E35C7D}"/>
              </a:ext>
            </a:extLst>
          </p:cNvPr>
          <p:cNvSpPr>
            <a:spLocks noGrp="1"/>
          </p:cNvSpPr>
          <p:nvPr>
            <p:ph type="sldNum" sz="quarter" idx="11"/>
          </p:nvPr>
        </p:nvSpPr>
        <p:spPr/>
        <p:txBody>
          <a:bodyPr/>
          <a:lstStyle/>
          <a:p>
            <a:pPr algn="r"/>
            <a:fld id="{F25965E0-7062-474C-8671-DB3A3CE669B0}" type="slidenum">
              <a:rPr lang="en-GB" smtClean="0"/>
              <a:pPr algn="r"/>
              <a:t>19</a:t>
            </a:fld>
            <a:endParaRPr lang="en-GB" dirty="0"/>
          </a:p>
        </p:txBody>
      </p:sp>
    </p:spTree>
    <p:extLst>
      <p:ext uri="{BB962C8B-B14F-4D97-AF65-F5344CB8AC3E}">
        <p14:creationId xmlns:p14="http://schemas.microsoft.com/office/powerpoint/2010/main" val="1254494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003088-AC3C-4F3C-9B64-72BEBD58D26E}"/>
              </a:ext>
            </a:extLst>
          </p:cNvPr>
          <p:cNvSpPr>
            <a:spLocks noGrp="1"/>
          </p:cNvSpPr>
          <p:nvPr>
            <p:ph type="body" sz="quarter" idx="10"/>
          </p:nvPr>
        </p:nvSpPr>
        <p:spPr>
          <a:xfrm>
            <a:off x="493200" y="901700"/>
            <a:ext cx="8398800" cy="3721100"/>
          </a:xfrm>
        </p:spPr>
        <p:txBody>
          <a:bodyPr/>
          <a:lstStyle/>
          <a:p>
            <a:r>
              <a:rPr lang="nl-NL" b="1" dirty="0" err="1"/>
              <a:t>WO</a:t>
            </a:r>
            <a:r>
              <a:rPr lang="nl-NL" dirty="0" err="1"/>
              <a:t>rld</a:t>
            </a:r>
            <a:r>
              <a:rPr lang="nl-NL" dirty="0"/>
              <a:t> </a:t>
            </a:r>
            <a:r>
              <a:rPr lang="nl-NL" b="1" dirty="0" err="1"/>
              <a:t>FO</a:t>
            </a:r>
            <a:r>
              <a:rPr lang="nl-NL" dirty="0" err="1"/>
              <a:t>od</a:t>
            </a:r>
            <a:r>
              <a:rPr lang="nl-NL" dirty="0"/>
              <a:t> </a:t>
            </a:r>
            <a:r>
              <a:rPr lang="nl-NL" b="1" dirty="0" err="1"/>
              <a:t>ST</a:t>
            </a:r>
            <a:r>
              <a:rPr lang="nl-NL" dirty="0" err="1"/>
              <a:t>udies</a:t>
            </a:r>
            <a:r>
              <a:rPr lang="nl-NL" dirty="0"/>
              <a:t>: </a:t>
            </a:r>
            <a:r>
              <a:rPr lang="nl-NL" dirty="0" err="1"/>
              <a:t>simulation</a:t>
            </a:r>
            <a:r>
              <a:rPr lang="nl-NL" dirty="0"/>
              <a:t> model </a:t>
            </a:r>
            <a:r>
              <a:rPr lang="nl-NL" dirty="0" err="1"/>
              <a:t>for</a:t>
            </a:r>
            <a:r>
              <a:rPr lang="nl-NL" dirty="0"/>
              <a:t> </a:t>
            </a:r>
            <a:r>
              <a:rPr lang="nl-NL" dirty="0" err="1"/>
              <a:t>the</a:t>
            </a:r>
            <a:r>
              <a:rPr lang="nl-NL" dirty="0"/>
              <a:t> </a:t>
            </a:r>
            <a:r>
              <a:rPr lang="nl-NL" dirty="0" err="1"/>
              <a:t>quantitative</a:t>
            </a:r>
            <a:r>
              <a:rPr lang="nl-NL" dirty="0"/>
              <a:t> analysis of </a:t>
            </a:r>
            <a:r>
              <a:rPr lang="nl-NL" dirty="0" err="1"/>
              <a:t>growth</a:t>
            </a:r>
            <a:r>
              <a:rPr lang="nl-NL" dirty="0"/>
              <a:t> </a:t>
            </a:r>
            <a:r>
              <a:rPr lang="nl-NL" dirty="0" err="1"/>
              <a:t>and</a:t>
            </a:r>
            <a:r>
              <a:rPr lang="nl-NL" dirty="0"/>
              <a:t> </a:t>
            </a:r>
            <a:r>
              <a:rPr lang="nl-NL" dirty="0" err="1"/>
              <a:t>production</a:t>
            </a:r>
            <a:r>
              <a:rPr lang="nl-NL" dirty="0"/>
              <a:t> of </a:t>
            </a:r>
            <a:r>
              <a:rPr lang="nl-NL" dirty="0" err="1"/>
              <a:t>annual</a:t>
            </a:r>
            <a:r>
              <a:rPr lang="nl-NL" dirty="0"/>
              <a:t> field </a:t>
            </a:r>
            <a:r>
              <a:rPr lang="nl-NL" dirty="0" err="1"/>
              <a:t>crops</a:t>
            </a:r>
            <a:endParaRPr lang="nl-NL" dirty="0"/>
          </a:p>
          <a:p>
            <a:r>
              <a:rPr lang="nl-NL" dirty="0" err="1"/>
              <a:t>Simulates</a:t>
            </a:r>
            <a:r>
              <a:rPr lang="nl-NL" dirty="0"/>
              <a:t> </a:t>
            </a:r>
            <a:r>
              <a:rPr lang="nl-NL" dirty="0" err="1"/>
              <a:t>for</a:t>
            </a:r>
            <a:r>
              <a:rPr lang="nl-NL" dirty="0"/>
              <a:t> different agro-</a:t>
            </a:r>
            <a:r>
              <a:rPr lang="nl-NL" dirty="0" err="1"/>
              <a:t>ecological</a:t>
            </a:r>
            <a:r>
              <a:rPr lang="nl-NL" dirty="0"/>
              <a:t> </a:t>
            </a:r>
            <a:r>
              <a:rPr lang="nl-NL" dirty="0" err="1"/>
              <a:t>production</a:t>
            </a:r>
            <a:r>
              <a:rPr lang="nl-NL" dirty="0"/>
              <a:t> levels</a:t>
            </a:r>
          </a:p>
          <a:p>
            <a:r>
              <a:rPr lang="nl-NL" dirty="0" err="1"/>
              <a:t>Characteristics</a:t>
            </a:r>
            <a:r>
              <a:rPr lang="nl-NL" dirty="0"/>
              <a:t>:</a:t>
            </a:r>
          </a:p>
          <a:p>
            <a:pPr lvl="1"/>
            <a:r>
              <a:rPr lang="nl-NL" dirty="0" err="1"/>
              <a:t>Mechanistic</a:t>
            </a:r>
            <a:endParaRPr lang="nl-NL" dirty="0"/>
          </a:p>
          <a:p>
            <a:pPr lvl="1"/>
            <a:r>
              <a:rPr lang="nl-NL" dirty="0" err="1"/>
              <a:t>dynamic</a:t>
            </a:r>
            <a:r>
              <a:rPr lang="nl-NL" dirty="0"/>
              <a:t> (</a:t>
            </a:r>
            <a:r>
              <a:rPr lang="nl-NL" dirty="0" err="1"/>
              <a:t>daily</a:t>
            </a:r>
            <a:r>
              <a:rPr lang="nl-NL" dirty="0"/>
              <a:t> timesteps)</a:t>
            </a:r>
          </a:p>
          <a:p>
            <a:pPr lvl="1"/>
            <a:r>
              <a:rPr lang="nl-NL" dirty="0" err="1"/>
              <a:t>multi-crop</a:t>
            </a:r>
            <a:r>
              <a:rPr lang="nl-NL" dirty="0"/>
              <a:t> (parameters </a:t>
            </a:r>
            <a:r>
              <a:rPr lang="nl-NL" dirty="0" err="1"/>
              <a:t>define</a:t>
            </a:r>
            <a:r>
              <a:rPr lang="nl-NL" dirty="0"/>
              <a:t> </a:t>
            </a:r>
            <a:r>
              <a:rPr lang="nl-NL" dirty="0" err="1"/>
              <a:t>the</a:t>
            </a:r>
            <a:r>
              <a:rPr lang="nl-NL" dirty="0"/>
              <a:t> </a:t>
            </a:r>
            <a:r>
              <a:rPr lang="nl-NL" dirty="0" err="1"/>
              <a:t>crop</a:t>
            </a:r>
            <a:r>
              <a:rPr lang="nl-NL" dirty="0"/>
              <a:t> type)</a:t>
            </a:r>
          </a:p>
          <a:p>
            <a:r>
              <a:rPr lang="nl-NL" dirty="0" err="1"/>
              <a:t>Developed</a:t>
            </a:r>
            <a:r>
              <a:rPr lang="nl-NL" dirty="0"/>
              <a:t> in Wageningen </a:t>
            </a:r>
            <a:r>
              <a:rPr lang="nl-NL" dirty="0" err="1"/>
              <a:t>since</a:t>
            </a:r>
            <a:r>
              <a:rPr lang="nl-NL" dirty="0"/>
              <a:t> </a:t>
            </a:r>
            <a:r>
              <a:rPr lang="nl-NL" dirty="0" err="1"/>
              <a:t>the</a:t>
            </a:r>
            <a:r>
              <a:rPr lang="nl-NL" dirty="0"/>
              <a:t> 1990-ies</a:t>
            </a:r>
          </a:p>
          <a:p>
            <a:r>
              <a:rPr lang="nl-NL" dirty="0"/>
              <a:t>Public model, open source </a:t>
            </a:r>
            <a:r>
              <a:rPr lang="nl-NL" dirty="0" err="1"/>
              <a:t>implementations</a:t>
            </a:r>
            <a:r>
              <a:rPr lang="nl-NL" dirty="0"/>
              <a:t> </a:t>
            </a:r>
            <a:r>
              <a:rPr lang="nl-NL" dirty="0" err="1"/>
              <a:t>available</a:t>
            </a:r>
            <a:endParaRPr lang="nl-NL" dirty="0"/>
          </a:p>
          <a:p>
            <a:endParaRPr lang="en-GB" dirty="0"/>
          </a:p>
        </p:txBody>
      </p:sp>
      <p:sp>
        <p:nvSpPr>
          <p:cNvPr id="3" name="Title 2">
            <a:extLst>
              <a:ext uri="{FF2B5EF4-FFF2-40B4-BE49-F238E27FC236}">
                <a16:creationId xmlns:a16="http://schemas.microsoft.com/office/drawing/2014/main" id="{8730096F-E973-4AB5-BA47-0F8F7D1E598A}"/>
              </a:ext>
            </a:extLst>
          </p:cNvPr>
          <p:cNvSpPr>
            <a:spLocks noGrp="1"/>
          </p:cNvSpPr>
          <p:nvPr>
            <p:ph type="title"/>
          </p:nvPr>
        </p:nvSpPr>
        <p:spPr/>
        <p:txBody>
          <a:bodyPr/>
          <a:lstStyle/>
          <a:p>
            <a:r>
              <a:rPr lang="en-GB" dirty="0"/>
              <a:t>WOFOST: the basics</a:t>
            </a:r>
          </a:p>
        </p:txBody>
      </p:sp>
      <p:sp>
        <p:nvSpPr>
          <p:cNvPr id="4" name="Slide Number Placeholder 3">
            <a:extLst>
              <a:ext uri="{FF2B5EF4-FFF2-40B4-BE49-F238E27FC236}">
                <a16:creationId xmlns:a16="http://schemas.microsoft.com/office/drawing/2014/main" id="{A55C28AC-BEF5-4091-9406-CF762D98CDB9}"/>
              </a:ext>
            </a:extLst>
          </p:cNvPr>
          <p:cNvSpPr>
            <a:spLocks noGrp="1"/>
          </p:cNvSpPr>
          <p:nvPr>
            <p:ph type="sldNum" sz="quarter" idx="11"/>
          </p:nvPr>
        </p:nvSpPr>
        <p:spPr/>
        <p:txBody>
          <a:bodyPr/>
          <a:lstStyle/>
          <a:p>
            <a:pPr algn="r"/>
            <a:fld id="{F25965E0-7062-474C-8671-DB3A3CE669B0}" type="slidenum">
              <a:rPr lang="en-GB" smtClean="0"/>
              <a:pPr algn="r"/>
              <a:t>2</a:t>
            </a:fld>
            <a:endParaRPr lang="en-GB" dirty="0"/>
          </a:p>
        </p:txBody>
      </p:sp>
    </p:spTree>
    <p:extLst>
      <p:ext uri="{BB962C8B-B14F-4D97-AF65-F5344CB8AC3E}">
        <p14:creationId xmlns:p14="http://schemas.microsoft.com/office/powerpoint/2010/main" val="965754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C34D-50E3-46D9-B322-1B84E7C3102B}"/>
              </a:ext>
            </a:extLst>
          </p:cNvPr>
          <p:cNvSpPr>
            <a:spLocks noGrp="1"/>
          </p:cNvSpPr>
          <p:nvPr>
            <p:ph type="title"/>
          </p:nvPr>
        </p:nvSpPr>
        <p:spPr/>
        <p:txBody>
          <a:bodyPr/>
          <a:lstStyle/>
          <a:p>
            <a:r>
              <a:rPr lang="en-GB" dirty="0"/>
              <a:t>CO</a:t>
            </a:r>
            <a:r>
              <a:rPr lang="en-GB" baseline="-25000" dirty="0"/>
              <a:t>2</a:t>
            </a:r>
            <a:r>
              <a:rPr lang="en-GB" dirty="0"/>
              <a:t> assimilation at the leaf level</a:t>
            </a:r>
          </a:p>
        </p:txBody>
      </p:sp>
      <p:sp>
        <p:nvSpPr>
          <p:cNvPr id="3" name="Slide Number Placeholder 2">
            <a:extLst>
              <a:ext uri="{FF2B5EF4-FFF2-40B4-BE49-F238E27FC236}">
                <a16:creationId xmlns:a16="http://schemas.microsoft.com/office/drawing/2014/main" id="{41F8A4AE-3203-456E-A207-79EC24DC55E0}"/>
              </a:ext>
            </a:extLst>
          </p:cNvPr>
          <p:cNvSpPr>
            <a:spLocks noGrp="1"/>
          </p:cNvSpPr>
          <p:nvPr>
            <p:ph type="sldNum" sz="quarter" idx="10"/>
          </p:nvPr>
        </p:nvSpPr>
        <p:spPr/>
        <p:txBody>
          <a:bodyPr/>
          <a:lstStyle/>
          <a:p>
            <a:pPr algn="r"/>
            <a:fld id="{F25965E0-7062-474C-8671-DB3A3CE669B0}" type="slidenum">
              <a:rPr lang="en-GB" smtClean="0"/>
              <a:pPr algn="r"/>
              <a:t>20</a:t>
            </a:fld>
            <a:endParaRPr lang="en-GB" dirty="0"/>
          </a:p>
        </p:txBody>
      </p:sp>
      <p:pic>
        <p:nvPicPr>
          <p:cNvPr id="5" name="Picture 4">
            <a:extLst>
              <a:ext uri="{FF2B5EF4-FFF2-40B4-BE49-F238E27FC236}">
                <a16:creationId xmlns:a16="http://schemas.microsoft.com/office/drawing/2014/main" id="{21C05979-2E84-4A80-B626-2A81C5190171}"/>
              </a:ext>
            </a:extLst>
          </p:cNvPr>
          <p:cNvPicPr>
            <a:picLocks noChangeAspect="1"/>
          </p:cNvPicPr>
          <p:nvPr/>
        </p:nvPicPr>
        <p:blipFill>
          <a:blip r:embed="rId2"/>
          <a:stretch>
            <a:fillRect/>
          </a:stretch>
        </p:blipFill>
        <p:spPr>
          <a:xfrm>
            <a:off x="3381958" y="855986"/>
            <a:ext cx="5315642" cy="3924299"/>
          </a:xfrm>
          <a:prstGeom prst="rect">
            <a:avLst/>
          </a:prstGeom>
        </p:spPr>
      </p:pic>
      <p:sp>
        <p:nvSpPr>
          <p:cNvPr id="6" name="TextBox 5">
            <a:extLst>
              <a:ext uri="{FF2B5EF4-FFF2-40B4-BE49-F238E27FC236}">
                <a16:creationId xmlns:a16="http://schemas.microsoft.com/office/drawing/2014/main" id="{180CF02E-C39A-4FDB-B5A1-C261FEC161DF}"/>
              </a:ext>
            </a:extLst>
          </p:cNvPr>
          <p:cNvSpPr txBox="1"/>
          <p:nvPr/>
        </p:nvSpPr>
        <p:spPr>
          <a:xfrm>
            <a:off x="561600" y="1004047"/>
            <a:ext cx="2728447" cy="3072701"/>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en-GB" sz="1400" dirty="0">
                <a:latin typeface="Verdana" pitchFamily="34" charset="0"/>
              </a:rPr>
              <a:t>Photosynthesis – light response (PLR) curve</a:t>
            </a:r>
          </a:p>
          <a:p>
            <a:pPr marL="285750" indent="-285750">
              <a:lnSpc>
                <a:spcPts val="1800"/>
              </a:lnSpc>
              <a:buFont typeface="Arial" panose="020B0604020202020204" pitchFamily="34" charset="0"/>
              <a:buChar char="•"/>
            </a:pPr>
            <a:r>
              <a:rPr lang="en-GB" sz="1400" dirty="0">
                <a:latin typeface="Verdana" pitchFamily="34" charset="0"/>
              </a:rPr>
              <a:t>Quickly saturates at high radiation levels</a:t>
            </a:r>
          </a:p>
          <a:p>
            <a:pPr marL="285750" indent="-285750">
              <a:lnSpc>
                <a:spcPts val="1800"/>
              </a:lnSpc>
              <a:buFont typeface="Arial" panose="020B0604020202020204" pitchFamily="34" charset="0"/>
              <a:buChar char="•"/>
            </a:pPr>
            <a:r>
              <a:rPr lang="en-GB" sz="1400" dirty="0">
                <a:latin typeface="Verdana" pitchFamily="34" charset="0"/>
              </a:rPr>
              <a:t>Higher for C4 crops compared to C3 crops</a:t>
            </a:r>
          </a:p>
          <a:p>
            <a:pPr marL="285750" indent="-285750">
              <a:lnSpc>
                <a:spcPts val="1800"/>
              </a:lnSpc>
              <a:buFont typeface="Arial" panose="020B0604020202020204" pitchFamily="34" charset="0"/>
              <a:buChar char="•"/>
            </a:pPr>
            <a:endParaRPr lang="en-GB" sz="1400" dirty="0">
              <a:latin typeface="Verdana" pitchFamily="34" charset="0"/>
            </a:endParaRPr>
          </a:p>
          <a:p>
            <a:pPr marL="285750" indent="-285750">
              <a:lnSpc>
                <a:spcPts val="1800"/>
              </a:lnSpc>
              <a:buFont typeface="Arial" panose="020B0604020202020204" pitchFamily="34" charset="0"/>
              <a:buChar char="•"/>
            </a:pPr>
            <a:r>
              <a:rPr lang="en-GB" sz="1400" dirty="0">
                <a:latin typeface="Verdana" pitchFamily="34" charset="0"/>
              </a:rPr>
              <a:t>PLR curve is used to estimate instantaneous photosynthesis rate at the leaf level</a:t>
            </a:r>
          </a:p>
          <a:p>
            <a:pPr marL="285750" indent="-285750">
              <a:lnSpc>
                <a:spcPts val="1800"/>
              </a:lnSpc>
              <a:buFont typeface="Arial" panose="020B0604020202020204" pitchFamily="34" charset="0"/>
              <a:buChar char="•"/>
            </a:pPr>
            <a:r>
              <a:rPr lang="en-GB" sz="1400" dirty="0">
                <a:latin typeface="Verdana" pitchFamily="34" charset="0"/>
              </a:rPr>
              <a:t>Requires scaling over canopy and day</a:t>
            </a:r>
          </a:p>
        </p:txBody>
      </p:sp>
    </p:spTree>
    <p:extLst>
      <p:ext uri="{BB962C8B-B14F-4D97-AF65-F5344CB8AC3E}">
        <p14:creationId xmlns:p14="http://schemas.microsoft.com/office/powerpoint/2010/main" val="157818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B113-47B5-494B-BE79-18413EAE5AD7}"/>
              </a:ext>
            </a:extLst>
          </p:cNvPr>
          <p:cNvSpPr>
            <a:spLocks noGrp="1"/>
          </p:cNvSpPr>
          <p:nvPr>
            <p:ph type="title"/>
          </p:nvPr>
        </p:nvSpPr>
        <p:spPr/>
        <p:txBody>
          <a:bodyPr/>
          <a:lstStyle/>
          <a:p>
            <a:r>
              <a:rPr lang="en-GB" dirty="0"/>
              <a:t>CO</a:t>
            </a:r>
            <a:r>
              <a:rPr lang="en-GB" baseline="-25000" dirty="0"/>
              <a:t>2</a:t>
            </a:r>
            <a:r>
              <a:rPr lang="en-GB" dirty="0"/>
              <a:t> assimilation at the canopy level</a:t>
            </a:r>
          </a:p>
        </p:txBody>
      </p:sp>
      <p:sp>
        <p:nvSpPr>
          <p:cNvPr id="3" name="Slide Number Placeholder 2">
            <a:extLst>
              <a:ext uri="{FF2B5EF4-FFF2-40B4-BE49-F238E27FC236}">
                <a16:creationId xmlns:a16="http://schemas.microsoft.com/office/drawing/2014/main" id="{8A3CB109-6687-463B-91B8-5A7B2B3F2FF6}"/>
              </a:ext>
            </a:extLst>
          </p:cNvPr>
          <p:cNvSpPr>
            <a:spLocks noGrp="1"/>
          </p:cNvSpPr>
          <p:nvPr>
            <p:ph type="sldNum" sz="quarter" idx="10"/>
          </p:nvPr>
        </p:nvSpPr>
        <p:spPr/>
        <p:txBody>
          <a:bodyPr/>
          <a:lstStyle/>
          <a:p>
            <a:pPr algn="r"/>
            <a:fld id="{F25965E0-7062-474C-8671-DB3A3CE669B0}" type="slidenum">
              <a:rPr lang="en-GB" smtClean="0"/>
              <a:pPr algn="r"/>
              <a:t>21</a:t>
            </a:fld>
            <a:endParaRPr lang="en-GB" dirty="0"/>
          </a:p>
        </p:txBody>
      </p:sp>
      <p:sp>
        <p:nvSpPr>
          <p:cNvPr id="4" name="Rectangle 3">
            <a:extLst>
              <a:ext uri="{FF2B5EF4-FFF2-40B4-BE49-F238E27FC236}">
                <a16:creationId xmlns:a16="http://schemas.microsoft.com/office/drawing/2014/main" id="{BD03BFE8-544A-4247-B66D-1230962FE0F7}"/>
              </a:ext>
            </a:extLst>
          </p:cNvPr>
          <p:cNvSpPr/>
          <p:nvPr/>
        </p:nvSpPr>
        <p:spPr>
          <a:xfrm>
            <a:off x="737420" y="2571750"/>
            <a:ext cx="6916994" cy="1777180"/>
          </a:xfrm>
          <a:prstGeom prst="rect">
            <a:avLst/>
          </a:prstGeom>
          <a:gradFill>
            <a:gsLst>
              <a:gs pos="0">
                <a:schemeClr val="tx2"/>
              </a:gs>
              <a:gs pos="1000">
                <a:schemeClr val="tx2">
                  <a:lumMod val="60000"/>
                  <a:lumOff val="40000"/>
                </a:schemeClr>
              </a:gs>
              <a:gs pos="99000">
                <a:srgbClr val="005172">
                  <a:alpha val="0"/>
                </a:srgbClr>
              </a:gs>
              <a:gs pos="95000">
                <a:schemeClr val="accent2">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noAutofit/>
          </a:bodyPr>
          <a:lstStyle/>
          <a:p>
            <a:pPr algn="ctr"/>
            <a:endParaRPr lang="en-GB" sz="1400" dirty="0">
              <a:solidFill>
                <a:schemeClr val="tx1"/>
              </a:solidFill>
            </a:endParaRPr>
          </a:p>
        </p:txBody>
      </p:sp>
      <p:cxnSp>
        <p:nvCxnSpPr>
          <p:cNvPr id="10" name="Straight Arrow Connector 9">
            <a:extLst>
              <a:ext uri="{FF2B5EF4-FFF2-40B4-BE49-F238E27FC236}">
                <a16:creationId xmlns:a16="http://schemas.microsoft.com/office/drawing/2014/main" id="{BE10FCEB-F10D-49CC-A279-45CA0FF9BCB2}"/>
              </a:ext>
            </a:extLst>
          </p:cNvPr>
          <p:cNvCxnSpPr>
            <a:cxnSpLocks/>
          </p:cNvCxnSpPr>
          <p:nvPr/>
        </p:nvCxnSpPr>
        <p:spPr>
          <a:xfrm>
            <a:off x="1930513" y="1627269"/>
            <a:ext cx="849560" cy="944481"/>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Icon&#10;&#10;Description automatically generated">
            <a:extLst>
              <a:ext uri="{FF2B5EF4-FFF2-40B4-BE49-F238E27FC236}">
                <a16:creationId xmlns:a16="http://schemas.microsoft.com/office/drawing/2014/main" id="{99FEA046-13FD-47EE-9855-288FE02F925A}"/>
              </a:ext>
            </a:extLst>
          </p:cNvPr>
          <p:cNvPicPr>
            <a:picLocks noChangeAspect="1"/>
          </p:cNvPicPr>
          <p:nvPr/>
        </p:nvPicPr>
        <p:blipFill>
          <a:blip r:embed="rId2"/>
          <a:stretch>
            <a:fillRect/>
          </a:stretch>
        </p:blipFill>
        <p:spPr>
          <a:xfrm>
            <a:off x="1029378" y="764464"/>
            <a:ext cx="901135" cy="862805"/>
          </a:xfrm>
          <a:prstGeom prst="rect">
            <a:avLst/>
          </a:prstGeom>
        </p:spPr>
      </p:pic>
      <p:cxnSp>
        <p:nvCxnSpPr>
          <p:cNvPr id="18" name="Straight Arrow Connector 17">
            <a:extLst>
              <a:ext uri="{FF2B5EF4-FFF2-40B4-BE49-F238E27FC236}">
                <a16:creationId xmlns:a16="http://schemas.microsoft.com/office/drawing/2014/main" id="{38E414D6-D61B-498A-87F0-2C593B0E419E}"/>
              </a:ext>
            </a:extLst>
          </p:cNvPr>
          <p:cNvCxnSpPr/>
          <p:nvPr/>
        </p:nvCxnSpPr>
        <p:spPr>
          <a:xfrm flipV="1">
            <a:off x="2780073" y="2190135"/>
            <a:ext cx="376082" cy="381615"/>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627804-AB0E-4A64-931D-9DC00A7C775E}"/>
              </a:ext>
            </a:extLst>
          </p:cNvPr>
          <p:cNvSpPr txBox="1"/>
          <p:nvPr/>
        </p:nvSpPr>
        <p:spPr>
          <a:xfrm>
            <a:off x="3086734" y="1952835"/>
            <a:ext cx="886432" cy="293350"/>
          </a:xfrm>
          <a:prstGeom prst="rect">
            <a:avLst/>
          </a:prstGeom>
          <a:noFill/>
        </p:spPr>
        <p:txBody>
          <a:bodyPr wrap="square" rtlCol="0" anchor="ctr">
            <a:spAutoFit/>
          </a:bodyPr>
          <a:lstStyle/>
          <a:p>
            <a:pPr>
              <a:lnSpc>
                <a:spcPts val="1800"/>
              </a:lnSpc>
            </a:pPr>
            <a:r>
              <a:rPr lang="en-GB" sz="1050" dirty="0">
                <a:latin typeface="Verdana" pitchFamily="34" charset="0"/>
              </a:rPr>
              <a:t>reflection</a:t>
            </a:r>
          </a:p>
        </p:txBody>
      </p:sp>
      <p:sp>
        <p:nvSpPr>
          <p:cNvPr id="20" name="TextBox 19">
            <a:extLst>
              <a:ext uri="{FF2B5EF4-FFF2-40B4-BE49-F238E27FC236}">
                <a16:creationId xmlns:a16="http://schemas.microsoft.com/office/drawing/2014/main" id="{20EE9A62-5C3F-4BBA-8938-C26CB5649FC1}"/>
              </a:ext>
            </a:extLst>
          </p:cNvPr>
          <p:cNvSpPr txBox="1"/>
          <p:nvPr/>
        </p:nvSpPr>
        <p:spPr>
          <a:xfrm>
            <a:off x="880623" y="1643850"/>
            <a:ext cx="1347616" cy="293350"/>
          </a:xfrm>
          <a:prstGeom prst="rect">
            <a:avLst/>
          </a:prstGeom>
          <a:noFill/>
        </p:spPr>
        <p:txBody>
          <a:bodyPr wrap="square" rtlCol="0" anchor="ctr">
            <a:spAutoFit/>
          </a:bodyPr>
          <a:lstStyle/>
          <a:p>
            <a:pPr>
              <a:lnSpc>
                <a:spcPts val="1800"/>
              </a:lnSpc>
            </a:pPr>
            <a:r>
              <a:rPr lang="en-GB" sz="1050" dirty="0">
                <a:latin typeface="Verdana" pitchFamily="34" charset="0"/>
              </a:rPr>
              <a:t>Direct radiation</a:t>
            </a:r>
          </a:p>
        </p:txBody>
      </p:sp>
      <p:cxnSp>
        <p:nvCxnSpPr>
          <p:cNvPr id="22" name="Straight Arrow Connector 21">
            <a:extLst>
              <a:ext uri="{FF2B5EF4-FFF2-40B4-BE49-F238E27FC236}">
                <a16:creationId xmlns:a16="http://schemas.microsoft.com/office/drawing/2014/main" id="{0FDDF133-8368-4D11-BAB0-53BC9E69DAAB}"/>
              </a:ext>
            </a:extLst>
          </p:cNvPr>
          <p:cNvCxnSpPr/>
          <p:nvPr/>
        </p:nvCxnSpPr>
        <p:spPr>
          <a:xfrm flipH="1">
            <a:off x="2780071" y="2571750"/>
            <a:ext cx="2" cy="16592"/>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6D4C9A05-A080-41D3-83B6-7E121E4CE4FD}"/>
              </a:ext>
            </a:extLst>
          </p:cNvPr>
          <p:cNvGrpSpPr/>
          <p:nvPr/>
        </p:nvGrpSpPr>
        <p:grpSpPr>
          <a:xfrm>
            <a:off x="626806" y="2600648"/>
            <a:ext cx="8236975" cy="537856"/>
            <a:chOff x="626806" y="2600648"/>
            <a:chExt cx="8236975" cy="537856"/>
          </a:xfrm>
        </p:grpSpPr>
        <p:cxnSp>
          <p:nvCxnSpPr>
            <p:cNvPr id="26" name="Straight Connector 25">
              <a:extLst>
                <a:ext uri="{FF2B5EF4-FFF2-40B4-BE49-F238E27FC236}">
                  <a16:creationId xmlns:a16="http://schemas.microsoft.com/office/drawing/2014/main" id="{129698F1-1147-4E74-BF04-225DD152A230}"/>
                </a:ext>
              </a:extLst>
            </p:cNvPr>
            <p:cNvCxnSpPr/>
            <p:nvPr/>
          </p:nvCxnSpPr>
          <p:spPr>
            <a:xfrm>
              <a:off x="626806" y="3023419"/>
              <a:ext cx="7093975" cy="0"/>
            </a:xfrm>
            <a:prstGeom prst="line">
              <a:avLst/>
            </a:prstGeom>
            <a:ln w="15875">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E7F44B6-2884-4F52-842E-55059C25A63E}"/>
                </a:ext>
              </a:extLst>
            </p:cNvPr>
            <p:cNvSpPr txBox="1"/>
            <p:nvPr/>
          </p:nvSpPr>
          <p:spPr>
            <a:xfrm>
              <a:off x="7720781" y="2841266"/>
              <a:ext cx="1143000" cy="293350"/>
            </a:xfrm>
            <a:prstGeom prst="rect">
              <a:avLst/>
            </a:prstGeom>
            <a:noFill/>
          </p:spPr>
          <p:txBody>
            <a:bodyPr wrap="square" rtlCol="0">
              <a:spAutoFit/>
            </a:bodyPr>
            <a:lstStyle/>
            <a:p>
              <a:pPr>
                <a:lnSpc>
                  <a:spcPts val="1800"/>
                </a:lnSpc>
              </a:pPr>
              <a:r>
                <a:rPr lang="en-GB" sz="1000" dirty="0">
                  <a:latin typeface="Verdana" pitchFamily="34" charset="0"/>
                </a:rPr>
                <a:t>1</a:t>
              </a:r>
              <a:r>
                <a:rPr lang="en-GB" sz="1000" baseline="30000" dirty="0">
                  <a:latin typeface="Verdana" pitchFamily="34" charset="0"/>
                </a:rPr>
                <a:t>st</a:t>
              </a:r>
              <a:r>
                <a:rPr lang="en-GB" sz="1000" dirty="0">
                  <a:latin typeface="Verdana" pitchFamily="34" charset="0"/>
                </a:rPr>
                <a:t> integration</a:t>
              </a:r>
            </a:p>
          </p:txBody>
        </p:sp>
        <p:sp>
          <p:nvSpPr>
            <p:cNvPr id="28" name="TextBox 27">
              <a:extLst>
                <a:ext uri="{FF2B5EF4-FFF2-40B4-BE49-F238E27FC236}">
                  <a16:creationId xmlns:a16="http://schemas.microsoft.com/office/drawing/2014/main" id="{EBDC6929-1AFC-435D-9CAF-03FC5ADD9165}"/>
                </a:ext>
              </a:extLst>
            </p:cNvPr>
            <p:cNvSpPr txBox="1"/>
            <p:nvPr/>
          </p:nvSpPr>
          <p:spPr>
            <a:xfrm>
              <a:off x="992760" y="2618873"/>
              <a:ext cx="1875506" cy="293350"/>
            </a:xfrm>
            <a:prstGeom prst="rect">
              <a:avLst/>
            </a:prstGeom>
            <a:noFill/>
          </p:spPr>
          <p:txBody>
            <a:bodyPr wrap="square" rtlCol="0" anchor="ctr">
              <a:spAutoFit/>
            </a:bodyPr>
            <a:lstStyle/>
            <a:p>
              <a:pPr>
                <a:lnSpc>
                  <a:spcPts val="1800"/>
                </a:lnSpc>
              </a:pPr>
              <a:r>
                <a:rPr lang="en-GB" sz="1050" dirty="0">
                  <a:latin typeface="Verdana" pitchFamily="34" charset="0"/>
                </a:rPr>
                <a:t>Absorption + </a:t>
              </a:r>
              <a:r>
                <a:rPr lang="en-GB" sz="1050" dirty="0">
                  <a:solidFill>
                    <a:srgbClr val="FFFF00"/>
                  </a:solidFill>
                  <a:latin typeface="Verdana" pitchFamily="34" charset="0"/>
                </a:rPr>
                <a:t>scattering</a:t>
              </a:r>
            </a:p>
          </p:txBody>
        </p:sp>
        <p:grpSp>
          <p:nvGrpSpPr>
            <p:cNvPr id="56" name="Group 55">
              <a:extLst>
                <a:ext uri="{FF2B5EF4-FFF2-40B4-BE49-F238E27FC236}">
                  <a16:creationId xmlns:a16="http://schemas.microsoft.com/office/drawing/2014/main" id="{8711F973-793A-4FF4-9576-08223A859AB9}"/>
                </a:ext>
              </a:extLst>
            </p:cNvPr>
            <p:cNvGrpSpPr/>
            <p:nvPr/>
          </p:nvGrpSpPr>
          <p:grpSpPr>
            <a:xfrm>
              <a:off x="2798528" y="2600648"/>
              <a:ext cx="506698" cy="537856"/>
              <a:chOff x="2798528" y="2600648"/>
              <a:chExt cx="506698" cy="537856"/>
            </a:xfrm>
          </p:grpSpPr>
          <p:cxnSp>
            <p:nvCxnSpPr>
              <p:cNvPr id="23" name="Straight Arrow Connector 22">
                <a:extLst>
                  <a:ext uri="{FF2B5EF4-FFF2-40B4-BE49-F238E27FC236}">
                    <a16:creationId xmlns:a16="http://schemas.microsoft.com/office/drawing/2014/main" id="{88E4C22B-5C99-4B3D-932C-DF4A07EED9E2}"/>
                  </a:ext>
                </a:extLst>
              </p:cNvPr>
              <p:cNvCxnSpPr>
                <a:cxnSpLocks/>
              </p:cNvCxnSpPr>
              <p:nvPr/>
            </p:nvCxnSpPr>
            <p:spPr>
              <a:xfrm>
                <a:off x="2800966" y="2600648"/>
                <a:ext cx="334295" cy="41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6A0607F2-A1AE-4E96-A73F-D9AB94FB5BB8}"/>
                  </a:ext>
                </a:extLst>
              </p:cNvPr>
              <p:cNvCxnSpPr>
                <a:cxnSpLocks/>
              </p:cNvCxnSpPr>
              <p:nvPr/>
            </p:nvCxnSpPr>
            <p:spPr>
              <a:xfrm flipV="1">
                <a:off x="3123606" y="2738427"/>
                <a:ext cx="122269" cy="188036"/>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8D06ABD-337A-49A6-B030-9C56B3DB6379}"/>
                  </a:ext>
                </a:extLst>
              </p:cNvPr>
              <p:cNvCxnSpPr>
                <a:cxnSpLocks/>
              </p:cNvCxnSpPr>
              <p:nvPr/>
            </p:nvCxnSpPr>
            <p:spPr>
              <a:xfrm flipH="1">
                <a:off x="2909458" y="3024929"/>
                <a:ext cx="155494" cy="113575"/>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6C7CC8A-8553-4486-AE98-ED252A624558}"/>
                  </a:ext>
                </a:extLst>
              </p:cNvPr>
              <p:cNvCxnSpPr>
                <a:cxnSpLocks/>
              </p:cNvCxnSpPr>
              <p:nvPr/>
            </p:nvCxnSpPr>
            <p:spPr>
              <a:xfrm flipH="1" flipV="1">
                <a:off x="2798528" y="2841266"/>
                <a:ext cx="251358" cy="92580"/>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898C7055-E0DD-401F-AC6A-2FEC2D9E4FD0}"/>
                  </a:ext>
                </a:extLst>
              </p:cNvPr>
              <p:cNvCxnSpPr>
                <a:cxnSpLocks/>
              </p:cNvCxnSpPr>
              <p:nvPr/>
            </p:nvCxnSpPr>
            <p:spPr>
              <a:xfrm flipV="1">
                <a:off x="3156155" y="2926463"/>
                <a:ext cx="149071" cy="56580"/>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grpSp>
      </p:grpSp>
      <p:grpSp>
        <p:nvGrpSpPr>
          <p:cNvPr id="88" name="Group 87">
            <a:extLst>
              <a:ext uri="{FF2B5EF4-FFF2-40B4-BE49-F238E27FC236}">
                <a16:creationId xmlns:a16="http://schemas.microsoft.com/office/drawing/2014/main" id="{4DE6F3BE-00AA-4E0E-AD94-1AA300A829DE}"/>
              </a:ext>
            </a:extLst>
          </p:cNvPr>
          <p:cNvGrpSpPr/>
          <p:nvPr/>
        </p:nvGrpSpPr>
        <p:grpSpPr>
          <a:xfrm>
            <a:off x="624352" y="3035726"/>
            <a:ext cx="8236975" cy="845110"/>
            <a:chOff x="624352" y="3035726"/>
            <a:chExt cx="8236975" cy="845110"/>
          </a:xfrm>
        </p:grpSpPr>
        <p:cxnSp>
          <p:nvCxnSpPr>
            <p:cNvPr id="41" name="Straight Connector 40">
              <a:extLst>
                <a:ext uri="{FF2B5EF4-FFF2-40B4-BE49-F238E27FC236}">
                  <a16:creationId xmlns:a16="http://schemas.microsoft.com/office/drawing/2014/main" id="{D5231A6F-14C1-43F8-9606-94EC37C7DECC}"/>
                </a:ext>
              </a:extLst>
            </p:cNvPr>
            <p:cNvCxnSpPr/>
            <p:nvPr/>
          </p:nvCxnSpPr>
          <p:spPr>
            <a:xfrm>
              <a:off x="624352" y="3751006"/>
              <a:ext cx="7093975" cy="0"/>
            </a:xfrm>
            <a:prstGeom prst="line">
              <a:avLst/>
            </a:prstGeom>
            <a:ln w="15875">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6ACBAA6-0661-4246-A2ED-E8B4CCB6243E}"/>
                </a:ext>
              </a:extLst>
            </p:cNvPr>
            <p:cNvSpPr txBox="1"/>
            <p:nvPr/>
          </p:nvSpPr>
          <p:spPr>
            <a:xfrm>
              <a:off x="7718327" y="3568853"/>
              <a:ext cx="1143000" cy="292068"/>
            </a:xfrm>
            <a:prstGeom prst="rect">
              <a:avLst/>
            </a:prstGeom>
            <a:noFill/>
          </p:spPr>
          <p:txBody>
            <a:bodyPr wrap="square" rtlCol="0">
              <a:spAutoFit/>
            </a:bodyPr>
            <a:lstStyle/>
            <a:p>
              <a:pPr>
                <a:lnSpc>
                  <a:spcPts val="1800"/>
                </a:lnSpc>
              </a:pPr>
              <a:r>
                <a:rPr lang="en-GB" sz="1000" dirty="0">
                  <a:latin typeface="Verdana" pitchFamily="34" charset="0"/>
                </a:rPr>
                <a:t>2</a:t>
              </a:r>
              <a:r>
                <a:rPr lang="en-GB" sz="1000" baseline="30000" dirty="0">
                  <a:latin typeface="Verdana" pitchFamily="34" charset="0"/>
                </a:rPr>
                <a:t>nd</a:t>
              </a:r>
              <a:r>
                <a:rPr lang="en-GB" sz="1000" dirty="0">
                  <a:latin typeface="Verdana" pitchFamily="34" charset="0"/>
                </a:rPr>
                <a:t> integration</a:t>
              </a:r>
            </a:p>
          </p:txBody>
        </p:sp>
        <p:grpSp>
          <p:nvGrpSpPr>
            <p:cNvPr id="87" name="Group 86">
              <a:extLst>
                <a:ext uri="{FF2B5EF4-FFF2-40B4-BE49-F238E27FC236}">
                  <a16:creationId xmlns:a16="http://schemas.microsoft.com/office/drawing/2014/main" id="{C2A594B6-4808-4EC0-81D6-ACE363898892}"/>
                </a:ext>
              </a:extLst>
            </p:cNvPr>
            <p:cNvGrpSpPr/>
            <p:nvPr/>
          </p:nvGrpSpPr>
          <p:grpSpPr>
            <a:xfrm>
              <a:off x="3123606" y="3035726"/>
              <a:ext cx="695356" cy="845110"/>
              <a:chOff x="3123606" y="3035726"/>
              <a:chExt cx="695356" cy="845110"/>
            </a:xfrm>
          </p:grpSpPr>
          <p:cxnSp>
            <p:nvCxnSpPr>
              <p:cNvPr id="45" name="Straight Arrow Connector 44">
                <a:extLst>
                  <a:ext uri="{FF2B5EF4-FFF2-40B4-BE49-F238E27FC236}">
                    <a16:creationId xmlns:a16="http://schemas.microsoft.com/office/drawing/2014/main" id="{A24EEA93-674A-4E00-94C1-51AB60592548}"/>
                  </a:ext>
                </a:extLst>
              </p:cNvPr>
              <p:cNvCxnSpPr>
                <a:cxnSpLocks/>
              </p:cNvCxnSpPr>
              <p:nvPr/>
            </p:nvCxnSpPr>
            <p:spPr>
              <a:xfrm>
                <a:off x="3123606" y="3035726"/>
                <a:ext cx="525391" cy="717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2D2675E8-7478-4D1D-9983-B7987CDF431B}"/>
                  </a:ext>
                </a:extLst>
              </p:cNvPr>
              <p:cNvCxnSpPr>
                <a:cxnSpLocks/>
              </p:cNvCxnSpPr>
              <p:nvPr/>
            </p:nvCxnSpPr>
            <p:spPr>
              <a:xfrm flipV="1">
                <a:off x="3637342" y="3480759"/>
                <a:ext cx="122269" cy="188036"/>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4DB986B-2E05-46E5-BD34-127D02E3624B}"/>
                  </a:ext>
                </a:extLst>
              </p:cNvPr>
              <p:cNvCxnSpPr>
                <a:cxnSpLocks/>
              </p:cNvCxnSpPr>
              <p:nvPr/>
            </p:nvCxnSpPr>
            <p:spPr>
              <a:xfrm flipH="1">
                <a:off x="3423194" y="3767261"/>
                <a:ext cx="155494" cy="113575"/>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C00D09B5-D263-4A97-B9A9-D46A5AEF1A60}"/>
                  </a:ext>
                </a:extLst>
              </p:cNvPr>
              <p:cNvCxnSpPr>
                <a:cxnSpLocks/>
              </p:cNvCxnSpPr>
              <p:nvPr/>
            </p:nvCxnSpPr>
            <p:spPr>
              <a:xfrm flipH="1" flipV="1">
                <a:off x="3312264" y="3583598"/>
                <a:ext cx="251358" cy="92580"/>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68421B85-5410-4EE6-BC62-03186ABB7191}"/>
                  </a:ext>
                </a:extLst>
              </p:cNvPr>
              <p:cNvCxnSpPr>
                <a:cxnSpLocks/>
              </p:cNvCxnSpPr>
              <p:nvPr/>
            </p:nvCxnSpPr>
            <p:spPr>
              <a:xfrm flipV="1">
                <a:off x="3669891" y="3668795"/>
                <a:ext cx="149071" cy="56580"/>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grpSp>
      </p:grpSp>
      <p:grpSp>
        <p:nvGrpSpPr>
          <p:cNvPr id="89" name="Group 88">
            <a:extLst>
              <a:ext uri="{FF2B5EF4-FFF2-40B4-BE49-F238E27FC236}">
                <a16:creationId xmlns:a16="http://schemas.microsoft.com/office/drawing/2014/main" id="{60536641-C63F-4B09-B19C-7EBD9AE520FB}"/>
              </a:ext>
            </a:extLst>
          </p:cNvPr>
          <p:cNvGrpSpPr/>
          <p:nvPr/>
        </p:nvGrpSpPr>
        <p:grpSpPr>
          <a:xfrm>
            <a:off x="626806" y="3793484"/>
            <a:ext cx="8236975" cy="580337"/>
            <a:chOff x="626806" y="3793484"/>
            <a:chExt cx="8236975" cy="580337"/>
          </a:xfrm>
        </p:grpSpPr>
        <p:grpSp>
          <p:nvGrpSpPr>
            <p:cNvPr id="57" name="Group 56">
              <a:extLst>
                <a:ext uri="{FF2B5EF4-FFF2-40B4-BE49-F238E27FC236}">
                  <a16:creationId xmlns:a16="http://schemas.microsoft.com/office/drawing/2014/main" id="{BCF6DF09-931D-4823-BC3B-249B41159937}"/>
                </a:ext>
              </a:extLst>
            </p:cNvPr>
            <p:cNvGrpSpPr/>
            <p:nvPr/>
          </p:nvGrpSpPr>
          <p:grpSpPr>
            <a:xfrm>
              <a:off x="3648997" y="3793484"/>
              <a:ext cx="517422" cy="487803"/>
              <a:chOff x="2798528" y="2600648"/>
              <a:chExt cx="506698" cy="537856"/>
            </a:xfrm>
          </p:grpSpPr>
          <p:cxnSp>
            <p:nvCxnSpPr>
              <p:cNvPr id="58" name="Straight Arrow Connector 57">
                <a:extLst>
                  <a:ext uri="{FF2B5EF4-FFF2-40B4-BE49-F238E27FC236}">
                    <a16:creationId xmlns:a16="http://schemas.microsoft.com/office/drawing/2014/main" id="{3914E811-3A14-483B-9035-CA66361CE058}"/>
                  </a:ext>
                </a:extLst>
              </p:cNvPr>
              <p:cNvCxnSpPr>
                <a:cxnSpLocks/>
              </p:cNvCxnSpPr>
              <p:nvPr/>
            </p:nvCxnSpPr>
            <p:spPr>
              <a:xfrm>
                <a:off x="2800966" y="2600648"/>
                <a:ext cx="444909" cy="518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865DEC2B-E2AA-4DAE-9CB9-331EAAEB5466}"/>
                  </a:ext>
                </a:extLst>
              </p:cNvPr>
              <p:cNvCxnSpPr>
                <a:cxnSpLocks/>
              </p:cNvCxnSpPr>
              <p:nvPr/>
            </p:nvCxnSpPr>
            <p:spPr>
              <a:xfrm flipV="1">
                <a:off x="3123606" y="2738427"/>
                <a:ext cx="122269" cy="188036"/>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E0734EB8-B6B4-491D-9EDE-16BD3707CEBF}"/>
                  </a:ext>
                </a:extLst>
              </p:cNvPr>
              <p:cNvCxnSpPr>
                <a:cxnSpLocks/>
              </p:cNvCxnSpPr>
              <p:nvPr/>
            </p:nvCxnSpPr>
            <p:spPr>
              <a:xfrm flipH="1">
                <a:off x="2909458" y="3024929"/>
                <a:ext cx="155494" cy="113575"/>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C8A3F463-D10B-4B75-BBF4-0BCAB3B56ED2}"/>
                  </a:ext>
                </a:extLst>
              </p:cNvPr>
              <p:cNvCxnSpPr>
                <a:cxnSpLocks/>
              </p:cNvCxnSpPr>
              <p:nvPr/>
            </p:nvCxnSpPr>
            <p:spPr>
              <a:xfrm flipH="1" flipV="1">
                <a:off x="2798528" y="2841266"/>
                <a:ext cx="251358" cy="92580"/>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969934A-63A5-4CE5-8E0B-FBEDFD4B4DF6}"/>
                  </a:ext>
                </a:extLst>
              </p:cNvPr>
              <p:cNvCxnSpPr>
                <a:cxnSpLocks/>
              </p:cNvCxnSpPr>
              <p:nvPr/>
            </p:nvCxnSpPr>
            <p:spPr>
              <a:xfrm flipV="1">
                <a:off x="3156155" y="2926463"/>
                <a:ext cx="149071" cy="56580"/>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grpSp>
        <p:cxnSp>
          <p:nvCxnSpPr>
            <p:cNvPr id="64" name="Straight Connector 63">
              <a:extLst>
                <a:ext uri="{FF2B5EF4-FFF2-40B4-BE49-F238E27FC236}">
                  <a16:creationId xmlns:a16="http://schemas.microsoft.com/office/drawing/2014/main" id="{FD07E0CA-EA4D-40DA-8951-A00B1AB46F56}"/>
                </a:ext>
              </a:extLst>
            </p:cNvPr>
            <p:cNvCxnSpPr/>
            <p:nvPr/>
          </p:nvCxnSpPr>
          <p:spPr>
            <a:xfrm>
              <a:off x="626806" y="4263906"/>
              <a:ext cx="7093975" cy="0"/>
            </a:xfrm>
            <a:prstGeom prst="line">
              <a:avLst/>
            </a:prstGeom>
            <a:ln w="15875">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6B7AD62-34F9-49D9-A2BF-372443249B6C}"/>
                </a:ext>
              </a:extLst>
            </p:cNvPr>
            <p:cNvSpPr txBox="1"/>
            <p:nvPr/>
          </p:nvSpPr>
          <p:spPr>
            <a:xfrm>
              <a:off x="7720781" y="4081753"/>
              <a:ext cx="1143000" cy="292068"/>
            </a:xfrm>
            <a:prstGeom prst="rect">
              <a:avLst/>
            </a:prstGeom>
            <a:noFill/>
          </p:spPr>
          <p:txBody>
            <a:bodyPr wrap="square" rtlCol="0">
              <a:spAutoFit/>
            </a:bodyPr>
            <a:lstStyle/>
            <a:p>
              <a:pPr>
                <a:lnSpc>
                  <a:spcPts val="1800"/>
                </a:lnSpc>
              </a:pPr>
              <a:r>
                <a:rPr lang="en-GB" sz="1000" dirty="0">
                  <a:latin typeface="Verdana" pitchFamily="34" charset="0"/>
                </a:rPr>
                <a:t>3</a:t>
              </a:r>
              <a:r>
                <a:rPr lang="en-GB" sz="1000" baseline="30000" dirty="0">
                  <a:latin typeface="Verdana" pitchFamily="34" charset="0"/>
                </a:rPr>
                <a:t>rd</a:t>
              </a:r>
              <a:r>
                <a:rPr lang="en-GB" sz="1000" dirty="0">
                  <a:latin typeface="Verdana" pitchFamily="34" charset="0"/>
                </a:rPr>
                <a:t> integration</a:t>
              </a:r>
            </a:p>
          </p:txBody>
        </p:sp>
      </p:grpSp>
      <p:grpSp>
        <p:nvGrpSpPr>
          <p:cNvPr id="85" name="Group 84">
            <a:extLst>
              <a:ext uri="{FF2B5EF4-FFF2-40B4-BE49-F238E27FC236}">
                <a16:creationId xmlns:a16="http://schemas.microsoft.com/office/drawing/2014/main" id="{D7F53EF8-A7BC-4B07-9404-67957E3FE497}"/>
              </a:ext>
            </a:extLst>
          </p:cNvPr>
          <p:cNvGrpSpPr/>
          <p:nvPr/>
        </p:nvGrpSpPr>
        <p:grpSpPr>
          <a:xfrm>
            <a:off x="4852867" y="771673"/>
            <a:ext cx="2739048" cy="1773353"/>
            <a:chOff x="4852867" y="771673"/>
            <a:chExt cx="2739048" cy="1773353"/>
          </a:xfrm>
        </p:grpSpPr>
        <p:pic>
          <p:nvPicPr>
            <p:cNvPr id="67" name="Graphic 66">
              <a:extLst>
                <a:ext uri="{FF2B5EF4-FFF2-40B4-BE49-F238E27FC236}">
                  <a16:creationId xmlns:a16="http://schemas.microsoft.com/office/drawing/2014/main" id="{B6B3F806-F0DA-43A9-B43E-1AC111FD9C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1564" y="771673"/>
              <a:ext cx="1387731" cy="966903"/>
            </a:xfrm>
            <a:prstGeom prst="rect">
              <a:avLst/>
            </a:prstGeom>
          </p:spPr>
        </p:pic>
        <p:cxnSp>
          <p:nvCxnSpPr>
            <p:cNvPr id="69" name="Straight Arrow Connector 68">
              <a:extLst>
                <a:ext uri="{FF2B5EF4-FFF2-40B4-BE49-F238E27FC236}">
                  <a16:creationId xmlns:a16="http://schemas.microsoft.com/office/drawing/2014/main" id="{390384C4-DB57-4C30-B631-630E4147798B}"/>
                </a:ext>
              </a:extLst>
            </p:cNvPr>
            <p:cNvCxnSpPr>
              <a:cxnSpLocks/>
            </p:cNvCxnSpPr>
            <p:nvPr/>
          </p:nvCxnSpPr>
          <p:spPr>
            <a:xfrm>
              <a:off x="5983662" y="1715145"/>
              <a:ext cx="556838" cy="829881"/>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C16BC6F-DFF3-4F70-A932-CF89CAB985BF}"/>
                </a:ext>
              </a:extLst>
            </p:cNvPr>
            <p:cNvCxnSpPr>
              <a:cxnSpLocks/>
            </p:cNvCxnSpPr>
            <p:nvPr/>
          </p:nvCxnSpPr>
          <p:spPr>
            <a:xfrm>
              <a:off x="5705243" y="1727744"/>
              <a:ext cx="84593" cy="817282"/>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6CED9A6-93E6-4A46-892F-C2F0A0099F25}"/>
                </a:ext>
              </a:extLst>
            </p:cNvPr>
            <p:cNvCxnSpPr>
              <a:cxnSpLocks/>
            </p:cNvCxnSpPr>
            <p:nvPr/>
          </p:nvCxnSpPr>
          <p:spPr>
            <a:xfrm flipH="1">
              <a:off x="4852867" y="1702678"/>
              <a:ext cx="442241" cy="842348"/>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9C82A-43D2-4C2B-BC2C-B7335C0E59DC}"/>
                </a:ext>
              </a:extLst>
            </p:cNvPr>
            <p:cNvCxnSpPr>
              <a:cxnSpLocks/>
            </p:cNvCxnSpPr>
            <p:nvPr/>
          </p:nvCxnSpPr>
          <p:spPr>
            <a:xfrm>
              <a:off x="5164639" y="1735041"/>
              <a:ext cx="987799" cy="809985"/>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1BDF9E4-015C-43A3-AB14-56C49E2CC368}"/>
                </a:ext>
              </a:extLst>
            </p:cNvPr>
            <p:cNvCxnSpPr>
              <a:cxnSpLocks/>
            </p:cNvCxnSpPr>
            <p:nvPr/>
          </p:nvCxnSpPr>
          <p:spPr>
            <a:xfrm flipH="1">
              <a:off x="5307646" y="1710364"/>
              <a:ext cx="832254" cy="826742"/>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0F0D1F9-9A2D-45D5-8A6E-E6F899F04D4B}"/>
                </a:ext>
              </a:extLst>
            </p:cNvPr>
            <p:cNvSpPr txBox="1"/>
            <p:nvPr/>
          </p:nvSpPr>
          <p:spPr>
            <a:xfrm>
              <a:off x="6244299" y="1688421"/>
              <a:ext cx="1347616" cy="293350"/>
            </a:xfrm>
            <a:prstGeom prst="rect">
              <a:avLst/>
            </a:prstGeom>
            <a:noFill/>
          </p:spPr>
          <p:txBody>
            <a:bodyPr wrap="square" rtlCol="0" anchor="ctr">
              <a:spAutoFit/>
            </a:bodyPr>
            <a:lstStyle/>
            <a:p>
              <a:pPr>
                <a:lnSpc>
                  <a:spcPts val="1800"/>
                </a:lnSpc>
              </a:pPr>
              <a:r>
                <a:rPr lang="en-GB" sz="1050" dirty="0">
                  <a:latin typeface="Verdana" pitchFamily="34" charset="0"/>
                </a:rPr>
                <a:t>Diffuse radiation</a:t>
              </a:r>
            </a:p>
          </p:txBody>
        </p:sp>
      </p:grpSp>
      <p:sp>
        <p:nvSpPr>
          <p:cNvPr id="50" name="TextBox 49">
            <a:extLst>
              <a:ext uri="{FF2B5EF4-FFF2-40B4-BE49-F238E27FC236}">
                <a16:creationId xmlns:a16="http://schemas.microsoft.com/office/drawing/2014/main" id="{FCF05388-03F7-4A00-9C05-8B4B902FDAED}"/>
              </a:ext>
            </a:extLst>
          </p:cNvPr>
          <p:cNvSpPr txBox="1"/>
          <p:nvPr/>
        </p:nvSpPr>
        <p:spPr>
          <a:xfrm>
            <a:off x="4202724" y="1615252"/>
            <a:ext cx="535014" cy="350545"/>
          </a:xfrm>
          <a:prstGeom prst="rect">
            <a:avLst/>
          </a:prstGeom>
          <a:noFill/>
        </p:spPr>
        <p:txBody>
          <a:bodyPr wrap="square" rtlCol="0">
            <a:spAutoFit/>
          </a:bodyPr>
          <a:lstStyle/>
          <a:p>
            <a:pPr>
              <a:lnSpc>
                <a:spcPts val="1800"/>
              </a:lnSpc>
            </a:pPr>
            <a:r>
              <a:rPr lang="en-GB" sz="3200" dirty="0">
                <a:latin typeface="Verdana" pitchFamily="34" charset="0"/>
              </a:rPr>
              <a:t>+</a:t>
            </a:r>
          </a:p>
        </p:txBody>
      </p:sp>
    </p:spTree>
    <p:extLst>
      <p:ext uri="{BB962C8B-B14F-4D97-AF65-F5344CB8AC3E}">
        <p14:creationId xmlns:p14="http://schemas.microsoft.com/office/powerpoint/2010/main" val="419975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 calcmode="lin" valueType="num">
                                      <p:cBhvr additive="base">
                                        <p:cTn id="22" dur="500" fill="hold"/>
                                        <p:tgtEl>
                                          <p:spTgt spid="85"/>
                                        </p:tgtEl>
                                        <p:attrNameLst>
                                          <p:attrName>ppt_x</p:attrName>
                                        </p:attrNameLst>
                                      </p:cBhvr>
                                      <p:tavLst>
                                        <p:tav tm="0">
                                          <p:val>
                                            <p:strVal val="#ppt_x"/>
                                          </p:val>
                                        </p:tav>
                                        <p:tav tm="100000">
                                          <p:val>
                                            <p:strVal val="#ppt_x"/>
                                          </p:val>
                                        </p:tav>
                                      </p:tavLst>
                                    </p:anim>
                                    <p:anim calcmode="lin" valueType="num">
                                      <p:cBhvr additive="base">
                                        <p:cTn id="23" dur="500" fill="hold"/>
                                        <p:tgtEl>
                                          <p:spTgt spid="8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additive="base">
                                        <p:cTn id="26" dur="500" fill="hold"/>
                                        <p:tgtEl>
                                          <p:spTgt spid="50"/>
                                        </p:tgtEl>
                                        <p:attrNameLst>
                                          <p:attrName>ppt_x</p:attrName>
                                        </p:attrNameLst>
                                      </p:cBhvr>
                                      <p:tavLst>
                                        <p:tav tm="0">
                                          <p:val>
                                            <p:strVal val="#ppt_x"/>
                                          </p:val>
                                        </p:tav>
                                        <p:tav tm="100000">
                                          <p:val>
                                            <p:strVal val="#ppt_x"/>
                                          </p:val>
                                        </p:tav>
                                      </p:tavLst>
                                    </p:anim>
                                    <p:anim calcmode="lin" valueType="num">
                                      <p:cBhvr additive="base">
                                        <p:cTn id="2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B113-47B5-494B-BE79-18413EAE5AD7}"/>
              </a:ext>
            </a:extLst>
          </p:cNvPr>
          <p:cNvSpPr>
            <a:spLocks noGrp="1"/>
          </p:cNvSpPr>
          <p:nvPr>
            <p:ph type="title"/>
          </p:nvPr>
        </p:nvSpPr>
        <p:spPr/>
        <p:txBody>
          <a:bodyPr/>
          <a:lstStyle/>
          <a:p>
            <a:r>
              <a:rPr lang="en-GB" dirty="0"/>
              <a:t>CO</a:t>
            </a:r>
            <a:r>
              <a:rPr lang="en-GB" baseline="-25000" dirty="0"/>
              <a:t>2</a:t>
            </a:r>
            <a:r>
              <a:rPr lang="en-GB" dirty="0"/>
              <a:t> assimilation at the daily level</a:t>
            </a:r>
          </a:p>
        </p:txBody>
      </p:sp>
      <p:sp>
        <p:nvSpPr>
          <p:cNvPr id="3" name="Slide Number Placeholder 2">
            <a:extLst>
              <a:ext uri="{FF2B5EF4-FFF2-40B4-BE49-F238E27FC236}">
                <a16:creationId xmlns:a16="http://schemas.microsoft.com/office/drawing/2014/main" id="{8A3CB109-6687-463B-91B8-5A7B2B3F2FF6}"/>
              </a:ext>
            </a:extLst>
          </p:cNvPr>
          <p:cNvSpPr>
            <a:spLocks noGrp="1"/>
          </p:cNvSpPr>
          <p:nvPr>
            <p:ph type="sldNum" sz="quarter" idx="10"/>
          </p:nvPr>
        </p:nvSpPr>
        <p:spPr/>
        <p:txBody>
          <a:bodyPr/>
          <a:lstStyle/>
          <a:p>
            <a:pPr algn="r"/>
            <a:fld id="{F25965E0-7062-474C-8671-DB3A3CE669B0}" type="slidenum">
              <a:rPr lang="en-GB" smtClean="0"/>
              <a:pPr algn="r"/>
              <a:t>22</a:t>
            </a:fld>
            <a:endParaRPr lang="en-GB" dirty="0"/>
          </a:p>
        </p:txBody>
      </p:sp>
      <p:sp>
        <p:nvSpPr>
          <p:cNvPr id="4" name="Rectangle 3">
            <a:extLst>
              <a:ext uri="{FF2B5EF4-FFF2-40B4-BE49-F238E27FC236}">
                <a16:creationId xmlns:a16="http://schemas.microsoft.com/office/drawing/2014/main" id="{BD03BFE8-544A-4247-B66D-1230962FE0F7}"/>
              </a:ext>
            </a:extLst>
          </p:cNvPr>
          <p:cNvSpPr/>
          <p:nvPr/>
        </p:nvSpPr>
        <p:spPr>
          <a:xfrm>
            <a:off x="737420" y="2571750"/>
            <a:ext cx="6916994" cy="1777180"/>
          </a:xfrm>
          <a:prstGeom prst="rect">
            <a:avLst/>
          </a:prstGeom>
          <a:gradFill>
            <a:gsLst>
              <a:gs pos="0">
                <a:schemeClr val="tx2"/>
              </a:gs>
              <a:gs pos="1000">
                <a:schemeClr val="tx2">
                  <a:lumMod val="60000"/>
                  <a:lumOff val="40000"/>
                </a:schemeClr>
              </a:gs>
              <a:gs pos="99000">
                <a:srgbClr val="005172">
                  <a:alpha val="0"/>
                </a:srgbClr>
              </a:gs>
              <a:gs pos="95000">
                <a:schemeClr val="accent2">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noAutofit/>
          </a:bodyPr>
          <a:lstStyle/>
          <a:p>
            <a:pPr algn="ctr"/>
            <a:endParaRPr lang="en-GB" sz="1400" dirty="0">
              <a:solidFill>
                <a:schemeClr val="tx1"/>
              </a:solidFill>
            </a:endParaRPr>
          </a:p>
        </p:txBody>
      </p:sp>
      <p:cxnSp>
        <p:nvCxnSpPr>
          <p:cNvPr id="10" name="Straight Arrow Connector 9">
            <a:extLst>
              <a:ext uri="{FF2B5EF4-FFF2-40B4-BE49-F238E27FC236}">
                <a16:creationId xmlns:a16="http://schemas.microsoft.com/office/drawing/2014/main" id="{BE10FCEB-F10D-49CC-A279-45CA0FF9BCB2}"/>
              </a:ext>
            </a:extLst>
          </p:cNvPr>
          <p:cNvCxnSpPr>
            <a:cxnSpLocks/>
          </p:cNvCxnSpPr>
          <p:nvPr/>
        </p:nvCxnSpPr>
        <p:spPr>
          <a:xfrm>
            <a:off x="1146628" y="1627269"/>
            <a:ext cx="849560" cy="944481"/>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Icon&#10;&#10;Description automatically generated">
            <a:extLst>
              <a:ext uri="{FF2B5EF4-FFF2-40B4-BE49-F238E27FC236}">
                <a16:creationId xmlns:a16="http://schemas.microsoft.com/office/drawing/2014/main" id="{99FEA046-13FD-47EE-9855-288FE02F925A}"/>
              </a:ext>
            </a:extLst>
          </p:cNvPr>
          <p:cNvPicPr>
            <a:picLocks noChangeAspect="1"/>
          </p:cNvPicPr>
          <p:nvPr/>
        </p:nvPicPr>
        <p:blipFill>
          <a:blip r:embed="rId2"/>
          <a:stretch>
            <a:fillRect/>
          </a:stretch>
        </p:blipFill>
        <p:spPr>
          <a:xfrm>
            <a:off x="474169" y="947611"/>
            <a:ext cx="901135" cy="862805"/>
          </a:xfrm>
          <a:prstGeom prst="rect">
            <a:avLst/>
          </a:prstGeom>
        </p:spPr>
      </p:pic>
      <p:cxnSp>
        <p:nvCxnSpPr>
          <p:cNvPr id="26" name="Straight Connector 25">
            <a:extLst>
              <a:ext uri="{FF2B5EF4-FFF2-40B4-BE49-F238E27FC236}">
                <a16:creationId xmlns:a16="http://schemas.microsoft.com/office/drawing/2014/main" id="{129698F1-1147-4E74-BF04-225DD152A230}"/>
              </a:ext>
            </a:extLst>
          </p:cNvPr>
          <p:cNvCxnSpPr/>
          <p:nvPr/>
        </p:nvCxnSpPr>
        <p:spPr>
          <a:xfrm>
            <a:off x="626806" y="3023419"/>
            <a:ext cx="7093975" cy="0"/>
          </a:xfrm>
          <a:prstGeom prst="line">
            <a:avLst/>
          </a:prstGeom>
          <a:ln w="15875">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E7F44B6-2884-4F52-842E-55059C25A63E}"/>
              </a:ext>
            </a:extLst>
          </p:cNvPr>
          <p:cNvSpPr txBox="1"/>
          <p:nvPr/>
        </p:nvSpPr>
        <p:spPr>
          <a:xfrm>
            <a:off x="7720781" y="2841266"/>
            <a:ext cx="1143000" cy="293350"/>
          </a:xfrm>
          <a:prstGeom prst="rect">
            <a:avLst/>
          </a:prstGeom>
          <a:noFill/>
        </p:spPr>
        <p:txBody>
          <a:bodyPr wrap="square" rtlCol="0">
            <a:spAutoFit/>
          </a:bodyPr>
          <a:lstStyle/>
          <a:p>
            <a:pPr>
              <a:lnSpc>
                <a:spcPts val="1800"/>
              </a:lnSpc>
            </a:pPr>
            <a:r>
              <a:rPr lang="en-GB" sz="1000" dirty="0">
                <a:latin typeface="Verdana" pitchFamily="34" charset="0"/>
              </a:rPr>
              <a:t>1</a:t>
            </a:r>
            <a:r>
              <a:rPr lang="en-GB" sz="1000" baseline="30000" dirty="0">
                <a:latin typeface="Verdana" pitchFamily="34" charset="0"/>
              </a:rPr>
              <a:t>st</a:t>
            </a:r>
            <a:r>
              <a:rPr lang="en-GB" sz="1000" dirty="0">
                <a:latin typeface="Verdana" pitchFamily="34" charset="0"/>
              </a:rPr>
              <a:t> integration</a:t>
            </a:r>
          </a:p>
        </p:txBody>
      </p:sp>
      <p:cxnSp>
        <p:nvCxnSpPr>
          <p:cNvPr id="41" name="Straight Connector 40">
            <a:extLst>
              <a:ext uri="{FF2B5EF4-FFF2-40B4-BE49-F238E27FC236}">
                <a16:creationId xmlns:a16="http://schemas.microsoft.com/office/drawing/2014/main" id="{D5231A6F-14C1-43F8-9606-94EC37C7DECC}"/>
              </a:ext>
            </a:extLst>
          </p:cNvPr>
          <p:cNvCxnSpPr/>
          <p:nvPr/>
        </p:nvCxnSpPr>
        <p:spPr>
          <a:xfrm>
            <a:off x="624352" y="3751006"/>
            <a:ext cx="7093975" cy="0"/>
          </a:xfrm>
          <a:prstGeom prst="line">
            <a:avLst/>
          </a:prstGeom>
          <a:ln w="15875">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6ACBAA6-0661-4246-A2ED-E8B4CCB6243E}"/>
              </a:ext>
            </a:extLst>
          </p:cNvPr>
          <p:cNvSpPr txBox="1"/>
          <p:nvPr/>
        </p:nvSpPr>
        <p:spPr>
          <a:xfrm>
            <a:off x="7718327" y="3568853"/>
            <a:ext cx="1143000" cy="292068"/>
          </a:xfrm>
          <a:prstGeom prst="rect">
            <a:avLst/>
          </a:prstGeom>
          <a:noFill/>
        </p:spPr>
        <p:txBody>
          <a:bodyPr wrap="square" rtlCol="0">
            <a:spAutoFit/>
          </a:bodyPr>
          <a:lstStyle/>
          <a:p>
            <a:pPr>
              <a:lnSpc>
                <a:spcPts val="1800"/>
              </a:lnSpc>
            </a:pPr>
            <a:r>
              <a:rPr lang="en-GB" sz="1000" dirty="0">
                <a:latin typeface="Verdana" pitchFamily="34" charset="0"/>
              </a:rPr>
              <a:t>2</a:t>
            </a:r>
            <a:r>
              <a:rPr lang="en-GB" sz="1000" baseline="30000" dirty="0">
                <a:latin typeface="Verdana" pitchFamily="34" charset="0"/>
              </a:rPr>
              <a:t>nd</a:t>
            </a:r>
            <a:r>
              <a:rPr lang="en-GB" sz="1000" dirty="0">
                <a:latin typeface="Verdana" pitchFamily="34" charset="0"/>
              </a:rPr>
              <a:t> integration</a:t>
            </a:r>
          </a:p>
        </p:txBody>
      </p:sp>
      <p:cxnSp>
        <p:nvCxnSpPr>
          <p:cNvPr id="64" name="Straight Connector 63">
            <a:extLst>
              <a:ext uri="{FF2B5EF4-FFF2-40B4-BE49-F238E27FC236}">
                <a16:creationId xmlns:a16="http://schemas.microsoft.com/office/drawing/2014/main" id="{FD07E0CA-EA4D-40DA-8951-A00B1AB46F56}"/>
              </a:ext>
            </a:extLst>
          </p:cNvPr>
          <p:cNvCxnSpPr/>
          <p:nvPr/>
        </p:nvCxnSpPr>
        <p:spPr>
          <a:xfrm>
            <a:off x="626806" y="4263906"/>
            <a:ext cx="7093975" cy="0"/>
          </a:xfrm>
          <a:prstGeom prst="line">
            <a:avLst/>
          </a:prstGeom>
          <a:ln w="15875">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6B7AD62-34F9-49D9-A2BF-372443249B6C}"/>
              </a:ext>
            </a:extLst>
          </p:cNvPr>
          <p:cNvSpPr txBox="1"/>
          <p:nvPr/>
        </p:nvSpPr>
        <p:spPr>
          <a:xfrm>
            <a:off x="7720781" y="4081753"/>
            <a:ext cx="1143000" cy="292068"/>
          </a:xfrm>
          <a:prstGeom prst="rect">
            <a:avLst/>
          </a:prstGeom>
          <a:noFill/>
        </p:spPr>
        <p:txBody>
          <a:bodyPr wrap="square" rtlCol="0">
            <a:spAutoFit/>
          </a:bodyPr>
          <a:lstStyle/>
          <a:p>
            <a:pPr>
              <a:lnSpc>
                <a:spcPts val="1800"/>
              </a:lnSpc>
            </a:pPr>
            <a:r>
              <a:rPr lang="en-GB" sz="1000" dirty="0">
                <a:latin typeface="Verdana" pitchFamily="34" charset="0"/>
              </a:rPr>
              <a:t>3</a:t>
            </a:r>
            <a:r>
              <a:rPr lang="en-GB" sz="1000" baseline="30000" dirty="0">
                <a:latin typeface="Verdana" pitchFamily="34" charset="0"/>
              </a:rPr>
              <a:t>rd</a:t>
            </a:r>
            <a:r>
              <a:rPr lang="en-GB" sz="1000" dirty="0">
                <a:latin typeface="Verdana" pitchFamily="34" charset="0"/>
              </a:rPr>
              <a:t> integration</a:t>
            </a:r>
          </a:p>
        </p:txBody>
      </p:sp>
      <p:grpSp>
        <p:nvGrpSpPr>
          <p:cNvPr id="85" name="Group 84">
            <a:extLst>
              <a:ext uri="{FF2B5EF4-FFF2-40B4-BE49-F238E27FC236}">
                <a16:creationId xmlns:a16="http://schemas.microsoft.com/office/drawing/2014/main" id="{D7F53EF8-A7BC-4B07-9404-67957E3FE497}"/>
              </a:ext>
            </a:extLst>
          </p:cNvPr>
          <p:cNvGrpSpPr/>
          <p:nvPr/>
        </p:nvGrpSpPr>
        <p:grpSpPr>
          <a:xfrm>
            <a:off x="5524329" y="687981"/>
            <a:ext cx="2739048" cy="1773353"/>
            <a:chOff x="4852867" y="771673"/>
            <a:chExt cx="2739048" cy="1773353"/>
          </a:xfrm>
        </p:grpSpPr>
        <p:pic>
          <p:nvPicPr>
            <p:cNvPr id="67" name="Graphic 66">
              <a:extLst>
                <a:ext uri="{FF2B5EF4-FFF2-40B4-BE49-F238E27FC236}">
                  <a16:creationId xmlns:a16="http://schemas.microsoft.com/office/drawing/2014/main" id="{B6B3F806-F0DA-43A9-B43E-1AC111FD9C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1564" y="771673"/>
              <a:ext cx="1387731" cy="966903"/>
            </a:xfrm>
            <a:prstGeom prst="rect">
              <a:avLst/>
            </a:prstGeom>
          </p:spPr>
        </p:pic>
        <p:cxnSp>
          <p:nvCxnSpPr>
            <p:cNvPr id="69" name="Straight Arrow Connector 68">
              <a:extLst>
                <a:ext uri="{FF2B5EF4-FFF2-40B4-BE49-F238E27FC236}">
                  <a16:creationId xmlns:a16="http://schemas.microsoft.com/office/drawing/2014/main" id="{390384C4-DB57-4C30-B631-630E4147798B}"/>
                </a:ext>
              </a:extLst>
            </p:cNvPr>
            <p:cNvCxnSpPr>
              <a:cxnSpLocks/>
            </p:cNvCxnSpPr>
            <p:nvPr/>
          </p:nvCxnSpPr>
          <p:spPr>
            <a:xfrm>
              <a:off x="5983662" y="1715145"/>
              <a:ext cx="556838" cy="829881"/>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C16BC6F-DFF3-4F70-A932-CF89CAB985BF}"/>
                </a:ext>
              </a:extLst>
            </p:cNvPr>
            <p:cNvCxnSpPr>
              <a:cxnSpLocks/>
            </p:cNvCxnSpPr>
            <p:nvPr/>
          </p:nvCxnSpPr>
          <p:spPr>
            <a:xfrm>
              <a:off x="5705243" y="1727744"/>
              <a:ext cx="84593" cy="817282"/>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6CED9A6-93E6-4A46-892F-C2F0A0099F25}"/>
                </a:ext>
              </a:extLst>
            </p:cNvPr>
            <p:cNvCxnSpPr>
              <a:cxnSpLocks/>
            </p:cNvCxnSpPr>
            <p:nvPr/>
          </p:nvCxnSpPr>
          <p:spPr>
            <a:xfrm flipH="1">
              <a:off x="4852867" y="1702678"/>
              <a:ext cx="442241" cy="842348"/>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9C82A-43D2-4C2B-BC2C-B7335C0E59DC}"/>
                </a:ext>
              </a:extLst>
            </p:cNvPr>
            <p:cNvCxnSpPr>
              <a:cxnSpLocks/>
            </p:cNvCxnSpPr>
            <p:nvPr/>
          </p:nvCxnSpPr>
          <p:spPr>
            <a:xfrm>
              <a:off x="5164639" y="1735041"/>
              <a:ext cx="987799" cy="809985"/>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1BDF9E4-015C-43A3-AB14-56C49E2CC368}"/>
                </a:ext>
              </a:extLst>
            </p:cNvPr>
            <p:cNvCxnSpPr>
              <a:cxnSpLocks/>
            </p:cNvCxnSpPr>
            <p:nvPr/>
          </p:nvCxnSpPr>
          <p:spPr>
            <a:xfrm flipH="1">
              <a:off x="5307646" y="1710364"/>
              <a:ext cx="832254" cy="826742"/>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0F0D1F9-9A2D-45D5-8A6E-E6F899F04D4B}"/>
                </a:ext>
              </a:extLst>
            </p:cNvPr>
            <p:cNvSpPr txBox="1"/>
            <p:nvPr/>
          </p:nvSpPr>
          <p:spPr>
            <a:xfrm>
              <a:off x="6244299" y="1573005"/>
              <a:ext cx="1347616" cy="524182"/>
            </a:xfrm>
            <a:prstGeom prst="rect">
              <a:avLst/>
            </a:prstGeom>
            <a:noFill/>
          </p:spPr>
          <p:txBody>
            <a:bodyPr wrap="square" rtlCol="0" anchor="ctr">
              <a:spAutoFit/>
            </a:bodyPr>
            <a:lstStyle/>
            <a:p>
              <a:pPr>
                <a:lnSpc>
                  <a:spcPts val="1800"/>
                </a:lnSpc>
              </a:pPr>
              <a:r>
                <a:rPr lang="en-GB" sz="1050" dirty="0">
                  <a:latin typeface="Verdana" pitchFamily="34" charset="0"/>
                </a:rPr>
                <a:t>Daily diffuse radiation</a:t>
              </a:r>
            </a:p>
          </p:txBody>
        </p:sp>
      </p:grpSp>
      <p:pic>
        <p:nvPicPr>
          <p:cNvPr id="43" name="Picture 42" descr="Icon&#10;&#10;Description automatically generated">
            <a:extLst>
              <a:ext uri="{FF2B5EF4-FFF2-40B4-BE49-F238E27FC236}">
                <a16:creationId xmlns:a16="http://schemas.microsoft.com/office/drawing/2014/main" id="{441F6A41-6040-4DF5-837A-8024382FD44A}"/>
              </a:ext>
            </a:extLst>
          </p:cNvPr>
          <p:cNvPicPr>
            <a:picLocks noChangeAspect="1"/>
          </p:cNvPicPr>
          <p:nvPr/>
        </p:nvPicPr>
        <p:blipFill>
          <a:blip r:embed="rId2"/>
          <a:stretch>
            <a:fillRect/>
          </a:stretch>
        </p:blipFill>
        <p:spPr>
          <a:xfrm>
            <a:off x="1976152" y="650433"/>
            <a:ext cx="901135" cy="862805"/>
          </a:xfrm>
          <a:prstGeom prst="rect">
            <a:avLst/>
          </a:prstGeom>
        </p:spPr>
      </p:pic>
      <p:cxnSp>
        <p:nvCxnSpPr>
          <p:cNvPr id="44" name="Straight Arrow Connector 43">
            <a:extLst>
              <a:ext uri="{FF2B5EF4-FFF2-40B4-BE49-F238E27FC236}">
                <a16:creationId xmlns:a16="http://schemas.microsoft.com/office/drawing/2014/main" id="{7B1A511D-9F78-4285-8E9F-0847AD02697C}"/>
              </a:ext>
            </a:extLst>
          </p:cNvPr>
          <p:cNvCxnSpPr>
            <a:cxnSpLocks/>
          </p:cNvCxnSpPr>
          <p:nvPr/>
        </p:nvCxnSpPr>
        <p:spPr>
          <a:xfrm>
            <a:off x="2418239" y="1690523"/>
            <a:ext cx="8480" cy="885143"/>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descr="Icon&#10;&#10;Description automatically generated">
            <a:extLst>
              <a:ext uri="{FF2B5EF4-FFF2-40B4-BE49-F238E27FC236}">
                <a16:creationId xmlns:a16="http://schemas.microsoft.com/office/drawing/2014/main" id="{1620D50B-B47B-45BE-BE8D-CEF598C27A44}"/>
              </a:ext>
            </a:extLst>
          </p:cNvPr>
          <p:cNvPicPr>
            <a:picLocks noChangeAspect="1"/>
          </p:cNvPicPr>
          <p:nvPr/>
        </p:nvPicPr>
        <p:blipFill>
          <a:blip r:embed="rId2"/>
          <a:stretch>
            <a:fillRect/>
          </a:stretch>
        </p:blipFill>
        <p:spPr>
          <a:xfrm>
            <a:off x="3410740" y="969348"/>
            <a:ext cx="901135" cy="862805"/>
          </a:xfrm>
          <a:prstGeom prst="rect">
            <a:avLst/>
          </a:prstGeom>
        </p:spPr>
      </p:pic>
      <p:cxnSp>
        <p:nvCxnSpPr>
          <p:cNvPr id="51" name="Straight Arrow Connector 50">
            <a:extLst>
              <a:ext uri="{FF2B5EF4-FFF2-40B4-BE49-F238E27FC236}">
                <a16:creationId xmlns:a16="http://schemas.microsoft.com/office/drawing/2014/main" id="{27DE19B2-0BDB-4D90-8219-F9FDCD82D4C3}"/>
              </a:ext>
            </a:extLst>
          </p:cNvPr>
          <p:cNvCxnSpPr>
            <a:cxnSpLocks/>
          </p:cNvCxnSpPr>
          <p:nvPr/>
        </p:nvCxnSpPr>
        <p:spPr>
          <a:xfrm flipH="1">
            <a:off x="2825287" y="1759380"/>
            <a:ext cx="715466" cy="814889"/>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7F5C45A-EF45-4CF4-A9FE-A22172110830}"/>
              </a:ext>
            </a:extLst>
          </p:cNvPr>
          <p:cNvSpPr txBox="1"/>
          <p:nvPr/>
        </p:nvSpPr>
        <p:spPr>
          <a:xfrm>
            <a:off x="779167" y="2199630"/>
            <a:ext cx="1143000" cy="293350"/>
          </a:xfrm>
          <a:prstGeom prst="rect">
            <a:avLst/>
          </a:prstGeom>
          <a:noFill/>
        </p:spPr>
        <p:txBody>
          <a:bodyPr wrap="square" rtlCol="0">
            <a:spAutoFit/>
          </a:bodyPr>
          <a:lstStyle/>
          <a:p>
            <a:pPr>
              <a:lnSpc>
                <a:spcPts val="1800"/>
              </a:lnSpc>
            </a:pPr>
            <a:r>
              <a:rPr lang="en-GB" sz="1000" dirty="0">
                <a:latin typeface="Verdana" pitchFamily="34" charset="0"/>
              </a:rPr>
              <a:t>1</a:t>
            </a:r>
            <a:r>
              <a:rPr lang="en-GB" sz="1000" baseline="30000" dirty="0">
                <a:latin typeface="Verdana" pitchFamily="34" charset="0"/>
              </a:rPr>
              <a:t>st</a:t>
            </a:r>
            <a:r>
              <a:rPr lang="en-GB" sz="1000" dirty="0">
                <a:latin typeface="Verdana" pitchFamily="34" charset="0"/>
              </a:rPr>
              <a:t> integration</a:t>
            </a:r>
          </a:p>
        </p:txBody>
      </p:sp>
      <p:sp>
        <p:nvSpPr>
          <p:cNvPr id="53" name="TextBox 52">
            <a:extLst>
              <a:ext uri="{FF2B5EF4-FFF2-40B4-BE49-F238E27FC236}">
                <a16:creationId xmlns:a16="http://schemas.microsoft.com/office/drawing/2014/main" id="{97D5A7E2-F59A-43B6-9A80-01ABD5E4EFCF}"/>
              </a:ext>
            </a:extLst>
          </p:cNvPr>
          <p:cNvSpPr txBox="1"/>
          <p:nvPr/>
        </p:nvSpPr>
        <p:spPr>
          <a:xfrm>
            <a:off x="1876096" y="2094790"/>
            <a:ext cx="1143000" cy="292068"/>
          </a:xfrm>
          <a:prstGeom prst="rect">
            <a:avLst/>
          </a:prstGeom>
          <a:noFill/>
        </p:spPr>
        <p:txBody>
          <a:bodyPr wrap="square" rtlCol="0">
            <a:spAutoFit/>
          </a:bodyPr>
          <a:lstStyle/>
          <a:p>
            <a:pPr>
              <a:lnSpc>
                <a:spcPts val="1800"/>
              </a:lnSpc>
            </a:pPr>
            <a:r>
              <a:rPr lang="en-GB" sz="1000" dirty="0">
                <a:latin typeface="Verdana" pitchFamily="34" charset="0"/>
              </a:rPr>
              <a:t>2</a:t>
            </a:r>
            <a:r>
              <a:rPr lang="en-GB" sz="1000" baseline="30000" dirty="0">
                <a:latin typeface="Verdana" pitchFamily="34" charset="0"/>
              </a:rPr>
              <a:t>nd</a:t>
            </a:r>
            <a:r>
              <a:rPr lang="en-GB" sz="1000" dirty="0">
                <a:latin typeface="Verdana" pitchFamily="34" charset="0"/>
              </a:rPr>
              <a:t> integration</a:t>
            </a:r>
          </a:p>
        </p:txBody>
      </p:sp>
      <p:sp>
        <p:nvSpPr>
          <p:cNvPr id="54" name="TextBox 53">
            <a:extLst>
              <a:ext uri="{FF2B5EF4-FFF2-40B4-BE49-F238E27FC236}">
                <a16:creationId xmlns:a16="http://schemas.microsoft.com/office/drawing/2014/main" id="{324513AE-D0D7-4B30-99D4-D8F6463B3FED}"/>
              </a:ext>
            </a:extLst>
          </p:cNvPr>
          <p:cNvSpPr txBox="1"/>
          <p:nvPr/>
        </p:nvSpPr>
        <p:spPr>
          <a:xfrm>
            <a:off x="2987485" y="2224474"/>
            <a:ext cx="1143000" cy="292068"/>
          </a:xfrm>
          <a:prstGeom prst="rect">
            <a:avLst/>
          </a:prstGeom>
          <a:noFill/>
        </p:spPr>
        <p:txBody>
          <a:bodyPr wrap="square" rtlCol="0">
            <a:spAutoFit/>
          </a:bodyPr>
          <a:lstStyle/>
          <a:p>
            <a:pPr>
              <a:lnSpc>
                <a:spcPts val="1800"/>
              </a:lnSpc>
            </a:pPr>
            <a:r>
              <a:rPr lang="en-GB" sz="1000" dirty="0">
                <a:latin typeface="Verdana" pitchFamily="34" charset="0"/>
              </a:rPr>
              <a:t>3</a:t>
            </a:r>
            <a:r>
              <a:rPr lang="en-GB" sz="1000" baseline="30000" dirty="0">
                <a:latin typeface="Verdana" pitchFamily="34" charset="0"/>
              </a:rPr>
              <a:t>rd</a:t>
            </a:r>
            <a:r>
              <a:rPr lang="en-GB" sz="1000" dirty="0">
                <a:latin typeface="Verdana" pitchFamily="34" charset="0"/>
              </a:rPr>
              <a:t> integration</a:t>
            </a:r>
          </a:p>
        </p:txBody>
      </p:sp>
      <p:sp>
        <p:nvSpPr>
          <p:cNvPr id="5" name="TextBox 4">
            <a:extLst>
              <a:ext uri="{FF2B5EF4-FFF2-40B4-BE49-F238E27FC236}">
                <a16:creationId xmlns:a16="http://schemas.microsoft.com/office/drawing/2014/main" id="{C3581ACC-D38A-41EE-91A6-9A16D843FBF7}"/>
              </a:ext>
            </a:extLst>
          </p:cNvPr>
          <p:cNvSpPr txBox="1"/>
          <p:nvPr/>
        </p:nvSpPr>
        <p:spPr>
          <a:xfrm>
            <a:off x="4667090" y="1635143"/>
            <a:ext cx="535014" cy="350545"/>
          </a:xfrm>
          <a:prstGeom prst="rect">
            <a:avLst/>
          </a:prstGeom>
          <a:noFill/>
        </p:spPr>
        <p:txBody>
          <a:bodyPr wrap="square" rtlCol="0">
            <a:spAutoFit/>
          </a:bodyPr>
          <a:lstStyle/>
          <a:p>
            <a:pPr>
              <a:lnSpc>
                <a:spcPts val="1800"/>
              </a:lnSpc>
            </a:pPr>
            <a:r>
              <a:rPr lang="en-GB" sz="3200" dirty="0">
                <a:latin typeface="Verdana" pitchFamily="34" charset="0"/>
              </a:rPr>
              <a:t>+</a:t>
            </a:r>
          </a:p>
        </p:txBody>
      </p:sp>
    </p:spTree>
    <p:extLst>
      <p:ext uri="{BB962C8B-B14F-4D97-AF65-F5344CB8AC3E}">
        <p14:creationId xmlns:p14="http://schemas.microsoft.com/office/powerpoint/2010/main" val="193379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8A2A-54CB-44BF-85CC-FF5635F3B4C5}"/>
              </a:ext>
            </a:extLst>
          </p:cNvPr>
          <p:cNvSpPr>
            <a:spLocks noGrp="1"/>
          </p:cNvSpPr>
          <p:nvPr>
            <p:ph type="title"/>
          </p:nvPr>
        </p:nvSpPr>
        <p:spPr/>
        <p:txBody>
          <a:bodyPr/>
          <a:lstStyle/>
          <a:p>
            <a:r>
              <a:rPr lang="en-GB" dirty="0"/>
              <a:t>Photosynthesis temperature response</a:t>
            </a:r>
          </a:p>
        </p:txBody>
      </p:sp>
      <p:sp>
        <p:nvSpPr>
          <p:cNvPr id="3" name="Slide Number Placeholder 2">
            <a:extLst>
              <a:ext uri="{FF2B5EF4-FFF2-40B4-BE49-F238E27FC236}">
                <a16:creationId xmlns:a16="http://schemas.microsoft.com/office/drawing/2014/main" id="{1C7E17FB-6FE4-4926-B664-1AA0FFDBB2B4}"/>
              </a:ext>
            </a:extLst>
          </p:cNvPr>
          <p:cNvSpPr>
            <a:spLocks noGrp="1"/>
          </p:cNvSpPr>
          <p:nvPr>
            <p:ph type="sldNum" sz="quarter" idx="10"/>
          </p:nvPr>
        </p:nvSpPr>
        <p:spPr/>
        <p:txBody>
          <a:bodyPr/>
          <a:lstStyle/>
          <a:p>
            <a:pPr algn="r"/>
            <a:fld id="{F25965E0-7062-474C-8671-DB3A3CE669B0}" type="slidenum">
              <a:rPr lang="en-GB" smtClean="0"/>
              <a:pPr algn="r"/>
              <a:t>23</a:t>
            </a:fld>
            <a:endParaRPr lang="en-GB" dirty="0"/>
          </a:p>
        </p:txBody>
      </p:sp>
      <p:pic>
        <p:nvPicPr>
          <p:cNvPr id="5" name="Picture 4">
            <a:extLst>
              <a:ext uri="{FF2B5EF4-FFF2-40B4-BE49-F238E27FC236}">
                <a16:creationId xmlns:a16="http://schemas.microsoft.com/office/drawing/2014/main" id="{BE872CEF-396E-409C-B4BC-64612199128F}"/>
              </a:ext>
            </a:extLst>
          </p:cNvPr>
          <p:cNvPicPr>
            <a:picLocks noChangeAspect="1"/>
          </p:cNvPicPr>
          <p:nvPr/>
        </p:nvPicPr>
        <p:blipFill>
          <a:blip r:embed="rId2"/>
          <a:stretch>
            <a:fillRect/>
          </a:stretch>
        </p:blipFill>
        <p:spPr>
          <a:xfrm>
            <a:off x="1880754" y="863346"/>
            <a:ext cx="5382491" cy="3723402"/>
          </a:xfrm>
          <a:prstGeom prst="rect">
            <a:avLst/>
          </a:prstGeom>
        </p:spPr>
      </p:pic>
    </p:spTree>
    <p:extLst>
      <p:ext uri="{BB962C8B-B14F-4D97-AF65-F5344CB8AC3E}">
        <p14:creationId xmlns:p14="http://schemas.microsoft.com/office/powerpoint/2010/main" val="932837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A8A2-63DF-4A09-B5DF-BA96EC6DBC29}"/>
              </a:ext>
            </a:extLst>
          </p:cNvPr>
          <p:cNvSpPr>
            <a:spLocks noGrp="1"/>
          </p:cNvSpPr>
          <p:nvPr>
            <p:ph type="title"/>
          </p:nvPr>
        </p:nvSpPr>
        <p:spPr/>
        <p:txBody>
          <a:bodyPr/>
          <a:lstStyle/>
          <a:p>
            <a:r>
              <a:rPr lang="en-GB" dirty="0"/>
              <a:t>WOFOST modelled processes</a:t>
            </a:r>
          </a:p>
        </p:txBody>
      </p:sp>
      <p:sp>
        <p:nvSpPr>
          <p:cNvPr id="3" name="Text Placeholder 2">
            <a:extLst>
              <a:ext uri="{FF2B5EF4-FFF2-40B4-BE49-F238E27FC236}">
                <a16:creationId xmlns:a16="http://schemas.microsoft.com/office/drawing/2014/main" id="{E4E7C018-86FE-4A64-935F-9B1DCC59A098}"/>
              </a:ext>
            </a:extLst>
          </p:cNvPr>
          <p:cNvSpPr>
            <a:spLocks noGrp="1"/>
          </p:cNvSpPr>
          <p:nvPr>
            <p:ph type="body" sz="quarter" idx="10"/>
          </p:nvPr>
        </p:nvSpPr>
        <p:spPr/>
        <p:txBody>
          <a:bodyPr/>
          <a:lstStyle/>
          <a:p>
            <a:r>
              <a:rPr lang="en-GB" dirty="0"/>
              <a:t>Phenology</a:t>
            </a:r>
          </a:p>
          <a:p>
            <a:r>
              <a:rPr lang="en-GB" dirty="0"/>
              <a:t>Leaf development</a:t>
            </a:r>
          </a:p>
          <a:p>
            <a:r>
              <a:rPr lang="en-GB" dirty="0"/>
              <a:t>Light interception</a:t>
            </a:r>
          </a:p>
          <a:p>
            <a:r>
              <a:rPr lang="en-GB" dirty="0"/>
              <a:t>CO</a:t>
            </a:r>
            <a:r>
              <a:rPr lang="en-GB" baseline="-25000" dirty="0"/>
              <a:t>2</a:t>
            </a:r>
            <a:r>
              <a:rPr lang="en-GB" dirty="0"/>
              <a:t> assimilation</a:t>
            </a:r>
          </a:p>
          <a:p>
            <a:r>
              <a:rPr lang="en-GB" b="1" dirty="0"/>
              <a:t>Maintenance respiration</a:t>
            </a:r>
          </a:p>
          <a:p>
            <a:r>
              <a:rPr lang="en-GB" dirty="0"/>
              <a:t>Biomass partitioning</a:t>
            </a:r>
          </a:p>
          <a:p>
            <a:r>
              <a:rPr lang="en-GB" dirty="0"/>
              <a:t>Growth respiration</a:t>
            </a:r>
          </a:p>
          <a:p>
            <a:endParaRPr lang="en-GB" dirty="0"/>
          </a:p>
        </p:txBody>
      </p:sp>
      <p:sp>
        <p:nvSpPr>
          <p:cNvPr id="4" name="Text Placeholder 3">
            <a:extLst>
              <a:ext uri="{FF2B5EF4-FFF2-40B4-BE49-F238E27FC236}">
                <a16:creationId xmlns:a16="http://schemas.microsoft.com/office/drawing/2014/main" id="{B901F6CC-0008-471C-938E-A732E4F5B3A9}"/>
              </a:ext>
            </a:extLst>
          </p:cNvPr>
          <p:cNvSpPr>
            <a:spLocks noGrp="1"/>
          </p:cNvSpPr>
          <p:nvPr>
            <p:ph type="body" sz="quarter" idx="11"/>
          </p:nvPr>
        </p:nvSpPr>
        <p:spPr/>
        <p:txBody>
          <a:bodyPr/>
          <a:lstStyle/>
          <a:p>
            <a:r>
              <a:rPr lang="en-GB" strike="sngStrike" dirty="0"/>
              <a:t>Transpiration rate</a:t>
            </a:r>
          </a:p>
          <a:p>
            <a:r>
              <a:rPr lang="en-GB" strike="sngStrike" dirty="0"/>
              <a:t>Nutrient uptake rate (v8 only)</a:t>
            </a:r>
          </a:p>
          <a:p>
            <a:r>
              <a:rPr lang="en-GB" strike="sngStrike" dirty="0"/>
              <a:t>Biomass and nutrient reallocation (V8 only)</a:t>
            </a:r>
          </a:p>
          <a:p>
            <a:r>
              <a:rPr lang="en-GB" dirty="0"/>
              <a:t>Stress factors related to water </a:t>
            </a:r>
            <a:r>
              <a:rPr lang="en-GB" strike="sngStrike" dirty="0"/>
              <a:t>and nutrient deficiencies</a:t>
            </a:r>
          </a:p>
          <a:p>
            <a:endParaRPr lang="en-GB" dirty="0"/>
          </a:p>
        </p:txBody>
      </p:sp>
      <p:sp>
        <p:nvSpPr>
          <p:cNvPr id="5" name="Slide Number Placeholder 4">
            <a:extLst>
              <a:ext uri="{FF2B5EF4-FFF2-40B4-BE49-F238E27FC236}">
                <a16:creationId xmlns:a16="http://schemas.microsoft.com/office/drawing/2014/main" id="{7F713E0E-8B9B-4054-AB56-D012AE394D8B}"/>
              </a:ext>
            </a:extLst>
          </p:cNvPr>
          <p:cNvSpPr>
            <a:spLocks noGrp="1"/>
          </p:cNvSpPr>
          <p:nvPr>
            <p:ph type="sldNum" sz="quarter" idx="12"/>
          </p:nvPr>
        </p:nvSpPr>
        <p:spPr/>
        <p:txBody>
          <a:bodyPr/>
          <a:lstStyle/>
          <a:p>
            <a:pPr algn="r"/>
            <a:fld id="{F25965E0-7062-474C-8671-DB3A3CE669B0}" type="slidenum">
              <a:rPr lang="en-GB" smtClean="0"/>
              <a:pPr algn="r"/>
              <a:t>24</a:t>
            </a:fld>
            <a:endParaRPr lang="en-GB" dirty="0"/>
          </a:p>
        </p:txBody>
      </p:sp>
    </p:spTree>
    <p:extLst>
      <p:ext uri="{BB962C8B-B14F-4D97-AF65-F5344CB8AC3E}">
        <p14:creationId xmlns:p14="http://schemas.microsoft.com/office/powerpoint/2010/main" val="1368904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EBE9795-8828-455B-BB3B-556028435198}"/>
                  </a:ext>
                </a:extLst>
              </p:cNvPr>
              <p:cNvSpPr>
                <a:spLocks noGrp="1"/>
              </p:cNvSpPr>
              <p:nvPr>
                <p:ph type="body" sz="quarter" idx="10"/>
              </p:nvPr>
            </p:nvSpPr>
            <p:spPr>
              <a:xfrm>
                <a:off x="493200" y="958850"/>
                <a:ext cx="8398800" cy="3501550"/>
              </a:xfrm>
            </p:spPr>
            <p:txBody>
              <a:bodyPr/>
              <a:lstStyle/>
              <a:p>
                <a:r>
                  <a:rPr lang="en-GB" dirty="0">
                    <a:latin typeface="+mn-lt"/>
                  </a:rPr>
                  <a:t>maintaining existing biostructures requires energy</a:t>
                </a:r>
              </a:p>
              <a:p>
                <a:r>
                  <a:rPr lang="en-GB" dirty="0">
                    <a:latin typeface="+mn-lt"/>
                  </a:rPr>
                  <a:t>Increases with the amount of standing biomass and differs per organ type </a:t>
                </a:r>
              </a:p>
              <a:p>
                <a:r>
                  <a:rPr lang="en-GB" dirty="0">
                    <a:latin typeface="+mn-lt"/>
                  </a:rPr>
                  <a:t>Strongly dependent on temperature:</a:t>
                </a:r>
              </a:p>
              <a:p>
                <a:pPr marL="0" indent="0">
                  <a:buNone/>
                </a:pPr>
                <a:r>
                  <a:rPr lang="en-GB" dirty="0"/>
                  <a:t>			</a:t>
                </a:r>
                <a14:m>
                  <m:oMath xmlns:m="http://schemas.openxmlformats.org/officeDocument/2006/math">
                    <m:r>
                      <a:rPr lang="en-US" b="0" i="1" smtClean="0">
                        <a:latin typeface="Cambria Math" panose="02040503050406030204" pitchFamily="18" charset="0"/>
                      </a:rPr>
                      <m:t>𝑀𝑅</m:t>
                    </m:r>
                    <m:r>
                      <a:rPr lang="en-GB" i="1" smtClean="0">
                        <a:latin typeface="Cambria Math" panose="02040503050406030204" pitchFamily="18" charset="0"/>
                      </a:rPr>
                      <m:t>=</m:t>
                    </m:r>
                    <m:r>
                      <a:rPr lang="en-US" b="0" i="1" smtClean="0">
                        <a:latin typeface="Cambria Math" panose="02040503050406030204" pitchFamily="18" charset="0"/>
                      </a:rPr>
                      <m:t>𝑅𝑒𝑙𝑀𝑅</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r>
                          <a:rPr lang="en-US" b="0" i="1" smtClean="0">
                            <a:latin typeface="Cambria Math" panose="02040503050406030204" pitchFamily="18" charset="0"/>
                          </a:rPr>
                          <m:t>10</m:t>
                        </m:r>
                      </m:e>
                      <m:sup>
                        <m:f>
                          <m:fPr>
                            <m:ctrlPr>
                              <a:rPr lang="en-US" b="0" i="1" smtClean="0">
                                <a:latin typeface="Cambria Math" panose="02040503050406030204" pitchFamily="18" charset="0"/>
                              </a:rPr>
                            </m:ctrlPr>
                          </m:fPr>
                          <m:num>
                            <m:r>
                              <a:rPr lang="en-US" b="0" i="1" smtClean="0">
                                <a:latin typeface="Cambria Math" panose="02040503050406030204" pitchFamily="18" charset="0"/>
                              </a:rPr>
                              <m:t>𝑇𝑎𝑣𝑔</m:t>
                            </m:r>
                            <m:r>
                              <a:rPr lang="en-US" b="0" i="1" smtClean="0">
                                <a:latin typeface="Cambria Math" panose="02040503050406030204" pitchFamily="18" charset="0"/>
                              </a:rPr>
                              <m:t> −</m:t>
                            </m:r>
                            <m:r>
                              <a:rPr lang="en-US" b="0" i="1" smtClean="0">
                                <a:latin typeface="Cambria Math" panose="02040503050406030204" pitchFamily="18" charset="0"/>
                              </a:rPr>
                              <m:t>𝑇𝑟𝑒𝑓</m:t>
                            </m:r>
                          </m:num>
                          <m:den>
                            <m:r>
                              <a:rPr lang="en-US" b="0" i="1" smtClean="0">
                                <a:latin typeface="Cambria Math" panose="02040503050406030204" pitchFamily="18" charset="0"/>
                              </a:rPr>
                              <m:t>10</m:t>
                            </m:r>
                          </m:den>
                        </m:f>
                      </m:sup>
                    </m:sSup>
                  </m:oMath>
                </a14:m>
                <a:endParaRPr lang="en-US" b="0" dirty="0"/>
              </a:p>
              <a:p>
                <a:r>
                  <a:rPr lang="en-GB" dirty="0">
                    <a:latin typeface="+mn-lt"/>
                  </a:rPr>
                  <a:t>Q10 usually equals 2.0 → </a:t>
                </a:r>
                <a:r>
                  <a:rPr lang="en-GB" i="1" dirty="0">
                    <a:latin typeface="+mn-lt"/>
                  </a:rPr>
                  <a:t>MR</a:t>
                </a:r>
                <a:r>
                  <a:rPr lang="en-GB" dirty="0">
                    <a:latin typeface="+mn-lt"/>
                  </a:rPr>
                  <a:t> doubles with every 10 </a:t>
                </a:r>
                <a:r>
                  <a:rPr lang="en-GB" baseline="30000" dirty="0">
                    <a:latin typeface="+mn-lt"/>
                  </a:rPr>
                  <a:t>◦</a:t>
                </a:r>
                <a:r>
                  <a:rPr lang="en-GB" dirty="0">
                    <a:latin typeface="+mn-lt"/>
                  </a:rPr>
                  <a:t>C increase in temperature</a:t>
                </a:r>
              </a:p>
              <a:p>
                <a:r>
                  <a:rPr lang="en-GB" dirty="0">
                    <a:latin typeface="+mn-lt"/>
                  </a:rPr>
                  <a:t>Can have large impact on net assimilation rate</a:t>
                </a:r>
              </a:p>
            </p:txBody>
          </p:sp>
        </mc:Choice>
        <mc:Fallback xmlns="">
          <p:sp>
            <p:nvSpPr>
              <p:cNvPr id="2" name="Text Placeholder 1">
                <a:extLst>
                  <a:ext uri="{FF2B5EF4-FFF2-40B4-BE49-F238E27FC236}">
                    <a16:creationId xmlns:a16="http://schemas.microsoft.com/office/drawing/2014/main" id="{DEBE9795-8828-455B-BB3B-556028435198}"/>
                  </a:ext>
                </a:extLst>
              </p:cNvPr>
              <p:cNvSpPr>
                <a:spLocks noGrp="1" noRot="1" noChangeAspect="1" noMove="1" noResize="1" noEditPoints="1" noAdjustHandles="1" noChangeArrowheads="1" noChangeShapeType="1" noTextEdit="1"/>
              </p:cNvSpPr>
              <p:nvPr>
                <p:ph type="body" sz="quarter" idx="10"/>
              </p:nvPr>
            </p:nvSpPr>
            <p:spPr>
              <a:xfrm>
                <a:off x="493200" y="958850"/>
                <a:ext cx="8398800" cy="3501550"/>
              </a:xfrm>
              <a:blipFill>
                <a:blip r:embed="rId2"/>
                <a:stretch>
                  <a:fillRect l="-1089" t="-2957"/>
                </a:stretch>
              </a:blipFill>
            </p:spPr>
            <p:txBody>
              <a:bodyPr/>
              <a:lstStyle/>
              <a:p>
                <a:r>
                  <a:rPr lang="en-GB">
                    <a:noFill/>
                  </a:rPr>
                  <a:t> </a:t>
                </a:r>
              </a:p>
            </p:txBody>
          </p:sp>
        </mc:Fallback>
      </mc:AlternateContent>
      <p:sp>
        <p:nvSpPr>
          <p:cNvPr id="3" name="Title 2">
            <a:extLst>
              <a:ext uri="{FF2B5EF4-FFF2-40B4-BE49-F238E27FC236}">
                <a16:creationId xmlns:a16="http://schemas.microsoft.com/office/drawing/2014/main" id="{CA4DFE2F-8F4F-4557-8E0F-464071B697B7}"/>
              </a:ext>
            </a:extLst>
          </p:cNvPr>
          <p:cNvSpPr>
            <a:spLocks noGrp="1"/>
          </p:cNvSpPr>
          <p:nvPr>
            <p:ph type="title"/>
          </p:nvPr>
        </p:nvSpPr>
        <p:spPr/>
        <p:txBody>
          <a:bodyPr/>
          <a:lstStyle/>
          <a:p>
            <a:r>
              <a:rPr lang="en-GB" dirty="0"/>
              <a:t>Maintenance respiration</a:t>
            </a:r>
          </a:p>
        </p:txBody>
      </p:sp>
      <p:sp>
        <p:nvSpPr>
          <p:cNvPr id="4" name="Slide Number Placeholder 3">
            <a:extLst>
              <a:ext uri="{FF2B5EF4-FFF2-40B4-BE49-F238E27FC236}">
                <a16:creationId xmlns:a16="http://schemas.microsoft.com/office/drawing/2014/main" id="{8219F0D5-D4E4-4A38-9AEF-BB1F1846D8AD}"/>
              </a:ext>
            </a:extLst>
          </p:cNvPr>
          <p:cNvSpPr>
            <a:spLocks noGrp="1"/>
          </p:cNvSpPr>
          <p:nvPr>
            <p:ph type="sldNum" sz="quarter" idx="11"/>
          </p:nvPr>
        </p:nvSpPr>
        <p:spPr/>
        <p:txBody>
          <a:bodyPr/>
          <a:lstStyle/>
          <a:p>
            <a:pPr algn="r"/>
            <a:fld id="{F25965E0-7062-474C-8671-DB3A3CE669B0}" type="slidenum">
              <a:rPr lang="en-GB" smtClean="0"/>
              <a:pPr algn="r"/>
              <a:t>25</a:t>
            </a:fld>
            <a:endParaRPr lang="en-GB" dirty="0"/>
          </a:p>
        </p:txBody>
      </p:sp>
    </p:spTree>
    <p:extLst>
      <p:ext uri="{BB962C8B-B14F-4D97-AF65-F5344CB8AC3E}">
        <p14:creationId xmlns:p14="http://schemas.microsoft.com/office/powerpoint/2010/main" val="565175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A8A2-63DF-4A09-B5DF-BA96EC6DBC29}"/>
              </a:ext>
            </a:extLst>
          </p:cNvPr>
          <p:cNvSpPr>
            <a:spLocks noGrp="1"/>
          </p:cNvSpPr>
          <p:nvPr>
            <p:ph type="title"/>
          </p:nvPr>
        </p:nvSpPr>
        <p:spPr/>
        <p:txBody>
          <a:bodyPr/>
          <a:lstStyle/>
          <a:p>
            <a:r>
              <a:rPr lang="en-GB" dirty="0"/>
              <a:t>WOFOST modelled processes</a:t>
            </a:r>
          </a:p>
        </p:txBody>
      </p:sp>
      <p:sp>
        <p:nvSpPr>
          <p:cNvPr id="3" name="Text Placeholder 2">
            <a:extLst>
              <a:ext uri="{FF2B5EF4-FFF2-40B4-BE49-F238E27FC236}">
                <a16:creationId xmlns:a16="http://schemas.microsoft.com/office/drawing/2014/main" id="{E4E7C018-86FE-4A64-935F-9B1DCC59A098}"/>
              </a:ext>
            </a:extLst>
          </p:cNvPr>
          <p:cNvSpPr>
            <a:spLocks noGrp="1"/>
          </p:cNvSpPr>
          <p:nvPr>
            <p:ph type="body" sz="quarter" idx="10"/>
          </p:nvPr>
        </p:nvSpPr>
        <p:spPr/>
        <p:txBody>
          <a:bodyPr/>
          <a:lstStyle/>
          <a:p>
            <a:r>
              <a:rPr lang="en-GB" dirty="0"/>
              <a:t>Phenology</a:t>
            </a:r>
          </a:p>
          <a:p>
            <a:r>
              <a:rPr lang="en-GB" dirty="0"/>
              <a:t>Leaf development</a:t>
            </a:r>
          </a:p>
          <a:p>
            <a:r>
              <a:rPr lang="en-GB" dirty="0"/>
              <a:t>Light interception</a:t>
            </a:r>
          </a:p>
          <a:p>
            <a:r>
              <a:rPr lang="en-GB" dirty="0"/>
              <a:t>CO</a:t>
            </a:r>
            <a:r>
              <a:rPr lang="en-GB" baseline="-25000" dirty="0"/>
              <a:t>2</a:t>
            </a:r>
            <a:r>
              <a:rPr lang="en-GB" dirty="0"/>
              <a:t> assimilation</a:t>
            </a:r>
          </a:p>
          <a:p>
            <a:r>
              <a:rPr lang="en-GB" dirty="0"/>
              <a:t>Maintenance respiration</a:t>
            </a:r>
          </a:p>
          <a:p>
            <a:r>
              <a:rPr lang="en-GB" b="1" dirty="0"/>
              <a:t>Biomass partitioning</a:t>
            </a:r>
          </a:p>
          <a:p>
            <a:r>
              <a:rPr lang="en-GB" dirty="0"/>
              <a:t>Growth respiration</a:t>
            </a:r>
          </a:p>
          <a:p>
            <a:endParaRPr lang="en-GB" dirty="0"/>
          </a:p>
        </p:txBody>
      </p:sp>
      <p:sp>
        <p:nvSpPr>
          <p:cNvPr id="4" name="Text Placeholder 3">
            <a:extLst>
              <a:ext uri="{FF2B5EF4-FFF2-40B4-BE49-F238E27FC236}">
                <a16:creationId xmlns:a16="http://schemas.microsoft.com/office/drawing/2014/main" id="{B901F6CC-0008-471C-938E-A732E4F5B3A9}"/>
              </a:ext>
            </a:extLst>
          </p:cNvPr>
          <p:cNvSpPr>
            <a:spLocks noGrp="1"/>
          </p:cNvSpPr>
          <p:nvPr>
            <p:ph type="body" sz="quarter" idx="11"/>
          </p:nvPr>
        </p:nvSpPr>
        <p:spPr/>
        <p:txBody>
          <a:bodyPr/>
          <a:lstStyle/>
          <a:p>
            <a:r>
              <a:rPr lang="en-GB" strike="sngStrike" dirty="0"/>
              <a:t>Transpiration rate</a:t>
            </a:r>
          </a:p>
          <a:p>
            <a:r>
              <a:rPr lang="en-GB" strike="sngStrike" dirty="0"/>
              <a:t>Nutrient uptake rate (v8 only)</a:t>
            </a:r>
          </a:p>
          <a:p>
            <a:r>
              <a:rPr lang="en-GB" strike="sngStrike" dirty="0"/>
              <a:t>Biomass and nutrient reallocation (V8 only)</a:t>
            </a:r>
          </a:p>
          <a:p>
            <a:r>
              <a:rPr lang="en-GB" dirty="0"/>
              <a:t>Stress factors related to water </a:t>
            </a:r>
            <a:r>
              <a:rPr lang="en-GB" strike="sngStrike" dirty="0"/>
              <a:t>and nutrient deficiencies</a:t>
            </a:r>
          </a:p>
          <a:p>
            <a:endParaRPr lang="en-GB" dirty="0"/>
          </a:p>
        </p:txBody>
      </p:sp>
      <p:sp>
        <p:nvSpPr>
          <p:cNvPr id="5" name="Slide Number Placeholder 4">
            <a:extLst>
              <a:ext uri="{FF2B5EF4-FFF2-40B4-BE49-F238E27FC236}">
                <a16:creationId xmlns:a16="http://schemas.microsoft.com/office/drawing/2014/main" id="{7F713E0E-8B9B-4054-AB56-D012AE394D8B}"/>
              </a:ext>
            </a:extLst>
          </p:cNvPr>
          <p:cNvSpPr>
            <a:spLocks noGrp="1"/>
          </p:cNvSpPr>
          <p:nvPr>
            <p:ph type="sldNum" sz="quarter" idx="12"/>
          </p:nvPr>
        </p:nvSpPr>
        <p:spPr/>
        <p:txBody>
          <a:bodyPr/>
          <a:lstStyle/>
          <a:p>
            <a:pPr algn="r"/>
            <a:fld id="{F25965E0-7062-474C-8671-DB3A3CE669B0}" type="slidenum">
              <a:rPr lang="en-GB" smtClean="0"/>
              <a:pPr algn="r"/>
              <a:t>26</a:t>
            </a:fld>
            <a:endParaRPr lang="en-GB" dirty="0"/>
          </a:p>
        </p:txBody>
      </p:sp>
    </p:spTree>
    <p:extLst>
      <p:ext uri="{BB962C8B-B14F-4D97-AF65-F5344CB8AC3E}">
        <p14:creationId xmlns:p14="http://schemas.microsoft.com/office/powerpoint/2010/main" val="988880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C6E8-483F-4E9D-81BB-EFEAD8A94F0A}"/>
              </a:ext>
            </a:extLst>
          </p:cNvPr>
          <p:cNvSpPr>
            <a:spLocks noGrp="1"/>
          </p:cNvSpPr>
          <p:nvPr>
            <p:ph type="title"/>
          </p:nvPr>
        </p:nvSpPr>
        <p:spPr/>
        <p:txBody>
          <a:bodyPr/>
          <a:lstStyle/>
          <a:p>
            <a:r>
              <a:rPr lang="en-GB" dirty="0"/>
              <a:t>Assimilate partitioning</a:t>
            </a:r>
          </a:p>
        </p:txBody>
      </p:sp>
      <p:sp>
        <p:nvSpPr>
          <p:cNvPr id="3" name="Slide Number Placeholder 2">
            <a:extLst>
              <a:ext uri="{FF2B5EF4-FFF2-40B4-BE49-F238E27FC236}">
                <a16:creationId xmlns:a16="http://schemas.microsoft.com/office/drawing/2014/main" id="{E56FBD81-EB9D-482D-B634-031AFD4FB88A}"/>
              </a:ext>
            </a:extLst>
          </p:cNvPr>
          <p:cNvSpPr>
            <a:spLocks noGrp="1"/>
          </p:cNvSpPr>
          <p:nvPr>
            <p:ph type="sldNum" sz="quarter" idx="10"/>
          </p:nvPr>
        </p:nvSpPr>
        <p:spPr/>
        <p:txBody>
          <a:bodyPr/>
          <a:lstStyle/>
          <a:p>
            <a:pPr algn="r"/>
            <a:fld id="{F25965E0-7062-474C-8671-DB3A3CE669B0}" type="slidenum">
              <a:rPr lang="en-GB" smtClean="0"/>
              <a:pPr algn="r"/>
              <a:t>27</a:t>
            </a:fld>
            <a:endParaRPr lang="en-GB" dirty="0"/>
          </a:p>
        </p:txBody>
      </p:sp>
      <p:pic>
        <p:nvPicPr>
          <p:cNvPr id="1028" name="Picture 4">
            <a:extLst>
              <a:ext uri="{FF2B5EF4-FFF2-40B4-BE49-F238E27FC236}">
                <a16:creationId xmlns:a16="http://schemas.microsoft.com/office/drawing/2014/main" id="{297E1BC8-3C69-4B5D-B229-9E1204C62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240" y="889846"/>
            <a:ext cx="5386122" cy="36600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B1B323-A041-4053-8D08-6289C8C49F55}"/>
              </a:ext>
            </a:extLst>
          </p:cNvPr>
          <p:cNvSpPr txBox="1"/>
          <p:nvPr/>
        </p:nvSpPr>
        <p:spPr>
          <a:xfrm>
            <a:off x="561600" y="1334729"/>
            <a:ext cx="2609303" cy="3303533"/>
          </a:xfrm>
          <a:prstGeom prst="rect">
            <a:avLst/>
          </a:prstGeom>
          <a:noFill/>
        </p:spPr>
        <p:txBody>
          <a:bodyPr wrap="square" rtlCol="0">
            <a:spAutoFit/>
          </a:bodyPr>
          <a:lstStyle/>
          <a:p>
            <a:pPr>
              <a:lnSpc>
                <a:spcPts val="1800"/>
              </a:lnSpc>
            </a:pPr>
            <a:r>
              <a:rPr lang="en-GB" sz="1400" dirty="0">
                <a:latin typeface="Verdana" pitchFamily="34" charset="0"/>
              </a:rPr>
              <a:t>WOFOST uses static partitioning tables</a:t>
            </a:r>
          </a:p>
          <a:p>
            <a:pPr>
              <a:lnSpc>
                <a:spcPts val="1800"/>
              </a:lnSpc>
            </a:pPr>
            <a:endParaRPr lang="en-GB" sz="1400" dirty="0">
              <a:latin typeface="Verdana" pitchFamily="34" charset="0"/>
            </a:endParaRPr>
          </a:p>
          <a:p>
            <a:pPr>
              <a:lnSpc>
                <a:spcPts val="1800"/>
              </a:lnSpc>
            </a:pPr>
            <a:r>
              <a:rPr lang="en-GB" sz="1400" dirty="0">
                <a:latin typeface="Verdana" pitchFamily="34" charset="0"/>
              </a:rPr>
              <a:t>Pro:</a:t>
            </a:r>
          </a:p>
          <a:p>
            <a:pPr marL="285750" indent="-285750">
              <a:lnSpc>
                <a:spcPts val="1800"/>
              </a:lnSpc>
              <a:buFont typeface="Arial" panose="020B0604020202020204" pitchFamily="34" charset="0"/>
              <a:buChar char="•"/>
            </a:pPr>
            <a:r>
              <a:rPr lang="en-GB" sz="1400" dirty="0">
                <a:latin typeface="Verdana" pitchFamily="34" charset="0"/>
              </a:rPr>
              <a:t>Simple, robust concept</a:t>
            </a:r>
          </a:p>
          <a:p>
            <a:pPr>
              <a:lnSpc>
                <a:spcPts val="1800"/>
              </a:lnSpc>
            </a:pPr>
            <a:endParaRPr lang="en-GB" sz="1400" dirty="0">
              <a:latin typeface="Verdana" pitchFamily="34" charset="0"/>
            </a:endParaRPr>
          </a:p>
          <a:p>
            <a:pPr>
              <a:lnSpc>
                <a:spcPts val="1800"/>
              </a:lnSpc>
            </a:pPr>
            <a:r>
              <a:rPr lang="en-GB" sz="1400" dirty="0">
                <a:latin typeface="Verdana" pitchFamily="34" charset="0"/>
              </a:rPr>
              <a:t>Con:</a:t>
            </a:r>
          </a:p>
          <a:p>
            <a:pPr marL="285750" indent="-285750">
              <a:lnSpc>
                <a:spcPts val="1800"/>
              </a:lnSpc>
              <a:buFont typeface="Arial" panose="020B0604020202020204" pitchFamily="34" charset="0"/>
              <a:buChar char="•"/>
            </a:pPr>
            <a:r>
              <a:rPr lang="en-GB" sz="1400" dirty="0">
                <a:latin typeface="Verdana" pitchFamily="34" charset="0"/>
              </a:rPr>
              <a:t>Depends on correct phenology</a:t>
            </a:r>
          </a:p>
          <a:p>
            <a:pPr marL="285750" indent="-285750">
              <a:lnSpc>
                <a:spcPts val="1800"/>
              </a:lnSpc>
              <a:buFont typeface="Arial" panose="020B0604020202020204" pitchFamily="34" charset="0"/>
              <a:buChar char="•"/>
            </a:pPr>
            <a:r>
              <a:rPr lang="en-GB" sz="1400" dirty="0">
                <a:latin typeface="Verdana" pitchFamily="34" charset="0"/>
              </a:rPr>
              <a:t>Source driven, not sink limited</a:t>
            </a:r>
          </a:p>
          <a:p>
            <a:pPr marL="285750" indent="-285750">
              <a:lnSpc>
                <a:spcPts val="1800"/>
              </a:lnSpc>
              <a:buFont typeface="Arial" panose="020B0604020202020204" pitchFamily="34" charset="0"/>
              <a:buChar char="•"/>
            </a:pPr>
            <a:r>
              <a:rPr lang="en-GB" sz="1400" dirty="0">
                <a:latin typeface="Verdana" pitchFamily="34" charset="0"/>
              </a:rPr>
              <a:t>No impact of growth conditions</a:t>
            </a:r>
          </a:p>
          <a:p>
            <a:pPr marL="285750" indent="-285750">
              <a:lnSpc>
                <a:spcPts val="1800"/>
              </a:lnSpc>
              <a:buFont typeface="Arial" panose="020B0604020202020204" pitchFamily="34" charset="0"/>
              <a:buChar char="•"/>
            </a:pPr>
            <a:endParaRPr lang="en-GB" sz="1400" dirty="0">
              <a:latin typeface="Verdana" pitchFamily="34" charset="0"/>
            </a:endParaRPr>
          </a:p>
        </p:txBody>
      </p:sp>
    </p:spTree>
    <p:extLst>
      <p:ext uri="{BB962C8B-B14F-4D97-AF65-F5344CB8AC3E}">
        <p14:creationId xmlns:p14="http://schemas.microsoft.com/office/powerpoint/2010/main" val="2884148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A8A2-63DF-4A09-B5DF-BA96EC6DBC29}"/>
              </a:ext>
            </a:extLst>
          </p:cNvPr>
          <p:cNvSpPr>
            <a:spLocks noGrp="1"/>
          </p:cNvSpPr>
          <p:nvPr>
            <p:ph type="title"/>
          </p:nvPr>
        </p:nvSpPr>
        <p:spPr/>
        <p:txBody>
          <a:bodyPr/>
          <a:lstStyle/>
          <a:p>
            <a:r>
              <a:rPr lang="en-GB" dirty="0"/>
              <a:t>WOFOST modelled processes</a:t>
            </a:r>
          </a:p>
        </p:txBody>
      </p:sp>
      <p:sp>
        <p:nvSpPr>
          <p:cNvPr id="3" name="Text Placeholder 2">
            <a:extLst>
              <a:ext uri="{FF2B5EF4-FFF2-40B4-BE49-F238E27FC236}">
                <a16:creationId xmlns:a16="http://schemas.microsoft.com/office/drawing/2014/main" id="{E4E7C018-86FE-4A64-935F-9B1DCC59A098}"/>
              </a:ext>
            </a:extLst>
          </p:cNvPr>
          <p:cNvSpPr>
            <a:spLocks noGrp="1"/>
          </p:cNvSpPr>
          <p:nvPr>
            <p:ph type="body" sz="quarter" idx="10"/>
          </p:nvPr>
        </p:nvSpPr>
        <p:spPr/>
        <p:txBody>
          <a:bodyPr/>
          <a:lstStyle/>
          <a:p>
            <a:r>
              <a:rPr lang="en-GB" dirty="0"/>
              <a:t>Phenology</a:t>
            </a:r>
          </a:p>
          <a:p>
            <a:r>
              <a:rPr lang="en-GB" dirty="0"/>
              <a:t>Leaf development</a:t>
            </a:r>
          </a:p>
          <a:p>
            <a:r>
              <a:rPr lang="en-GB" dirty="0"/>
              <a:t>Light interception</a:t>
            </a:r>
          </a:p>
          <a:p>
            <a:r>
              <a:rPr lang="en-GB" dirty="0"/>
              <a:t>CO</a:t>
            </a:r>
            <a:r>
              <a:rPr lang="en-GB" baseline="-25000" dirty="0"/>
              <a:t>2</a:t>
            </a:r>
            <a:r>
              <a:rPr lang="en-GB" dirty="0"/>
              <a:t> assimilation</a:t>
            </a:r>
          </a:p>
          <a:p>
            <a:r>
              <a:rPr lang="en-GB" dirty="0"/>
              <a:t>Maintenance respiration</a:t>
            </a:r>
          </a:p>
          <a:p>
            <a:r>
              <a:rPr lang="en-GB" dirty="0"/>
              <a:t>Biomass partitioning</a:t>
            </a:r>
          </a:p>
          <a:p>
            <a:r>
              <a:rPr lang="en-GB" b="1" dirty="0"/>
              <a:t>Growth respiration</a:t>
            </a:r>
          </a:p>
          <a:p>
            <a:endParaRPr lang="en-GB" dirty="0"/>
          </a:p>
        </p:txBody>
      </p:sp>
      <p:sp>
        <p:nvSpPr>
          <p:cNvPr id="4" name="Text Placeholder 3">
            <a:extLst>
              <a:ext uri="{FF2B5EF4-FFF2-40B4-BE49-F238E27FC236}">
                <a16:creationId xmlns:a16="http://schemas.microsoft.com/office/drawing/2014/main" id="{B901F6CC-0008-471C-938E-A732E4F5B3A9}"/>
              </a:ext>
            </a:extLst>
          </p:cNvPr>
          <p:cNvSpPr>
            <a:spLocks noGrp="1"/>
          </p:cNvSpPr>
          <p:nvPr>
            <p:ph type="body" sz="quarter" idx="11"/>
          </p:nvPr>
        </p:nvSpPr>
        <p:spPr/>
        <p:txBody>
          <a:bodyPr/>
          <a:lstStyle/>
          <a:p>
            <a:r>
              <a:rPr lang="en-GB" strike="sngStrike" dirty="0"/>
              <a:t>Transpiration rate</a:t>
            </a:r>
          </a:p>
          <a:p>
            <a:r>
              <a:rPr lang="en-GB" strike="sngStrike" dirty="0"/>
              <a:t>Nutrient uptake rate (v8 only)</a:t>
            </a:r>
          </a:p>
          <a:p>
            <a:r>
              <a:rPr lang="en-GB" strike="sngStrike" dirty="0"/>
              <a:t>Biomass and nutrient reallocation (V8 only)</a:t>
            </a:r>
          </a:p>
          <a:p>
            <a:r>
              <a:rPr lang="en-GB" dirty="0"/>
              <a:t>Stress factors related to water </a:t>
            </a:r>
            <a:r>
              <a:rPr lang="en-GB" strike="sngStrike" dirty="0"/>
              <a:t>and nutrient deficiencies</a:t>
            </a:r>
          </a:p>
          <a:p>
            <a:endParaRPr lang="en-GB" dirty="0"/>
          </a:p>
        </p:txBody>
      </p:sp>
      <p:sp>
        <p:nvSpPr>
          <p:cNvPr id="5" name="Slide Number Placeholder 4">
            <a:extLst>
              <a:ext uri="{FF2B5EF4-FFF2-40B4-BE49-F238E27FC236}">
                <a16:creationId xmlns:a16="http://schemas.microsoft.com/office/drawing/2014/main" id="{7F713E0E-8B9B-4054-AB56-D012AE394D8B}"/>
              </a:ext>
            </a:extLst>
          </p:cNvPr>
          <p:cNvSpPr>
            <a:spLocks noGrp="1"/>
          </p:cNvSpPr>
          <p:nvPr>
            <p:ph type="sldNum" sz="quarter" idx="12"/>
          </p:nvPr>
        </p:nvSpPr>
        <p:spPr/>
        <p:txBody>
          <a:bodyPr/>
          <a:lstStyle/>
          <a:p>
            <a:pPr algn="r"/>
            <a:fld id="{F25965E0-7062-474C-8671-DB3A3CE669B0}" type="slidenum">
              <a:rPr lang="en-GB" smtClean="0"/>
              <a:pPr algn="r"/>
              <a:t>28</a:t>
            </a:fld>
            <a:endParaRPr lang="en-GB" dirty="0"/>
          </a:p>
        </p:txBody>
      </p:sp>
    </p:spTree>
    <p:extLst>
      <p:ext uri="{BB962C8B-B14F-4D97-AF65-F5344CB8AC3E}">
        <p14:creationId xmlns:p14="http://schemas.microsoft.com/office/powerpoint/2010/main" val="1838676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9001F8-5A53-4A6B-8359-827AF0D211D6}"/>
              </a:ext>
            </a:extLst>
          </p:cNvPr>
          <p:cNvSpPr>
            <a:spLocks noGrp="1"/>
          </p:cNvSpPr>
          <p:nvPr>
            <p:ph type="body" sz="quarter" idx="10"/>
          </p:nvPr>
        </p:nvSpPr>
        <p:spPr>
          <a:xfrm>
            <a:off x="532800" y="796091"/>
            <a:ext cx="8398800" cy="777890"/>
          </a:xfrm>
        </p:spPr>
        <p:txBody>
          <a:bodyPr/>
          <a:lstStyle/>
          <a:p>
            <a:r>
              <a:rPr lang="en-GB" dirty="0"/>
              <a:t>Growth respiration is the amount of energy required to synthesize biomass from carbohydrates</a:t>
            </a:r>
          </a:p>
          <a:p>
            <a:r>
              <a:rPr lang="en-GB" dirty="0"/>
              <a:t>Defined as a conversion efficiency </a:t>
            </a:r>
            <a:r>
              <a:rPr lang="en-GB" i="1" dirty="0"/>
              <a:t>carbohydrate -&gt; roots, stems, leaves, storage organs</a:t>
            </a:r>
          </a:p>
        </p:txBody>
      </p:sp>
      <p:sp>
        <p:nvSpPr>
          <p:cNvPr id="3" name="Title 2">
            <a:extLst>
              <a:ext uri="{FF2B5EF4-FFF2-40B4-BE49-F238E27FC236}">
                <a16:creationId xmlns:a16="http://schemas.microsoft.com/office/drawing/2014/main" id="{61A3B4FC-D737-4BCE-8776-7334B63C28A9}"/>
              </a:ext>
            </a:extLst>
          </p:cNvPr>
          <p:cNvSpPr>
            <a:spLocks noGrp="1"/>
          </p:cNvSpPr>
          <p:nvPr>
            <p:ph type="title"/>
          </p:nvPr>
        </p:nvSpPr>
        <p:spPr/>
        <p:txBody>
          <a:bodyPr/>
          <a:lstStyle/>
          <a:p>
            <a:r>
              <a:rPr lang="en-GB" dirty="0"/>
              <a:t>Growth respiration</a:t>
            </a:r>
          </a:p>
        </p:txBody>
      </p:sp>
      <p:sp>
        <p:nvSpPr>
          <p:cNvPr id="4" name="Slide Number Placeholder 3">
            <a:extLst>
              <a:ext uri="{FF2B5EF4-FFF2-40B4-BE49-F238E27FC236}">
                <a16:creationId xmlns:a16="http://schemas.microsoft.com/office/drawing/2014/main" id="{3B79E5E8-AEDA-4ACD-A527-A8C5A9184FE8}"/>
              </a:ext>
            </a:extLst>
          </p:cNvPr>
          <p:cNvSpPr>
            <a:spLocks noGrp="1"/>
          </p:cNvSpPr>
          <p:nvPr>
            <p:ph type="sldNum" sz="quarter" idx="11"/>
          </p:nvPr>
        </p:nvSpPr>
        <p:spPr>
          <a:xfrm>
            <a:off x="8463600" y="4367200"/>
            <a:ext cx="468000" cy="123188"/>
          </a:xfrm>
        </p:spPr>
        <p:txBody>
          <a:bodyPr/>
          <a:lstStyle/>
          <a:p>
            <a:pPr algn="r"/>
            <a:fld id="{F25965E0-7062-474C-8671-DB3A3CE669B0}" type="slidenum">
              <a:rPr lang="en-GB" smtClean="0"/>
              <a:pPr algn="r"/>
              <a:t>29</a:t>
            </a:fld>
            <a:endParaRPr lang="en-GB" dirty="0"/>
          </a:p>
        </p:txBody>
      </p:sp>
      <p:graphicFrame>
        <p:nvGraphicFramePr>
          <p:cNvPr id="5" name="Table 5">
            <a:extLst>
              <a:ext uri="{FF2B5EF4-FFF2-40B4-BE49-F238E27FC236}">
                <a16:creationId xmlns:a16="http://schemas.microsoft.com/office/drawing/2014/main" id="{0B3CD202-C7F5-4C7F-B938-F8CCBE37B153}"/>
              </a:ext>
            </a:extLst>
          </p:cNvPr>
          <p:cNvGraphicFramePr>
            <a:graphicFrameLocks noGrp="1"/>
          </p:cNvGraphicFramePr>
          <p:nvPr>
            <p:extLst>
              <p:ext uri="{D42A27DB-BD31-4B8C-83A1-F6EECF244321}">
                <p14:modId xmlns:p14="http://schemas.microsoft.com/office/powerpoint/2010/main" val="1874637973"/>
              </p:ext>
            </p:extLst>
          </p:nvPr>
        </p:nvGraphicFramePr>
        <p:xfrm>
          <a:off x="561600" y="2279650"/>
          <a:ext cx="4292600" cy="2372360"/>
        </p:xfrm>
        <a:graphic>
          <a:graphicData uri="http://schemas.openxmlformats.org/drawingml/2006/table">
            <a:tbl>
              <a:tblPr firstRow="1" bandRow="1">
                <a:tableStyleId>{5FD0F851-EC5A-4D38-B0AD-8093EC10F338}</a:tableStyleId>
              </a:tblPr>
              <a:tblGrid>
                <a:gridCol w="1397000">
                  <a:extLst>
                    <a:ext uri="{9D8B030D-6E8A-4147-A177-3AD203B41FA5}">
                      <a16:colId xmlns:a16="http://schemas.microsoft.com/office/drawing/2014/main" val="2834792711"/>
                    </a:ext>
                  </a:extLst>
                </a:gridCol>
                <a:gridCol w="2895600">
                  <a:extLst>
                    <a:ext uri="{9D8B030D-6E8A-4147-A177-3AD203B41FA5}">
                      <a16:colId xmlns:a16="http://schemas.microsoft.com/office/drawing/2014/main" val="384497443"/>
                    </a:ext>
                  </a:extLst>
                </a:gridCol>
              </a:tblGrid>
              <a:tr h="370840">
                <a:tc>
                  <a:txBody>
                    <a:bodyPr/>
                    <a:lstStyle/>
                    <a:p>
                      <a:r>
                        <a:rPr lang="en-GB" sz="1400" b="0" dirty="0"/>
                        <a:t>Crop</a:t>
                      </a:r>
                    </a:p>
                  </a:txBody>
                  <a:tcPr/>
                </a:tc>
                <a:tc>
                  <a:txBody>
                    <a:bodyPr/>
                    <a:lstStyle/>
                    <a:p>
                      <a:r>
                        <a:rPr lang="en-GB" sz="1400" b="0" dirty="0"/>
                        <a:t>Conversion efficiency </a:t>
                      </a:r>
                      <a:br>
                        <a:rPr lang="en-GB" sz="1400" b="0" dirty="0"/>
                      </a:br>
                      <a:r>
                        <a:rPr lang="en-GB" sz="1400" b="0" dirty="0"/>
                        <a:t>to storage organs</a:t>
                      </a:r>
                    </a:p>
                  </a:txBody>
                  <a:tcPr/>
                </a:tc>
                <a:extLst>
                  <a:ext uri="{0D108BD9-81ED-4DB2-BD59-A6C34878D82A}">
                    <a16:rowId xmlns:a16="http://schemas.microsoft.com/office/drawing/2014/main" val="2639725389"/>
                  </a:ext>
                </a:extLst>
              </a:tr>
              <a:tr h="370840">
                <a:tc>
                  <a:txBody>
                    <a:bodyPr/>
                    <a:lstStyle/>
                    <a:p>
                      <a:r>
                        <a:rPr lang="en-GB" sz="1400" dirty="0"/>
                        <a:t>Potato</a:t>
                      </a:r>
                    </a:p>
                  </a:txBody>
                  <a:tcPr/>
                </a:tc>
                <a:tc>
                  <a:txBody>
                    <a:bodyPr/>
                    <a:lstStyle/>
                    <a:p>
                      <a:r>
                        <a:rPr lang="en-GB" sz="1400" dirty="0"/>
                        <a:t>0.85</a:t>
                      </a:r>
                    </a:p>
                  </a:txBody>
                  <a:tcPr/>
                </a:tc>
                <a:extLst>
                  <a:ext uri="{0D108BD9-81ED-4DB2-BD59-A6C34878D82A}">
                    <a16:rowId xmlns:a16="http://schemas.microsoft.com/office/drawing/2014/main" val="2631246138"/>
                  </a:ext>
                </a:extLst>
              </a:tr>
              <a:tr h="370840">
                <a:tc>
                  <a:txBody>
                    <a:bodyPr/>
                    <a:lstStyle/>
                    <a:p>
                      <a:r>
                        <a:rPr lang="en-GB" sz="1400" dirty="0"/>
                        <a:t>Wheat</a:t>
                      </a:r>
                    </a:p>
                  </a:txBody>
                  <a:tcPr/>
                </a:tc>
                <a:tc>
                  <a:txBody>
                    <a:bodyPr/>
                    <a:lstStyle/>
                    <a:p>
                      <a:r>
                        <a:rPr lang="en-GB" sz="1400" dirty="0"/>
                        <a:t>0.71</a:t>
                      </a:r>
                    </a:p>
                  </a:txBody>
                  <a:tcPr/>
                </a:tc>
                <a:extLst>
                  <a:ext uri="{0D108BD9-81ED-4DB2-BD59-A6C34878D82A}">
                    <a16:rowId xmlns:a16="http://schemas.microsoft.com/office/drawing/2014/main" val="1741746113"/>
                  </a:ext>
                </a:extLst>
              </a:tr>
              <a:tr h="370840">
                <a:tc>
                  <a:txBody>
                    <a:bodyPr/>
                    <a:lstStyle/>
                    <a:p>
                      <a:r>
                        <a:rPr lang="en-GB" sz="1400" dirty="0" err="1"/>
                        <a:t>Fababean</a:t>
                      </a:r>
                      <a:endParaRPr lang="en-GB" sz="1400" dirty="0"/>
                    </a:p>
                  </a:txBody>
                  <a:tcPr/>
                </a:tc>
                <a:tc>
                  <a:txBody>
                    <a:bodyPr/>
                    <a:lstStyle/>
                    <a:p>
                      <a:r>
                        <a:rPr lang="en-GB" sz="1400" dirty="0"/>
                        <a:t>0.59</a:t>
                      </a:r>
                    </a:p>
                  </a:txBody>
                  <a:tcPr/>
                </a:tc>
                <a:extLst>
                  <a:ext uri="{0D108BD9-81ED-4DB2-BD59-A6C34878D82A}">
                    <a16:rowId xmlns:a16="http://schemas.microsoft.com/office/drawing/2014/main" val="929176946"/>
                  </a:ext>
                </a:extLst>
              </a:tr>
              <a:tr h="370840">
                <a:tc>
                  <a:txBody>
                    <a:bodyPr/>
                    <a:lstStyle/>
                    <a:p>
                      <a:r>
                        <a:rPr lang="en-GB" sz="1400" dirty="0"/>
                        <a:t>Soybean</a:t>
                      </a:r>
                    </a:p>
                  </a:txBody>
                  <a:tcPr/>
                </a:tc>
                <a:tc>
                  <a:txBody>
                    <a:bodyPr/>
                    <a:lstStyle/>
                    <a:p>
                      <a:r>
                        <a:rPr lang="en-GB" sz="1400" dirty="0"/>
                        <a:t>0.48</a:t>
                      </a:r>
                    </a:p>
                  </a:txBody>
                  <a:tcPr/>
                </a:tc>
                <a:extLst>
                  <a:ext uri="{0D108BD9-81ED-4DB2-BD59-A6C34878D82A}">
                    <a16:rowId xmlns:a16="http://schemas.microsoft.com/office/drawing/2014/main" val="2536097148"/>
                  </a:ext>
                </a:extLst>
              </a:tr>
              <a:tr h="370840">
                <a:tc>
                  <a:txBody>
                    <a:bodyPr/>
                    <a:lstStyle/>
                    <a:p>
                      <a:r>
                        <a:rPr lang="en-GB" sz="1400" dirty="0"/>
                        <a:t>Rapeseed</a:t>
                      </a:r>
                    </a:p>
                  </a:txBody>
                  <a:tcPr/>
                </a:tc>
                <a:tc>
                  <a:txBody>
                    <a:bodyPr/>
                    <a:lstStyle/>
                    <a:p>
                      <a:r>
                        <a:rPr lang="en-GB" sz="1400" dirty="0"/>
                        <a:t>0.45</a:t>
                      </a:r>
                    </a:p>
                  </a:txBody>
                  <a:tcPr/>
                </a:tc>
                <a:extLst>
                  <a:ext uri="{0D108BD9-81ED-4DB2-BD59-A6C34878D82A}">
                    <a16:rowId xmlns:a16="http://schemas.microsoft.com/office/drawing/2014/main" val="2585481100"/>
                  </a:ext>
                </a:extLst>
              </a:tr>
            </a:tbl>
          </a:graphicData>
        </a:graphic>
      </p:graphicFrame>
      <p:sp>
        <p:nvSpPr>
          <p:cNvPr id="6" name="Arrow: Down 5">
            <a:extLst>
              <a:ext uri="{FF2B5EF4-FFF2-40B4-BE49-F238E27FC236}">
                <a16:creationId xmlns:a16="http://schemas.microsoft.com/office/drawing/2014/main" id="{F2B541B8-3885-4DFE-AE48-093C3A9BFC37}"/>
              </a:ext>
            </a:extLst>
          </p:cNvPr>
          <p:cNvSpPr/>
          <p:nvPr/>
        </p:nvSpPr>
        <p:spPr>
          <a:xfrm>
            <a:off x="4946650" y="2706670"/>
            <a:ext cx="468000" cy="183104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chemeClr val="tx1"/>
              </a:solidFill>
            </a:endParaRPr>
          </a:p>
        </p:txBody>
      </p:sp>
      <p:sp>
        <p:nvSpPr>
          <p:cNvPr id="7" name="TextBox 6">
            <a:extLst>
              <a:ext uri="{FF2B5EF4-FFF2-40B4-BE49-F238E27FC236}">
                <a16:creationId xmlns:a16="http://schemas.microsoft.com/office/drawing/2014/main" id="{603F7021-2467-42A4-AACA-E5588ECB78EC}"/>
              </a:ext>
            </a:extLst>
          </p:cNvPr>
          <p:cNvSpPr txBox="1"/>
          <p:nvPr/>
        </p:nvSpPr>
        <p:spPr>
          <a:xfrm>
            <a:off x="5414650" y="2965450"/>
            <a:ext cx="2922900" cy="1226041"/>
          </a:xfrm>
          <a:prstGeom prst="rect">
            <a:avLst/>
          </a:prstGeom>
          <a:noFill/>
        </p:spPr>
        <p:txBody>
          <a:bodyPr wrap="square" rtlCol="0">
            <a:spAutoFit/>
          </a:bodyPr>
          <a:lstStyle/>
          <a:p>
            <a:pPr>
              <a:lnSpc>
                <a:spcPts val="1800"/>
              </a:lnSpc>
            </a:pPr>
            <a:r>
              <a:rPr lang="en-GB" sz="1400" dirty="0">
                <a:latin typeface="Verdana" pitchFamily="34" charset="0"/>
              </a:rPr>
              <a:t>Conversion efficiency decreases with increasing content of protein/lipids: requires more energy to synthesize</a:t>
            </a:r>
          </a:p>
        </p:txBody>
      </p:sp>
    </p:spTree>
    <p:extLst>
      <p:ext uri="{BB962C8B-B14F-4D97-AF65-F5344CB8AC3E}">
        <p14:creationId xmlns:p14="http://schemas.microsoft.com/office/powerpoint/2010/main" val="3162528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Line 48">
            <a:extLst>
              <a:ext uri="{FF2B5EF4-FFF2-40B4-BE49-F238E27FC236}">
                <a16:creationId xmlns:a16="http://schemas.microsoft.com/office/drawing/2014/main" id="{3D97D909-80CD-43EC-B460-79758A990E5D}"/>
              </a:ext>
            </a:extLst>
          </p:cNvPr>
          <p:cNvSpPr>
            <a:spLocks noChangeShapeType="1"/>
          </p:cNvSpPr>
          <p:nvPr/>
        </p:nvSpPr>
        <p:spPr bwMode="auto">
          <a:xfrm>
            <a:off x="6756993" y="2528887"/>
            <a:ext cx="162540" cy="275048"/>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74" name="Line 43">
            <a:extLst>
              <a:ext uri="{FF2B5EF4-FFF2-40B4-BE49-F238E27FC236}">
                <a16:creationId xmlns:a16="http://schemas.microsoft.com/office/drawing/2014/main" id="{6406F190-0E15-4C8E-85C2-4AD5406417C1}"/>
              </a:ext>
            </a:extLst>
          </p:cNvPr>
          <p:cNvSpPr>
            <a:spLocks noChangeShapeType="1"/>
          </p:cNvSpPr>
          <p:nvPr/>
        </p:nvSpPr>
        <p:spPr bwMode="auto">
          <a:xfrm flipH="1">
            <a:off x="7108669" y="3370737"/>
            <a:ext cx="396006" cy="69405"/>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75" name="Line 44">
            <a:extLst>
              <a:ext uri="{FF2B5EF4-FFF2-40B4-BE49-F238E27FC236}">
                <a16:creationId xmlns:a16="http://schemas.microsoft.com/office/drawing/2014/main" id="{57514D6F-7226-42C0-B315-08C9B7F53FA6}"/>
              </a:ext>
            </a:extLst>
          </p:cNvPr>
          <p:cNvSpPr>
            <a:spLocks noChangeShapeType="1"/>
          </p:cNvSpPr>
          <p:nvPr/>
        </p:nvSpPr>
        <p:spPr bwMode="auto">
          <a:xfrm>
            <a:off x="7108669" y="3440142"/>
            <a:ext cx="0" cy="116959"/>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85" name="Line 57">
            <a:extLst>
              <a:ext uri="{FF2B5EF4-FFF2-40B4-BE49-F238E27FC236}">
                <a16:creationId xmlns:a16="http://schemas.microsoft.com/office/drawing/2014/main" id="{45793E0E-BC90-4FA0-AF43-2E4D9DD0033C}"/>
              </a:ext>
            </a:extLst>
          </p:cNvPr>
          <p:cNvSpPr>
            <a:spLocks noChangeShapeType="1"/>
          </p:cNvSpPr>
          <p:nvPr/>
        </p:nvSpPr>
        <p:spPr bwMode="auto">
          <a:xfrm flipH="1">
            <a:off x="4012512" y="3818180"/>
            <a:ext cx="687" cy="421398"/>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a:spAutoFit/>
          </a:bodyPr>
          <a:lstStyle/>
          <a:p>
            <a:endParaRPr lang="en-GB" sz="1400">
              <a:latin typeface="+mn-lt"/>
            </a:endParaRPr>
          </a:p>
        </p:txBody>
      </p:sp>
      <p:sp>
        <p:nvSpPr>
          <p:cNvPr id="192" name="Line 75">
            <a:extLst>
              <a:ext uri="{FF2B5EF4-FFF2-40B4-BE49-F238E27FC236}">
                <a16:creationId xmlns:a16="http://schemas.microsoft.com/office/drawing/2014/main" id="{46BE02CA-48FF-43E2-8B03-7B89CEA07EF3}"/>
              </a:ext>
            </a:extLst>
          </p:cNvPr>
          <p:cNvSpPr>
            <a:spLocks noChangeShapeType="1"/>
          </p:cNvSpPr>
          <p:nvPr/>
        </p:nvSpPr>
        <p:spPr bwMode="auto">
          <a:xfrm>
            <a:off x="2365467" y="2400941"/>
            <a:ext cx="0" cy="125956"/>
          </a:xfrm>
          <a:prstGeom prst="line">
            <a:avLst/>
          </a:prstGeom>
          <a:noFill/>
          <a:ln w="28575">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70" name="Line 39">
            <a:extLst>
              <a:ext uri="{FF2B5EF4-FFF2-40B4-BE49-F238E27FC236}">
                <a16:creationId xmlns:a16="http://schemas.microsoft.com/office/drawing/2014/main" id="{EC77F041-6B61-40E3-BF5C-A26779F85FA1}"/>
              </a:ext>
            </a:extLst>
          </p:cNvPr>
          <p:cNvSpPr>
            <a:spLocks noChangeShapeType="1"/>
          </p:cNvSpPr>
          <p:nvPr/>
        </p:nvSpPr>
        <p:spPr bwMode="auto">
          <a:xfrm>
            <a:off x="2374333" y="2756379"/>
            <a:ext cx="0" cy="174796"/>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88" name="Line 71">
            <a:extLst>
              <a:ext uri="{FF2B5EF4-FFF2-40B4-BE49-F238E27FC236}">
                <a16:creationId xmlns:a16="http://schemas.microsoft.com/office/drawing/2014/main" id="{E69902F1-9E3C-407A-ACCC-92C3D8053DB5}"/>
              </a:ext>
            </a:extLst>
          </p:cNvPr>
          <p:cNvSpPr>
            <a:spLocks noChangeShapeType="1"/>
          </p:cNvSpPr>
          <p:nvPr/>
        </p:nvSpPr>
        <p:spPr bwMode="auto">
          <a:xfrm flipH="1">
            <a:off x="4247970" y="1788741"/>
            <a:ext cx="312819" cy="262027"/>
          </a:xfrm>
          <a:prstGeom prst="line">
            <a:avLst/>
          </a:prstGeom>
          <a:noFill/>
          <a:ln w="28575">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59" name="Line 28">
            <a:extLst>
              <a:ext uri="{FF2B5EF4-FFF2-40B4-BE49-F238E27FC236}">
                <a16:creationId xmlns:a16="http://schemas.microsoft.com/office/drawing/2014/main" id="{EFB5B7AB-168B-41EA-A300-AE1E951347A1}"/>
              </a:ext>
            </a:extLst>
          </p:cNvPr>
          <p:cNvSpPr>
            <a:spLocks noChangeShapeType="1"/>
          </p:cNvSpPr>
          <p:nvPr/>
        </p:nvSpPr>
        <p:spPr bwMode="auto">
          <a:xfrm>
            <a:off x="4135671" y="2314247"/>
            <a:ext cx="0" cy="538519"/>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77" name="Line 46">
            <a:extLst>
              <a:ext uri="{FF2B5EF4-FFF2-40B4-BE49-F238E27FC236}">
                <a16:creationId xmlns:a16="http://schemas.microsoft.com/office/drawing/2014/main" id="{4D3BD329-75A8-4409-9BA1-60175D92AE05}"/>
              </a:ext>
            </a:extLst>
          </p:cNvPr>
          <p:cNvSpPr>
            <a:spLocks noChangeShapeType="1"/>
          </p:cNvSpPr>
          <p:nvPr/>
        </p:nvSpPr>
        <p:spPr bwMode="auto">
          <a:xfrm>
            <a:off x="4321853" y="2314247"/>
            <a:ext cx="425558" cy="222351"/>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69" name="Line 38">
            <a:extLst>
              <a:ext uri="{FF2B5EF4-FFF2-40B4-BE49-F238E27FC236}">
                <a16:creationId xmlns:a16="http://schemas.microsoft.com/office/drawing/2014/main" id="{05136B6E-AD02-4AB5-BA5C-98C3516E8E3E}"/>
              </a:ext>
            </a:extLst>
          </p:cNvPr>
          <p:cNvSpPr>
            <a:spLocks noChangeShapeType="1"/>
          </p:cNvSpPr>
          <p:nvPr/>
        </p:nvSpPr>
        <p:spPr bwMode="auto">
          <a:xfrm>
            <a:off x="4635113" y="3031429"/>
            <a:ext cx="463976" cy="626092"/>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93" name="Line 76">
            <a:extLst>
              <a:ext uri="{FF2B5EF4-FFF2-40B4-BE49-F238E27FC236}">
                <a16:creationId xmlns:a16="http://schemas.microsoft.com/office/drawing/2014/main" id="{7C0FBCE9-4BA8-498A-81D1-C619EB6AD601}"/>
              </a:ext>
            </a:extLst>
          </p:cNvPr>
          <p:cNvSpPr>
            <a:spLocks noChangeShapeType="1"/>
          </p:cNvSpPr>
          <p:nvPr/>
        </p:nvSpPr>
        <p:spPr bwMode="auto">
          <a:xfrm flipH="1" flipV="1">
            <a:off x="6266419" y="3485435"/>
            <a:ext cx="174359" cy="682169"/>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2" name="Title 1">
            <a:extLst>
              <a:ext uri="{FF2B5EF4-FFF2-40B4-BE49-F238E27FC236}">
                <a16:creationId xmlns:a16="http://schemas.microsoft.com/office/drawing/2014/main" id="{1802E1D8-E2EF-4632-A638-6D8472F35CE6}"/>
              </a:ext>
            </a:extLst>
          </p:cNvPr>
          <p:cNvSpPr>
            <a:spLocks noGrp="1"/>
          </p:cNvSpPr>
          <p:nvPr>
            <p:ph type="title"/>
          </p:nvPr>
        </p:nvSpPr>
        <p:spPr>
          <a:xfrm>
            <a:off x="561600" y="169210"/>
            <a:ext cx="8330400" cy="576832"/>
          </a:xfrm>
        </p:spPr>
        <p:txBody>
          <a:bodyPr/>
          <a:lstStyle/>
          <a:p>
            <a:r>
              <a:rPr lang="en-GB" dirty="0"/>
              <a:t>Pedigree of models of “School of De Wit”</a:t>
            </a:r>
          </a:p>
        </p:txBody>
      </p:sp>
      <p:sp>
        <p:nvSpPr>
          <p:cNvPr id="136" name="Text Box 3">
            <a:extLst>
              <a:ext uri="{FF2B5EF4-FFF2-40B4-BE49-F238E27FC236}">
                <a16:creationId xmlns:a16="http://schemas.microsoft.com/office/drawing/2014/main" id="{02D3585C-63CF-49CC-AA0C-7313D5D0E8E9}"/>
              </a:ext>
            </a:extLst>
          </p:cNvPr>
          <p:cNvSpPr txBox="1">
            <a:spLocks noChangeArrowheads="1"/>
          </p:cNvSpPr>
          <p:nvPr/>
        </p:nvSpPr>
        <p:spPr bwMode="auto">
          <a:xfrm>
            <a:off x="619332" y="823336"/>
            <a:ext cx="506108" cy="211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nl-NL" altLang="nl-NL" sz="1100">
                <a:latin typeface="+mn-lt"/>
              </a:rPr>
              <a:t>1965</a:t>
            </a:r>
            <a:endParaRPr lang="en-US" altLang="nl-NL" sz="1100">
              <a:latin typeface="+mn-lt"/>
            </a:endParaRPr>
          </a:p>
        </p:txBody>
      </p:sp>
      <p:sp>
        <p:nvSpPr>
          <p:cNvPr id="137" name="Text Box 4">
            <a:extLst>
              <a:ext uri="{FF2B5EF4-FFF2-40B4-BE49-F238E27FC236}">
                <a16:creationId xmlns:a16="http://schemas.microsoft.com/office/drawing/2014/main" id="{1E0681E7-1BD1-45CE-ACE3-4A89B7D0F539}"/>
              </a:ext>
            </a:extLst>
          </p:cNvPr>
          <p:cNvSpPr txBox="1">
            <a:spLocks noChangeArrowheads="1"/>
          </p:cNvSpPr>
          <p:nvPr/>
        </p:nvSpPr>
        <p:spPr bwMode="auto">
          <a:xfrm>
            <a:off x="619332" y="1297599"/>
            <a:ext cx="506108" cy="211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nl-NL" altLang="nl-NL" sz="1100">
                <a:latin typeface="+mn-lt"/>
              </a:rPr>
              <a:t>1970</a:t>
            </a:r>
            <a:endParaRPr lang="en-US" altLang="nl-NL" sz="1100">
              <a:latin typeface="+mn-lt"/>
            </a:endParaRPr>
          </a:p>
        </p:txBody>
      </p:sp>
      <p:sp>
        <p:nvSpPr>
          <p:cNvPr id="138" name="Text Box 5">
            <a:extLst>
              <a:ext uri="{FF2B5EF4-FFF2-40B4-BE49-F238E27FC236}">
                <a16:creationId xmlns:a16="http://schemas.microsoft.com/office/drawing/2014/main" id="{B2632858-CAC3-4F3D-95F8-185C9EDBC49D}"/>
              </a:ext>
            </a:extLst>
          </p:cNvPr>
          <p:cNvSpPr txBox="1">
            <a:spLocks noChangeArrowheads="1"/>
          </p:cNvSpPr>
          <p:nvPr/>
        </p:nvSpPr>
        <p:spPr bwMode="auto">
          <a:xfrm>
            <a:off x="610466" y="1733306"/>
            <a:ext cx="506108" cy="211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nl-NL" altLang="nl-NL" sz="1100">
                <a:latin typeface="+mn-lt"/>
              </a:rPr>
              <a:t>1975</a:t>
            </a:r>
            <a:endParaRPr lang="en-US" altLang="nl-NL" sz="1100">
              <a:latin typeface="+mn-lt"/>
            </a:endParaRPr>
          </a:p>
        </p:txBody>
      </p:sp>
      <p:sp>
        <p:nvSpPr>
          <p:cNvPr id="139" name="Text Box 6">
            <a:extLst>
              <a:ext uri="{FF2B5EF4-FFF2-40B4-BE49-F238E27FC236}">
                <a16:creationId xmlns:a16="http://schemas.microsoft.com/office/drawing/2014/main" id="{CE4A5F7B-7B7E-4E6D-8DC9-EF717FCE5323}"/>
              </a:ext>
            </a:extLst>
          </p:cNvPr>
          <p:cNvSpPr txBox="1">
            <a:spLocks noChangeArrowheads="1"/>
          </p:cNvSpPr>
          <p:nvPr/>
        </p:nvSpPr>
        <p:spPr bwMode="auto">
          <a:xfrm>
            <a:off x="637063" y="2180579"/>
            <a:ext cx="506108" cy="211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nl-NL" altLang="nl-NL" sz="1100">
                <a:latin typeface="+mn-lt"/>
              </a:rPr>
              <a:t>1980</a:t>
            </a:r>
            <a:endParaRPr lang="en-US" altLang="nl-NL" sz="1100">
              <a:latin typeface="+mn-lt"/>
            </a:endParaRPr>
          </a:p>
        </p:txBody>
      </p:sp>
      <p:sp>
        <p:nvSpPr>
          <p:cNvPr id="140" name="Text Box 7">
            <a:extLst>
              <a:ext uri="{FF2B5EF4-FFF2-40B4-BE49-F238E27FC236}">
                <a16:creationId xmlns:a16="http://schemas.microsoft.com/office/drawing/2014/main" id="{4D56D67D-9ECE-4558-8A85-40D935C65C14}"/>
              </a:ext>
            </a:extLst>
          </p:cNvPr>
          <p:cNvSpPr txBox="1">
            <a:spLocks noChangeArrowheads="1"/>
          </p:cNvSpPr>
          <p:nvPr/>
        </p:nvSpPr>
        <p:spPr bwMode="auto">
          <a:xfrm>
            <a:off x="619332" y="2634278"/>
            <a:ext cx="506108" cy="211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nl-NL" altLang="nl-NL" sz="1100">
                <a:latin typeface="+mn-lt"/>
              </a:rPr>
              <a:t>1985</a:t>
            </a:r>
            <a:endParaRPr lang="en-US" altLang="nl-NL" sz="1100">
              <a:latin typeface="+mn-lt"/>
            </a:endParaRPr>
          </a:p>
        </p:txBody>
      </p:sp>
      <p:sp>
        <p:nvSpPr>
          <p:cNvPr id="141" name="Text Box 8">
            <a:extLst>
              <a:ext uri="{FF2B5EF4-FFF2-40B4-BE49-F238E27FC236}">
                <a16:creationId xmlns:a16="http://schemas.microsoft.com/office/drawing/2014/main" id="{3401AEB4-7806-4CD0-AA8C-13B7E138CFC2}"/>
              </a:ext>
            </a:extLst>
          </p:cNvPr>
          <p:cNvSpPr txBox="1">
            <a:spLocks noChangeArrowheads="1"/>
          </p:cNvSpPr>
          <p:nvPr/>
        </p:nvSpPr>
        <p:spPr bwMode="auto">
          <a:xfrm>
            <a:off x="628198" y="3095690"/>
            <a:ext cx="546724" cy="211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0"/>
              </a:spcBef>
            </a:pPr>
            <a:r>
              <a:rPr lang="nl-NL" altLang="nl-NL" sz="1100">
                <a:latin typeface="+mn-lt"/>
              </a:rPr>
              <a:t>1990</a:t>
            </a:r>
            <a:endParaRPr lang="en-US" altLang="nl-NL" sz="1100">
              <a:latin typeface="+mn-lt"/>
            </a:endParaRPr>
          </a:p>
        </p:txBody>
      </p:sp>
      <p:sp>
        <p:nvSpPr>
          <p:cNvPr id="142" name="Text Box 9">
            <a:extLst>
              <a:ext uri="{FF2B5EF4-FFF2-40B4-BE49-F238E27FC236}">
                <a16:creationId xmlns:a16="http://schemas.microsoft.com/office/drawing/2014/main" id="{20BFE52B-8BDA-494E-B90F-9F2008869458}"/>
              </a:ext>
            </a:extLst>
          </p:cNvPr>
          <p:cNvSpPr txBox="1">
            <a:spLocks noChangeArrowheads="1"/>
          </p:cNvSpPr>
          <p:nvPr/>
        </p:nvSpPr>
        <p:spPr bwMode="auto">
          <a:xfrm>
            <a:off x="629676" y="3517258"/>
            <a:ext cx="506108" cy="211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nl-NL" altLang="nl-NL" sz="1100">
                <a:latin typeface="+mn-lt"/>
              </a:rPr>
              <a:t>1995</a:t>
            </a:r>
            <a:endParaRPr lang="en-US" altLang="nl-NL" sz="1100">
              <a:latin typeface="+mn-lt"/>
            </a:endParaRPr>
          </a:p>
        </p:txBody>
      </p:sp>
      <p:sp>
        <p:nvSpPr>
          <p:cNvPr id="143" name="Text Box 10">
            <a:extLst>
              <a:ext uri="{FF2B5EF4-FFF2-40B4-BE49-F238E27FC236}">
                <a16:creationId xmlns:a16="http://schemas.microsoft.com/office/drawing/2014/main" id="{1308E82F-C057-4364-B028-7DC48AE114A9}"/>
              </a:ext>
            </a:extLst>
          </p:cNvPr>
          <p:cNvSpPr txBox="1">
            <a:spLocks noChangeArrowheads="1"/>
          </p:cNvSpPr>
          <p:nvPr/>
        </p:nvSpPr>
        <p:spPr bwMode="auto">
          <a:xfrm>
            <a:off x="628198" y="3940110"/>
            <a:ext cx="506108" cy="211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nl-NL" altLang="nl-NL" sz="1100">
                <a:latin typeface="+mn-lt"/>
              </a:rPr>
              <a:t>2000</a:t>
            </a:r>
            <a:endParaRPr lang="en-US" altLang="nl-NL" sz="1100">
              <a:latin typeface="+mn-lt"/>
            </a:endParaRPr>
          </a:p>
        </p:txBody>
      </p:sp>
      <p:sp>
        <p:nvSpPr>
          <p:cNvPr id="144" name="Rectangle 12">
            <a:extLst>
              <a:ext uri="{FF2B5EF4-FFF2-40B4-BE49-F238E27FC236}">
                <a16:creationId xmlns:a16="http://schemas.microsoft.com/office/drawing/2014/main" id="{F25B43B0-CB69-4344-8E4C-B938D1708B62}"/>
              </a:ext>
            </a:extLst>
          </p:cNvPr>
          <p:cNvSpPr>
            <a:spLocks noChangeArrowheads="1"/>
          </p:cNvSpPr>
          <p:nvPr/>
        </p:nvSpPr>
        <p:spPr bwMode="auto">
          <a:xfrm>
            <a:off x="3334794" y="827191"/>
            <a:ext cx="2077552" cy="303323"/>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a:latin typeface="+mn-lt"/>
              </a:rPr>
              <a:t>Photosynthesis of leaf canopies</a:t>
            </a:r>
          </a:p>
          <a:p>
            <a:pPr eaLnBrk="1" hangingPunct="1">
              <a:spcBef>
                <a:spcPct val="0"/>
              </a:spcBef>
            </a:pPr>
            <a:r>
              <a:rPr lang="nl-NL" altLang="nl-NL" sz="600" b="1">
                <a:latin typeface="+mn-lt"/>
              </a:rPr>
              <a:t>(de Wit 1965)</a:t>
            </a:r>
            <a:endParaRPr lang="en-US" altLang="nl-NL" sz="600" b="1">
              <a:latin typeface="+mn-lt"/>
            </a:endParaRPr>
          </a:p>
        </p:txBody>
      </p:sp>
      <p:sp>
        <p:nvSpPr>
          <p:cNvPr id="145" name="Rectangle 13">
            <a:extLst>
              <a:ext uri="{FF2B5EF4-FFF2-40B4-BE49-F238E27FC236}">
                <a16:creationId xmlns:a16="http://schemas.microsoft.com/office/drawing/2014/main" id="{FD44A897-EB08-4DFC-A886-7E1B57089CD3}"/>
              </a:ext>
            </a:extLst>
          </p:cNvPr>
          <p:cNvSpPr>
            <a:spLocks noChangeArrowheads="1"/>
          </p:cNvSpPr>
          <p:nvPr/>
        </p:nvSpPr>
        <p:spPr bwMode="auto">
          <a:xfrm>
            <a:off x="2646217" y="1283462"/>
            <a:ext cx="1273720" cy="262195"/>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a:latin typeface="+mn-lt"/>
              </a:rPr>
              <a:t>ELCROS</a:t>
            </a:r>
          </a:p>
          <a:p>
            <a:pPr eaLnBrk="1" hangingPunct="1">
              <a:spcBef>
                <a:spcPct val="0"/>
              </a:spcBef>
            </a:pPr>
            <a:r>
              <a:rPr lang="nl-NL" altLang="nl-NL" sz="600" b="1">
                <a:latin typeface="+mn-lt"/>
              </a:rPr>
              <a:t>(de Wit et al. 1970)</a:t>
            </a:r>
            <a:endParaRPr lang="en-US" altLang="nl-NL" sz="600" b="1">
              <a:latin typeface="+mn-lt"/>
            </a:endParaRPr>
          </a:p>
        </p:txBody>
      </p:sp>
      <p:sp>
        <p:nvSpPr>
          <p:cNvPr id="146" name="Rectangle 14">
            <a:extLst>
              <a:ext uri="{FF2B5EF4-FFF2-40B4-BE49-F238E27FC236}">
                <a16:creationId xmlns:a16="http://schemas.microsoft.com/office/drawing/2014/main" id="{58386625-ED33-4F7C-8746-CCB01A95377D}"/>
              </a:ext>
            </a:extLst>
          </p:cNvPr>
          <p:cNvSpPr>
            <a:spLocks noChangeArrowheads="1"/>
          </p:cNvSpPr>
          <p:nvPr/>
        </p:nvSpPr>
        <p:spPr bwMode="auto">
          <a:xfrm>
            <a:off x="1769982" y="1654904"/>
            <a:ext cx="1273720" cy="768590"/>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lang="nl-NL" altLang="nl-NL" sz="800" b="1">
              <a:latin typeface="+mn-lt"/>
            </a:endParaRPr>
          </a:p>
        </p:txBody>
      </p:sp>
      <p:sp>
        <p:nvSpPr>
          <p:cNvPr id="147" name="Rectangle 15">
            <a:extLst>
              <a:ext uri="{FF2B5EF4-FFF2-40B4-BE49-F238E27FC236}">
                <a16:creationId xmlns:a16="http://schemas.microsoft.com/office/drawing/2014/main" id="{6F242FD8-D839-404C-9E25-A3BEFF66E33F}"/>
              </a:ext>
            </a:extLst>
          </p:cNvPr>
          <p:cNvSpPr>
            <a:spLocks noChangeArrowheads="1"/>
          </p:cNvSpPr>
          <p:nvPr/>
        </p:nvSpPr>
        <p:spPr bwMode="auto">
          <a:xfrm>
            <a:off x="3696815" y="2053337"/>
            <a:ext cx="1004790" cy="291756"/>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a:latin typeface="+mn-lt"/>
              </a:rPr>
              <a:t>BACROS</a:t>
            </a:r>
          </a:p>
          <a:p>
            <a:pPr eaLnBrk="1" hangingPunct="1">
              <a:spcBef>
                <a:spcPct val="0"/>
              </a:spcBef>
            </a:pPr>
            <a:r>
              <a:rPr lang="nl-NL" altLang="nl-NL" sz="600" b="1">
                <a:latin typeface="+mn-lt"/>
              </a:rPr>
              <a:t>(de Wit et al. 1978)</a:t>
            </a:r>
            <a:endParaRPr lang="en-US" altLang="nl-NL" sz="600" b="1">
              <a:latin typeface="+mn-lt"/>
            </a:endParaRPr>
          </a:p>
        </p:txBody>
      </p:sp>
      <p:sp>
        <p:nvSpPr>
          <p:cNvPr id="148" name="Rectangle 16">
            <a:extLst>
              <a:ext uri="{FF2B5EF4-FFF2-40B4-BE49-F238E27FC236}">
                <a16:creationId xmlns:a16="http://schemas.microsoft.com/office/drawing/2014/main" id="{9A009583-AD20-4CEE-8536-11B2DE176E89}"/>
              </a:ext>
            </a:extLst>
          </p:cNvPr>
          <p:cNvSpPr>
            <a:spLocks noChangeArrowheads="1"/>
          </p:cNvSpPr>
          <p:nvPr/>
        </p:nvSpPr>
        <p:spPr bwMode="auto">
          <a:xfrm>
            <a:off x="1675234" y="2509185"/>
            <a:ext cx="1474678" cy="290471"/>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a:latin typeface="+mn-lt"/>
              </a:rPr>
              <a:t>PAPRAN</a:t>
            </a:r>
          </a:p>
          <a:p>
            <a:pPr eaLnBrk="1" hangingPunct="1">
              <a:spcBef>
                <a:spcPct val="0"/>
              </a:spcBef>
            </a:pPr>
            <a:r>
              <a:rPr lang="nl-NL" altLang="nl-NL" sz="600" b="1">
                <a:latin typeface="+mn-lt"/>
              </a:rPr>
              <a:t>(Seligman &amp; van Keulen 1981)</a:t>
            </a:r>
            <a:endParaRPr lang="en-US" altLang="nl-NL" sz="600" b="1">
              <a:latin typeface="+mn-lt"/>
            </a:endParaRPr>
          </a:p>
        </p:txBody>
      </p:sp>
      <p:sp>
        <p:nvSpPr>
          <p:cNvPr id="149" name="Text Box 17">
            <a:extLst>
              <a:ext uri="{FF2B5EF4-FFF2-40B4-BE49-F238E27FC236}">
                <a16:creationId xmlns:a16="http://schemas.microsoft.com/office/drawing/2014/main" id="{8D933A64-E537-4AA2-9BC2-DA4271FAA5D5}"/>
              </a:ext>
            </a:extLst>
          </p:cNvPr>
          <p:cNvSpPr txBox="1">
            <a:spLocks noChangeArrowheads="1"/>
          </p:cNvSpPr>
          <p:nvPr/>
        </p:nvSpPr>
        <p:spPr bwMode="auto">
          <a:xfrm>
            <a:off x="1752250" y="1669042"/>
            <a:ext cx="1146203" cy="598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en-US" altLang="nl-NL" sz="800" b="1">
                <a:latin typeface="+mn-lt"/>
              </a:rPr>
              <a:t>ARID CROP</a:t>
            </a:r>
          </a:p>
          <a:p>
            <a:pPr eaLnBrk="1" hangingPunct="1">
              <a:spcBef>
                <a:spcPct val="0"/>
              </a:spcBef>
            </a:pPr>
            <a:r>
              <a:rPr lang="nl-NL" altLang="nl-NL" sz="600" b="1">
                <a:latin typeface="+mn-lt"/>
              </a:rPr>
              <a:t>(van Keulen 1975)</a:t>
            </a:r>
            <a:endParaRPr lang="en-US" altLang="nl-NL" sz="600" b="1">
              <a:latin typeface="+mn-lt"/>
            </a:endParaRPr>
          </a:p>
          <a:p>
            <a:pPr eaLnBrk="1" hangingPunct="1">
              <a:spcBef>
                <a:spcPct val="0"/>
              </a:spcBef>
            </a:pPr>
            <a:endParaRPr lang="en-US" altLang="nl-NL" sz="600" b="1">
              <a:latin typeface="+mn-lt"/>
            </a:endParaRPr>
          </a:p>
          <a:p>
            <a:pPr eaLnBrk="1" hangingPunct="1">
              <a:spcBef>
                <a:spcPct val="0"/>
              </a:spcBef>
            </a:pPr>
            <a:r>
              <a:rPr lang="en-US" altLang="nl-NL" sz="800" b="1">
                <a:latin typeface="+mn-lt"/>
              </a:rPr>
              <a:t>ARID CROP</a:t>
            </a:r>
          </a:p>
          <a:p>
            <a:pPr eaLnBrk="1" hangingPunct="1">
              <a:spcBef>
                <a:spcPct val="0"/>
              </a:spcBef>
            </a:pPr>
            <a:r>
              <a:rPr lang="en-US" altLang="nl-NL" sz="800" b="1">
                <a:latin typeface="+mn-lt"/>
              </a:rPr>
              <a:t>(SAHEL)</a:t>
            </a:r>
          </a:p>
          <a:p>
            <a:pPr eaLnBrk="1" hangingPunct="1">
              <a:spcBef>
                <a:spcPct val="0"/>
              </a:spcBef>
            </a:pPr>
            <a:r>
              <a:rPr lang="nl-NL" altLang="nl-NL" sz="600" b="1">
                <a:latin typeface="+mn-lt"/>
              </a:rPr>
              <a:t>(van Keulen et al. 1986)</a:t>
            </a:r>
            <a:endParaRPr lang="en-US" altLang="nl-NL" sz="600" b="1">
              <a:latin typeface="+mn-lt"/>
            </a:endParaRPr>
          </a:p>
        </p:txBody>
      </p:sp>
      <p:sp>
        <p:nvSpPr>
          <p:cNvPr id="150" name="Rectangle 18">
            <a:extLst>
              <a:ext uri="{FF2B5EF4-FFF2-40B4-BE49-F238E27FC236}">
                <a16:creationId xmlns:a16="http://schemas.microsoft.com/office/drawing/2014/main" id="{34086EE0-179D-456B-9272-B3EF21E88CF8}"/>
              </a:ext>
            </a:extLst>
          </p:cNvPr>
          <p:cNvSpPr>
            <a:spLocks noChangeArrowheads="1"/>
          </p:cNvSpPr>
          <p:nvPr/>
        </p:nvSpPr>
        <p:spPr bwMode="auto">
          <a:xfrm>
            <a:off x="5322211" y="2107318"/>
            <a:ext cx="1072762" cy="291756"/>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a:latin typeface="+mn-lt"/>
              </a:rPr>
              <a:t>PHOTON</a:t>
            </a:r>
          </a:p>
          <a:p>
            <a:pPr eaLnBrk="1" hangingPunct="1">
              <a:spcBef>
                <a:spcPct val="0"/>
              </a:spcBef>
            </a:pPr>
            <a:r>
              <a:rPr lang="nl-NL" altLang="nl-NL" sz="600" b="1">
                <a:latin typeface="+mn-lt"/>
              </a:rPr>
              <a:t>(de Wit et al. 1978)</a:t>
            </a:r>
            <a:endParaRPr lang="en-US" altLang="nl-NL" sz="600" b="1">
              <a:latin typeface="+mn-lt"/>
            </a:endParaRPr>
          </a:p>
        </p:txBody>
      </p:sp>
      <p:sp>
        <p:nvSpPr>
          <p:cNvPr id="151" name="Rectangle 19">
            <a:extLst>
              <a:ext uri="{FF2B5EF4-FFF2-40B4-BE49-F238E27FC236}">
                <a16:creationId xmlns:a16="http://schemas.microsoft.com/office/drawing/2014/main" id="{34B3D566-28D4-480D-A600-0D30096063E9}"/>
              </a:ext>
            </a:extLst>
          </p:cNvPr>
          <p:cNvSpPr>
            <a:spLocks noChangeArrowheads="1"/>
          </p:cNvSpPr>
          <p:nvPr/>
        </p:nvSpPr>
        <p:spPr bwMode="auto">
          <a:xfrm>
            <a:off x="4141582" y="1545657"/>
            <a:ext cx="1140733" cy="290471"/>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a:latin typeface="+mn-lt"/>
              </a:rPr>
              <a:t>MICROWEATHER</a:t>
            </a:r>
          </a:p>
          <a:p>
            <a:pPr eaLnBrk="1" hangingPunct="1">
              <a:spcBef>
                <a:spcPct val="0"/>
              </a:spcBef>
            </a:pPr>
            <a:r>
              <a:rPr lang="nl-NL" altLang="nl-NL" sz="600" b="1">
                <a:latin typeface="+mn-lt"/>
              </a:rPr>
              <a:t>(Goudriaan 1977)</a:t>
            </a:r>
            <a:endParaRPr lang="en-US" altLang="nl-NL" sz="600" b="1">
              <a:latin typeface="+mn-lt"/>
            </a:endParaRPr>
          </a:p>
        </p:txBody>
      </p:sp>
      <p:sp>
        <p:nvSpPr>
          <p:cNvPr id="152" name="Rectangle 21">
            <a:extLst>
              <a:ext uri="{FF2B5EF4-FFF2-40B4-BE49-F238E27FC236}">
                <a16:creationId xmlns:a16="http://schemas.microsoft.com/office/drawing/2014/main" id="{127DC415-C639-4FC3-A1D3-09EA754D0E49}"/>
              </a:ext>
            </a:extLst>
          </p:cNvPr>
          <p:cNvSpPr>
            <a:spLocks noChangeArrowheads="1"/>
          </p:cNvSpPr>
          <p:nvPr/>
        </p:nvSpPr>
        <p:spPr bwMode="auto">
          <a:xfrm>
            <a:off x="6423047" y="3526253"/>
            <a:ext cx="1004790" cy="1212002"/>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dirty="0">
                <a:latin typeface="+mn-lt"/>
              </a:rPr>
              <a:t>ORYZA</a:t>
            </a:r>
          </a:p>
          <a:p>
            <a:pPr eaLnBrk="1" hangingPunct="1">
              <a:spcBef>
                <a:spcPct val="0"/>
              </a:spcBef>
            </a:pPr>
            <a:r>
              <a:rPr lang="nl-NL" altLang="nl-NL" sz="600" b="1" dirty="0">
                <a:latin typeface="+mn-lt"/>
              </a:rPr>
              <a:t>(</a:t>
            </a:r>
            <a:r>
              <a:rPr lang="nl-NL" altLang="nl-NL" sz="600" b="1" dirty="0" err="1">
                <a:latin typeface="+mn-lt"/>
              </a:rPr>
              <a:t>Kropff</a:t>
            </a:r>
            <a:r>
              <a:rPr lang="nl-NL" altLang="nl-NL" sz="600" b="1" dirty="0">
                <a:latin typeface="+mn-lt"/>
              </a:rPr>
              <a:t> et al. 1995)</a:t>
            </a:r>
          </a:p>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r>
              <a:rPr lang="nl-NL" altLang="nl-NL" sz="800" b="1" dirty="0">
                <a:latin typeface="+mn-lt"/>
              </a:rPr>
              <a:t>ORYZA2000</a:t>
            </a:r>
          </a:p>
          <a:p>
            <a:pPr eaLnBrk="1" hangingPunct="1">
              <a:spcBef>
                <a:spcPct val="0"/>
              </a:spcBef>
            </a:pPr>
            <a:r>
              <a:rPr lang="nl-NL" altLang="nl-NL" sz="600" b="1" dirty="0">
                <a:latin typeface="+mn-lt"/>
              </a:rPr>
              <a:t>(Bouman et al. 2001)</a:t>
            </a:r>
          </a:p>
          <a:p>
            <a:pPr eaLnBrk="1" hangingPunct="1">
              <a:spcBef>
                <a:spcPct val="0"/>
              </a:spcBef>
            </a:pPr>
            <a:endParaRPr lang="nl-NL" altLang="nl-NL" sz="600" b="1" dirty="0">
              <a:latin typeface="+mn-lt"/>
            </a:endParaRPr>
          </a:p>
          <a:p>
            <a:pPr eaLnBrk="1" hangingPunct="1">
              <a:spcBef>
                <a:spcPct val="0"/>
              </a:spcBef>
            </a:pPr>
            <a:r>
              <a:rPr lang="nl-NL" altLang="nl-NL" sz="800" b="1" dirty="0">
                <a:latin typeface="+mn-lt"/>
              </a:rPr>
              <a:t>ORYZA v3 </a:t>
            </a:r>
          </a:p>
          <a:p>
            <a:pPr eaLnBrk="1" hangingPunct="1">
              <a:spcBef>
                <a:spcPct val="0"/>
              </a:spcBef>
            </a:pPr>
            <a:r>
              <a:rPr lang="nl-NL" altLang="nl-NL" sz="600" b="1" dirty="0">
                <a:latin typeface="+mn-lt"/>
              </a:rPr>
              <a:t>(Bouman et al. 2013</a:t>
            </a:r>
            <a:endParaRPr lang="en-US" altLang="nl-NL" sz="600" b="1" dirty="0">
              <a:latin typeface="+mn-lt"/>
            </a:endParaRPr>
          </a:p>
        </p:txBody>
      </p:sp>
      <p:sp>
        <p:nvSpPr>
          <p:cNvPr id="153" name="Rectangle 22">
            <a:extLst>
              <a:ext uri="{FF2B5EF4-FFF2-40B4-BE49-F238E27FC236}">
                <a16:creationId xmlns:a16="http://schemas.microsoft.com/office/drawing/2014/main" id="{D1012E1A-B224-4AD1-A790-7C95F66FAB28}"/>
              </a:ext>
            </a:extLst>
          </p:cNvPr>
          <p:cNvSpPr>
            <a:spLocks noChangeArrowheads="1"/>
          </p:cNvSpPr>
          <p:nvPr/>
        </p:nvSpPr>
        <p:spPr bwMode="auto">
          <a:xfrm>
            <a:off x="5047372" y="2895187"/>
            <a:ext cx="1207226" cy="1834073"/>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dirty="0">
                <a:latin typeface="+mn-lt"/>
              </a:rPr>
              <a:t>WOFOST 7</a:t>
            </a:r>
          </a:p>
          <a:p>
            <a:pPr eaLnBrk="1" hangingPunct="1">
              <a:spcBef>
                <a:spcPct val="0"/>
              </a:spcBef>
            </a:pPr>
            <a:r>
              <a:rPr lang="nl-NL" altLang="nl-NL" sz="600" b="1" dirty="0">
                <a:latin typeface="+mn-lt"/>
              </a:rPr>
              <a:t>(van Diepen et al. 1988)</a:t>
            </a:r>
          </a:p>
          <a:p>
            <a:pPr eaLnBrk="1" hangingPunct="1">
              <a:spcBef>
                <a:spcPct val="0"/>
              </a:spcBef>
            </a:pPr>
            <a:r>
              <a:rPr lang="nl-NL" altLang="nl-NL" sz="600" b="1" dirty="0">
                <a:latin typeface="+mn-lt"/>
              </a:rPr>
              <a:t>(van Keulen &amp; Wolf 1986)</a:t>
            </a:r>
          </a:p>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r>
              <a:rPr lang="nl-NL" altLang="nl-NL" sz="800" b="1" dirty="0">
                <a:latin typeface="+mn-lt"/>
              </a:rPr>
              <a:t>WOFOST 7.2</a:t>
            </a:r>
          </a:p>
          <a:p>
            <a:pPr eaLnBrk="1" hangingPunct="1">
              <a:spcBef>
                <a:spcPct val="0"/>
              </a:spcBef>
            </a:pPr>
            <a:r>
              <a:rPr lang="nl-NL" altLang="nl-NL" sz="600" b="1" dirty="0">
                <a:latin typeface="+mn-lt"/>
              </a:rPr>
              <a:t>(De Wit et al 2019)</a:t>
            </a:r>
          </a:p>
          <a:p>
            <a:pPr eaLnBrk="1" hangingPunct="1">
              <a:spcBef>
                <a:spcPct val="0"/>
              </a:spcBef>
            </a:pPr>
            <a:endParaRPr lang="nl-NL" altLang="nl-NL" sz="600" b="1" dirty="0">
              <a:latin typeface="+mn-lt"/>
            </a:endParaRPr>
          </a:p>
          <a:p>
            <a:pPr eaLnBrk="1" hangingPunct="1">
              <a:spcBef>
                <a:spcPct val="0"/>
              </a:spcBef>
            </a:pPr>
            <a:r>
              <a:rPr lang="nl-NL" altLang="nl-NL" sz="800" b="1" dirty="0">
                <a:latin typeface="+mn-lt"/>
              </a:rPr>
              <a:t>WOFOST 8</a:t>
            </a:r>
          </a:p>
          <a:p>
            <a:pPr eaLnBrk="1" hangingPunct="1">
              <a:spcBef>
                <a:spcPct val="0"/>
              </a:spcBef>
            </a:pPr>
            <a:r>
              <a:rPr lang="nl-NL" altLang="nl-NL" sz="600" b="1" dirty="0">
                <a:latin typeface="+mn-lt"/>
              </a:rPr>
              <a:t>(Berghuis et al. In </a:t>
            </a:r>
            <a:r>
              <a:rPr lang="nl-NL" altLang="nl-NL" sz="600" b="1" dirty="0" err="1">
                <a:latin typeface="+mn-lt"/>
              </a:rPr>
              <a:t>prep</a:t>
            </a:r>
            <a:r>
              <a:rPr lang="nl-NL" altLang="nl-NL" sz="600" b="1" dirty="0">
                <a:latin typeface="+mn-lt"/>
              </a:rPr>
              <a:t>.)</a:t>
            </a:r>
            <a:endParaRPr lang="en-US" altLang="nl-NL" sz="600" b="1" dirty="0">
              <a:latin typeface="+mn-lt"/>
            </a:endParaRPr>
          </a:p>
        </p:txBody>
      </p:sp>
      <p:sp>
        <p:nvSpPr>
          <p:cNvPr id="154" name="Rectangle 23">
            <a:extLst>
              <a:ext uri="{FF2B5EF4-FFF2-40B4-BE49-F238E27FC236}">
                <a16:creationId xmlns:a16="http://schemas.microsoft.com/office/drawing/2014/main" id="{5AFEDD02-DDF9-4543-9B9F-67D9444A74C9}"/>
              </a:ext>
            </a:extLst>
          </p:cNvPr>
          <p:cNvSpPr>
            <a:spLocks noChangeArrowheads="1"/>
          </p:cNvSpPr>
          <p:nvPr/>
        </p:nvSpPr>
        <p:spPr bwMode="auto">
          <a:xfrm>
            <a:off x="3290508" y="2545595"/>
            <a:ext cx="1340213" cy="1367525"/>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lang="nl-NL" altLang="nl-NL" sz="800" b="1">
              <a:latin typeface="+mn-lt"/>
            </a:endParaRPr>
          </a:p>
        </p:txBody>
      </p:sp>
      <p:sp>
        <p:nvSpPr>
          <p:cNvPr id="155" name="Text Box 24">
            <a:extLst>
              <a:ext uri="{FF2B5EF4-FFF2-40B4-BE49-F238E27FC236}">
                <a16:creationId xmlns:a16="http://schemas.microsoft.com/office/drawing/2014/main" id="{48D585AA-20FA-4B56-887B-299C561B910F}"/>
              </a:ext>
            </a:extLst>
          </p:cNvPr>
          <p:cNvSpPr txBox="1">
            <a:spLocks noChangeArrowheads="1"/>
          </p:cNvSpPr>
          <p:nvPr/>
        </p:nvSpPr>
        <p:spPr bwMode="auto">
          <a:xfrm>
            <a:off x="3212151" y="2514749"/>
            <a:ext cx="1547081" cy="11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0"/>
              </a:spcBef>
            </a:pPr>
            <a:r>
              <a:rPr lang="en-US" altLang="nl-NL" sz="800" b="1" dirty="0">
                <a:latin typeface="+mn-lt"/>
              </a:rPr>
              <a:t>SUCROS</a:t>
            </a:r>
          </a:p>
          <a:p>
            <a:pPr eaLnBrk="1" hangingPunct="1">
              <a:spcBef>
                <a:spcPct val="0"/>
              </a:spcBef>
            </a:pPr>
            <a:r>
              <a:rPr lang="nl-NL" altLang="nl-NL" sz="600" b="1" dirty="0">
                <a:latin typeface="+mn-lt"/>
              </a:rPr>
              <a:t>(van Keulen et al. 1982)</a:t>
            </a:r>
            <a:endParaRPr lang="en-US" altLang="nl-NL" sz="600" b="1" dirty="0">
              <a:latin typeface="+mn-lt"/>
            </a:endParaRPr>
          </a:p>
          <a:p>
            <a:pPr eaLnBrk="1" hangingPunct="1">
              <a:spcBef>
                <a:spcPct val="0"/>
              </a:spcBef>
            </a:pPr>
            <a:endParaRPr lang="en-US" altLang="nl-NL" sz="600" b="1" dirty="0">
              <a:latin typeface="+mn-lt"/>
            </a:endParaRPr>
          </a:p>
          <a:p>
            <a:pPr eaLnBrk="1" hangingPunct="1">
              <a:spcBef>
                <a:spcPct val="0"/>
              </a:spcBef>
            </a:pPr>
            <a:endParaRPr lang="en-US" altLang="nl-NL" sz="800" b="1" dirty="0">
              <a:latin typeface="+mn-lt"/>
            </a:endParaRPr>
          </a:p>
          <a:p>
            <a:pPr eaLnBrk="1" hangingPunct="1">
              <a:spcBef>
                <a:spcPct val="0"/>
              </a:spcBef>
            </a:pPr>
            <a:r>
              <a:rPr lang="en-US" altLang="nl-NL" sz="800" b="1" dirty="0">
                <a:latin typeface="+mn-lt"/>
              </a:rPr>
              <a:t>SUCROS87</a:t>
            </a:r>
          </a:p>
          <a:p>
            <a:pPr eaLnBrk="1" hangingPunct="1">
              <a:spcBef>
                <a:spcPct val="0"/>
              </a:spcBef>
            </a:pPr>
            <a:r>
              <a:rPr lang="nl-NL" altLang="nl-NL" sz="600" b="1" dirty="0">
                <a:latin typeface="+mn-lt"/>
              </a:rPr>
              <a:t>(van Laar et al. 1992)</a:t>
            </a:r>
            <a:endParaRPr lang="en-US" altLang="nl-NL" sz="600" b="1" dirty="0">
              <a:latin typeface="+mn-lt"/>
            </a:endParaRPr>
          </a:p>
          <a:p>
            <a:pPr eaLnBrk="1" hangingPunct="1">
              <a:spcBef>
                <a:spcPct val="0"/>
              </a:spcBef>
            </a:pPr>
            <a:endParaRPr lang="en-US" altLang="nl-NL" sz="600" b="1" dirty="0">
              <a:latin typeface="+mn-lt"/>
            </a:endParaRPr>
          </a:p>
          <a:p>
            <a:pPr eaLnBrk="1" hangingPunct="1">
              <a:spcBef>
                <a:spcPct val="0"/>
              </a:spcBef>
            </a:pPr>
            <a:endParaRPr lang="en-US" altLang="nl-NL" sz="800" b="1" dirty="0">
              <a:latin typeface="+mn-lt"/>
            </a:endParaRPr>
          </a:p>
          <a:p>
            <a:pPr eaLnBrk="1" hangingPunct="1">
              <a:spcBef>
                <a:spcPct val="0"/>
              </a:spcBef>
            </a:pPr>
            <a:r>
              <a:rPr lang="en-US" altLang="nl-NL" sz="800" b="1" dirty="0">
                <a:latin typeface="+mn-lt"/>
              </a:rPr>
              <a:t>SUCROS1</a:t>
            </a:r>
          </a:p>
          <a:p>
            <a:pPr eaLnBrk="1" hangingPunct="1">
              <a:spcBef>
                <a:spcPct val="0"/>
              </a:spcBef>
            </a:pPr>
            <a:r>
              <a:rPr lang="nl-NL" altLang="nl-NL" sz="600" b="1" dirty="0">
                <a:latin typeface="+mn-lt"/>
              </a:rPr>
              <a:t>(Goudriaan &amp; van Laar 1994)</a:t>
            </a:r>
            <a:endParaRPr lang="en-US" altLang="nl-NL" sz="600" b="1" dirty="0">
              <a:latin typeface="+mn-lt"/>
            </a:endParaRPr>
          </a:p>
          <a:p>
            <a:pPr eaLnBrk="1" hangingPunct="1">
              <a:spcBef>
                <a:spcPct val="0"/>
              </a:spcBef>
            </a:pPr>
            <a:r>
              <a:rPr lang="en-US" altLang="nl-NL" sz="800" b="1" dirty="0">
                <a:latin typeface="+mn-lt"/>
              </a:rPr>
              <a:t>SUCROS2</a:t>
            </a:r>
          </a:p>
          <a:p>
            <a:pPr eaLnBrk="1" hangingPunct="1">
              <a:spcBef>
                <a:spcPct val="0"/>
              </a:spcBef>
            </a:pPr>
            <a:r>
              <a:rPr lang="nl-NL" altLang="nl-NL" sz="600" b="1" dirty="0">
                <a:latin typeface="+mn-lt"/>
              </a:rPr>
              <a:t>(van Laar et al. 1997)</a:t>
            </a:r>
            <a:endParaRPr lang="en-US" altLang="nl-NL" sz="600" b="1" dirty="0">
              <a:latin typeface="+mn-lt"/>
            </a:endParaRPr>
          </a:p>
        </p:txBody>
      </p:sp>
      <p:sp>
        <p:nvSpPr>
          <p:cNvPr id="156" name="Rectangle 25">
            <a:extLst>
              <a:ext uri="{FF2B5EF4-FFF2-40B4-BE49-F238E27FC236}">
                <a16:creationId xmlns:a16="http://schemas.microsoft.com/office/drawing/2014/main" id="{0ADD33EF-5770-4AA7-BA9C-BA067F0BB8E0}"/>
              </a:ext>
            </a:extLst>
          </p:cNvPr>
          <p:cNvSpPr>
            <a:spLocks noChangeArrowheads="1"/>
          </p:cNvSpPr>
          <p:nvPr/>
        </p:nvSpPr>
        <p:spPr bwMode="auto">
          <a:xfrm>
            <a:off x="6556034" y="2788510"/>
            <a:ext cx="1408185" cy="349593"/>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a:latin typeface="+mn-lt"/>
              </a:rPr>
              <a:t>MACROS</a:t>
            </a:r>
          </a:p>
          <a:p>
            <a:pPr eaLnBrk="1" hangingPunct="1">
              <a:spcBef>
                <a:spcPct val="0"/>
              </a:spcBef>
            </a:pPr>
            <a:r>
              <a:rPr lang="nl-NL" altLang="nl-NL" sz="600" b="1">
                <a:latin typeface="+mn-lt"/>
              </a:rPr>
              <a:t>(Penning de Vries et al. 1989)</a:t>
            </a:r>
            <a:endParaRPr lang="en-US" altLang="nl-NL" sz="600" b="1">
              <a:latin typeface="+mn-lt"/>
            </a:endParaRPr>
          </a:p>
        </p:txBody>
      </p:sp>
      <p:sp>
        <p:nvSpPr>
          <p:cNvPr id="157" name="Line 26">
            <a:extLst>
              <a:ext uri="{FF2B5EF4-FFF2-40B4-BE49-F238E27FC236}">
                <a16:creationId xmlns:a16="http://schemas.microsoft.com/office/drawing/2014/main" id="{617BF2C9-6575-41AF-8FD3-C5C19DCE7923}"/>
              </a:ext>
            </a:extLst>
          </p:cNvPr>
          <p:cNvSpPr>
            <a:spLocks noChangeShapeType="1"/>
          </p:cNvSpPr>
          <p:nvPr/>
        </p:nvSpPr>
        <p:spPr bwMode="auto">
          <a:xfrm>
            <a:off x="3538708" y="1134371"/>
            <a:ext cx="0" cy="141379"/>
          </a:xfrm>
          <a:prstGeom prst="line">
            <a:avLst/>
          </a:prstGeom>
          <a:noFill/>
          <a:ln w="28575">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58" name="Line 27">
            <a:extLst>
              <a:ext uri="{FF2B5EF4-FFF2-40B4-BE49-F238E27FC236}">
                <a16:creationId xmlns:a16="http://schemas.microsoft.com/office/drawing/2014/main" id="{0F97373A-97D7-4D8B-843D-6574F30B4F53}"/>
              </a:ext>
            </a:extLst>
          </p:cNvPr>
          <p:cNvSpPr>
            <a:spLocks noChangeShapeType="1"/>
          </p:cNvSpPr>
          <p:nvPr/>
        </p:nvSpPr>
        <p:spPr bwMode="auto">
          <a:xfrm flipH="1">
            <a:off x="4576006" y="1134371"/>
            <a:ext cx="0" cy="388151"/>
          </a:xfrm>
          <a:prstGeom prst="line">
            <a:avLst/>
          </a:prstGeom>
          <a:noFill/>
          <a:ln w="28575">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60" name="Line 29">
            <a:extLst>
              <a:ext uri="{FF2B5EF4-FFF2-40B4-BE49-F238E27FC236}">
                <a16:creationId xmlns:a16="http://schemas.microsoft.com/office/drawing/2014/main" id="{0D05F158-01C7-4EFB-8412-22CE82F422C7}"/>
              </a:ext>
            </a:extLst>
          </p:cNvPr>
          <p:cNvSpPr>
            <a:spLocks noChangeShapeType="1"/>
          </p:cNvSpPr>
          <p:nvPr/>
        </p:nvSpPr>
        <p:spPr bwMode="auto">
          <a:xfrm>
            <a:off x="2955043" y="1550798"/>
            <a:ext cx="0" cy="87398"/>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61" name="Line 30">
            <a:extLst>
              <a:ext uri="{FF2B5EF4-FFF2-40B4-BE49-F238E27FC236}">
                <a16:creationId xmlns:a16="http://schemas.microsoft.com/office/drawing/2014/main" id="{058ECB1B-6F78-440F-9939-E0B6DF87B90A}"/>
              </a:ext>
            </a:extLst>
          </p:cNvPr>
          <p:cNvSpPr>
            <a:spLocks noChangeShapeType="1"/>
          </p:cNvSpPr>
          <p:nvPr/>
        </p:nvSpPr>
        <p:spPr bwMode="auto">
          <a:xfrm flipV="1">
            <a:off x="3043701" y="2158729"/>
            <a:ext cx="635382" cy="7712"/>
          </a:xfrm>
          <a:prstGeom prst="line">
            <a:avLst/>
          </a:prstGeom>
          <a:noFill/>
          <a:ln w="28575">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62" name="Line 31">
            <a:extLst>
              <a:ext uri="{FF2B5EF4-FFF2-40B4-BE49-F238E27FC236}">
                <a16:creationId xmlns:a16="http://schemas.microsoft.com/office/drawing/2014/main" id="{251D38AB-B503-4A5C-8AF5-2717971375FF}"/>
              </a:ext>
            </a:extLst>
          </p:cNvPr>
          <p:cNvSpPr>
            <a:spLocks noChangeShapeType="1"/>
          </p:cNvSpPr>
          <p:nvPr/>
        </p:nvSpPr>
        <p:spPr bwMode="auto">
          <a:xfrm>
            <a:off x="4719337" y="2166441"/>
            <a:ext cx="602874"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63" name="Rectangle 32">
            <a:extLst>
              <a:ext uri="{FF2B5EF4-FFF2-40B4-BE49-F238E27FC236}">
                <a16:creationId xmlns:a16="http://schemas.microsoft.com/office/drawing/2014/main" id="{4E638FE1-DC6B-46D2-9DD9-9535B243FEE1}"/>
              </a:ext>
            </a:extLst>
          </p:cNvPr>
          <p:cNvSpPr>
            <a:spLocks noChangeArrowheads="1"/>
          </p:cNvSpPr>
          <p:nvPr/>
        </p:nvSpPr>
        <p:spPr bwMode="auto">
          <a:xfrm>
            <a:off x="7512063" y="3338605"/>
            <a:ext cx="1273720" cy="291756"/>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a:latin typeface="+mn-lt"/>
              </a:rPr>
              <a:t>INTERCOM</a:t>
            </a:r>
          </a:p>
          <a:p>
            <a:pPr eaLnBrk="1" hangingPunct="1">
              <a:spcBef>
                <a:spcPct val="0"/>
              </a:spcBef>
            </a:pPr>
            <a:r>
              <a:rPr lang="nl-NL" altLang="nl-NL" sz="600" b="1">
                <a:latin typeface="+mn-lt"/>
              </a:rPr>
              <a:t>(Kropff &amp; van Laar 1993)</a:t>
            </a:r>
            <a:endParaRPr lang="en-US" altLang="nl-NL" sz="600" b="1">
              <a:latin typeface="+mn-lt"/>
            </a:endParaRPr>
          </a:p>
        </p:txBody>
      </p:sp>
      <p:sp>
        <p:nvSpPr>
          <p:cNvPr id="164" name="Line 33">
            <a:extLst>
              <a:ext uri="{FF2B5EF4-FFF2-40B4-BE49-F238E27FC236}">
                <a16:creationId xmlns:a16="http://schemas.microsoft.com/office/drawing/2014/main" id="{5C4DBEEC-AB4E-4BB4-A77A-6C3B03EE73C2}"/>
              </a:ext>
            </a:extLst>
          </p:cNvPr>
          <p:cNvSpPr>
            <a:spLocks noChangeShapeType="1"/>
          </p:cNvSpPr>
          <p:nvPr/>
        </p:nvSpPr>
        <p:spPr bwMode="auto">
          <a:xfrm>
            <a:off x="2575291" y="2865626"/>
            <a:ext cx="0" cy="40871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65" name="Line 34">
            <a:extLst>
              <a:ext uri="{FF2B5EF4-FFF2-40B4-BE49-F238E27FC236}">
                <a16:creationId xmlns:a16="http://schemas.microsoft.com/office/drawing/2014/main" id="{BEF3DBE4-86F4-4637-ABA1-4D1D54EA9FCA}"/>
              </a:ext>
            </a:extLst>
          </p:cNvPr>
          <p:cNvSpPr>
            <a:spLocks noChangeShapeType="1"/>
          </p:cNvSpPr>
          <p:nvPr/>
        </p:nvSpPr>
        <p:spPr bwMode="auto">
          <a:xfrm>
            <a:off x="3043701" y="2456911"/>
            <a:ext cx="87180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66" name="Line 35">
            <a:extLst>
              <a:ext uri="{FF2B5EF4-FFF2-40B4-BE49-F238E27FC236}">
                <a16:creationId xmlns:a16="http://schemas.microsoft.com/office/drawing/2014/main" id="{99C6F114-1B3A-4C74-914F-013E767CF004}"/>
              </a:ext>
            </a:extLst>
          </p:cNvPr>
          <p:cNvSpPr>
            <a:spLocks noChangeShapeType="1"/>
          </p:cNvSpPr>
          <p:nvPr/>
        </p:nvSpPr>
        <p:spPr bwMode="auto">
          <a:xfrm>
            <a:off x="3374691" y="2364372"/>
            <a:ext cx="124121" cy="181223"/>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67" name="Line 36">
            <a:extLst>
              <a:ext uri="{FF2B5EF4-FFF2-40B4-BE49-F238E27FC236}">
                <a16:creationId xmlns:a16="http://schemas.microsoft.com/office/drawing/2014/main" id="{5A04D0B4-15AF-4E37-80F3-4E7DB7398C82}"/>
              </a:ext>
            </a:extLst>
          </p:cNvPr>
          <p:cNvSpPr>
            <a:spLocks noChangeShapeType="1"/>
          </p:cNvSpPr>
          <p:nvPr/>
        </p:nvSpPr>
        <p:spPr bwMode="auto">
          <a:xfrm flipV="1">
            <a:off x="2977207" y="2982586"/>
            <a:ext cx="0" cy="29175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68" name="Line 37">
            <a:extLst>
              <a:ext uri="{FF2B5EF4-FFF2-40B4-BE49-F238E27FC236}">
                <a16:creationId xmlns:a16="http://schemas.microsoft.com/office/drawing/2014/main" id="{98BB5329-5914-4CA6-A2BD-3AC8E1143E9A}"/>
              </a:ext>
            </a:extLst>
          </p:cNvPr>
          <p:cNvSpPr>
            <a:spLocks noChangeShapeType="1"/>
          </p:cNvSpPr>
          <p:nvPr/>
        </p:nvSpPr>
        <p:spPr bwMode="auto">
          <a:xfrm>
            <a:off x="2977207" y="2982586"/>
            <a:ext cx="33542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71" name="Line 40">
            <a:extLst>
              <a:ext uri="{FF2B5EF4-FFF2-40B4-BE49-F238E27FC236}">
                <a16:creationId xmlns:a16="http://schemas.microsoft.com/office/drawing/2014/main" id="{A3E1FEB9-18BF-4084-9153-E2335C33D6DD}"/>
              </a:ext>
            </a:extLst>
          </p:cNvPr>
          <p:cNvSpPr>
            <a:spLocks noChangeShapeType="1"/>
          </p:cNvSpPr>
          <p:nvPr/>
        </p:nvSpPr>
        <p:spPr bwMode="auto">
          <a:xfrm>
            <a:off x="6260508" y="3623935"/>
            <a:ext cx="0" cy="34959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72" name="Line 41">
            <a:extLst>
              <a:ext uri="{FF2B5EF4-FFF2-40B4-BE49-F238E27FC236}">
                <a16:creationId xmlns:a16="http://schemas.microsoft.com/office/drawing/2014/main" id="{13F0AC85-52F1-495B-92FF-67EA0304F571}"/>
              </a:ext>
            </a:extLst>
          </p:cNvPr>
          <p:cNvSpPr>
            <a:spLocks noChangeShapeType="1"/>
          </p:cNvSpPr>
          <p:nvPr/>
        </p:nvSpPr>
        <p:spPr bwMode="auto">
          <a:xfrm>
            <a:off x="4641022" y="2702398"/>
            <a:ext cx="3407422" cy="0"/>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73" name="Line 42">
            <a:extLst>
              <a:ext uri="{FF2B5EF4-FFF2-40B4-BE49-F238E27FC236}">
                <a16:creationId xmlns:a16="http://schemas.microsoft.com/office/drawing/2014/main" id="{238B5185-AF11-46C6-82C5-104EE527EAC5}"/>
              </a:ext>
            </a:extLst>
          </p:cNvPr>
          <p:cNvSpPr>
            <a:spLocks noChangeShapeType="1"/>
          </p:cNvSpPr>
          <p:nvPr/>
        </p:nvSpPr>
        <p:spPr bwMode="auto">
          <a:xfrm>
            <a:off x="8055833" y="2702397"/>
            <a:ext cx="162540" cy="640063"/>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78" name="Line 47">
            <a:extLst>
              <a:ext uri="{FF2B5EF4-FFF2-40B4-BE49-F238E27FC236}">
                <a16:creationId xmlns:a16="http://schemas.microsoft.com/office/drawing/2014/main" id="{7BEA4418-673A-46F1-9FE6-2D18CF444088}"/>
              </a:ext>
            </a:extLst>
          </p:cNvPr>
          <p:cNvSpPr>
            <a:spLocks noChangeShapeType="1"/>
          </p:cNvSpPr>
          <p:nvPr/>
        </p:nvSpPr>
        <p:spPr bwMode="auto">
          <a:xfrm>
            <a:off x="4747412" y="2528886"/>
            <a:ext cx="2039134" cy="7712"/>
          </a:xfrm>
          <a:prstGeom prst="line">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80" name="Line 49">
            <a:extLst>
              <a:ext uri="{FF2B5EF4-FFF2-40B4-BE49-F238E27FC236}">
                <a16:creationId xmlns:a16="http://schemas.microsoft.com/office/drawing/2014/main" id="{85E67510-DCA5-4A80-A4AE-E837697A479A}"/>
              </a:ext>
            </a:extLst>
          </p:cNvPr>
          <p:cNvSpPr>
            <a:spLocks noChangeShapeType="1"/>
          </p:cNvSpPr>
          <p:nvPr/>
        </p:nvSpPr>
        <p:spPr bwMode="auto">
          <a:xfrm>
            <a:off x="6399405" y="2982586"/>
            <a:ext cx="0" cy="29175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grpSp>
        <p:nvGrpSpPr>
          <p:cNvPr id="181" name="Group 53">
            <a:extLst>
              <a:ext uri="{FF2B5EF4-FFF2-40B4-BE49-F238E27FC236}">
                <a16:creationId xmlns:a16="http://schemas.microsoft.com/office/drawing/2014/main" id="{3A100448-F09A-436F-93CD-E7FC10E1AF8B}"/>
              </a:ext>
            </a:extLst>
          </p:cNvPr>
          <p:cNvGrpSpPr>
            <a:grpSpLocks/>
          </p:cNvGrpSpPr>
          <p:nvPr/>
        </p:nvGrpSpPr>
        <p:grpSpPr bwMode="auto">
          <a:xfrm>
            <a:off x="6481102" y="847756"/>
            <a:ext cx="2052432" cy="1436930"/>
            <a:chOff x="4621" y="482"/>
            <a:chExt cx="1389" cy="1118"/>
          </a:xfrm>
        </p:grpSpPr>
        <p:pic>
          <p:nvPicPr>
            <p:cNvPr id="182" name="Picture 54">
              <a:extLst>
                <a:ext uri="{FF2B5EF4-FFF2-40B4-BE49-F238E27FC236}">
                  <a16:creationId xmlns:a16="http://schemas.microsoft.com/office/drawing/2014/main" id="{FB5DFA95-6149-4AFE-AF28-AEABB1B18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6" y="494"/>
              <a:ext cx="1384" cy="1106"/>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55">
              <a:extLst>
                <a:ext uri="{FF2B5EF4-FFF2-40B4-BE49-F238E27FC236}">
                  <a16:creationId xmlns:a16="http://schemas.microsoft.com/office/drawing/2014/main" id="{A620AA09-0ED5-4BE0-AC27-D8E6A58ED084}"/>
                </a:ext>
              </a:extLst>
            </p:cNvPr>
            <p:cNvSpPr>
              <a:spLocks noChangeArrowheads="1"/>
            </p:cNvSpPr>
            <p:nvPr/>
          </p:nvSpPr>
          <p:spPr bwMode="auto">
            <a:xfrm>
              <a:off x="4621" y="482"/>
              <a:ext cx="1389" cy="1117"/>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latin typeface="+mn-lt"/>
              </a:endParaRPr>
            </a:p>
          </p:txBody>
        </p:sp>
      </p:grpSp>
      <p:sp>
        <p:nvSpPr>
          <p:cNvPr id="184" name="Rectangle 56">
            <a:extLst>
              <a:ext uri="{FF2B5EF4-FFF2-40B4-BE49-F238E27FC236}">
                <a16:creationId xmlns:a16="http://schemas.microsoft.com/office/drawing/2014/main" id="{540B8FBA-F65D-46BC-82C3-1367DD77110A}"/>
              </a:ext>
            </a:extLst>
          </p:cNvPr>
          <p:cNvSpPr>
            <a:spLocks noChangeArrowheads="1"/>
          </p:cNvSpPr>
          <p:nvPr/>
        </p:nvSpPr>
        <p:spPr bwMode="auto">
          <a:xfrm>
            <a:off x="3361392" y="4242149"/>
            <a:ext cx="1273720" cy="492011"/>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dirty="0">
                <a:latin typeface="+mn-lt"/>
              </a:rPr>
              <a:t>GECROS</a:t>
            </a:r>
          </a:p>
          <a:p>
            <a:pPr eaLnBrk="1" hangingPunct="1">
              <a:spcBef>
                <a:spcPct val="0"/>
              </a:spcBef>
            </a:pPr>
            <a:r>
              <a:rPr lang="nl-NL" altLang="nl-NL" sz="600" b="1" dirty="0">
                <a:latin typeface="+mn-lt"/>
              </a:rPr>
              <a:t>(Yin </a:t>
            </a:r>
            <a:r>
              <a:rPr lang="nl-NL" altLang="nl-NL" sz="600" b="1" dirty="0" err="1">
                <a:latin typeface="+mn-lt"/>
              </a:rPr>
              <a:t>and</a:t>
            </a:r>
            <a:r>
              <a:rPr lang="nl-NL" altLang="nl-NL" sz="600" b="1" dirty="0">
                <a:latin typeface="+mn-lt"/>
              </a:rPr>
              <a:t> Struik 2017)</a:t>
            </a:r>
            <a:endParaRPr lang="en-US" altLang="nl-NL" sz="600" b="1" dirty="0">
              <a:latin typeface="+mn-lt"/>
            </a:endParaRPr>
          </a:p>
        </p:txBody>
      </p:sp>
      <p:sp>
        <p:nvSpPr>
          <p:cNvPr id="186" name="Rectangle 20">
            <a:extLst>
              <a:ext uri="{FF2B5EF4-FFF2-40B4-BE49-F238E27FC236}">
                <a16:creationId xmlns:a16="http://schemas.microsoft.com/office/drawing/2014/main" id="{CF7B6A2A-E170-4D54-A2B5-7AA556E8BAE6}"/>
              </a:ext>
            </a:extLst>
          </p:cNvPr>
          <p:cNvSpPr>
            <a:spLocks noChangeArrowheads="1"/>
          </p:cNvSpPr>
          <p:nvPr/>
        </p:nvSpPr>
        <p:spPr bwMode="auto">
          <a:xfrm>
            <a:off x="1664789" y="2896473"/>
            <a:ext cx="1474678" cy="290471"/>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nl-NL" altLang="nl-NL" sz="800" b="1">
                <a:latin typeface="+mn-lt"/>
              </a:rPr>
              <a:t>SWHEAT</a:t>
            </a:r>
          </a:p>
          <a:p>
            <a:pPr eaLnBrk="1" hangingPunct="1">
              <a:spcBef>
                <a:spcPct val="0"/>
              </a:spcBef>
            </a:pPr>
            <a:r>
              <a:rPr lang="nl-NL" altLang="nl-NL" sz="600" b="1">
                <a:latin typeface="+mn-lt"/>
              </a:rPr>
              <a:t>(van Keulen &amp; Seligman 1987)</a:t>
            </a:r>
            <a:endParaRPr lang="en-US" altLang="nl-NL" sz="600" b="1">
              <a:latin typeface="+mn-lt"/>
            </a:endParaRPr>
          </a:p>
        </p:txBody>
      </p:sp>
      <p:sp>
        <p:nvSpPr>
          <p:cNvPr id="187" name="Text Box 68">
            <a:extLst>
              <a:ext uri="{FF2B5EF4-FFF2-40B4-BE49-F238E27FC236}">
                <a16:creationId xmlns:a16="http://schemas.microsoft.com/office/drawing/2014/main" id="{6FF92E22-E67A-479B-87FB-F7E17FD7F552}"/>
              </a:ext>
            </a:extLst>
          </p:cNvPr>
          <p:cNvSpPr txBox="1">
            <a:spLocks noChangeArrowheads="1"/>
          </p:cNvSpPr>
          <p:nvPr/>
        </p:nvSpPr>
        <p:spPr bwMode="auto">
          <a:xfrm>
            <a:off x="614347" y="4369390"/>
            <a:ext cx="506108" cy="211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pPr>
            <a:r>
              <a:rPr lang="nl-NL" altLang="nl-NL" sz="1100" dirty="0">
                <a:latin typeface="+mn-lt"/>
              </a:rPr>
              <a:t>2022</a:t>
            </a:r>
            <a:endParaRPr lang="en-US" altLang="nl-NL" sz="1100" dirty="0">
              <a:latin typeface="+mn-lt"/>
            </a:endParaRPr>
          </a:p>
        </p:txBody>
      </p:sp>
      <p:sp>
        <p:nvSpPr>
          <p:cNvPr id="189" name="Line 72">
            <a:extLst>
              <a:ext uri="{FF2B5EF4-FFF2-40B4-BE49-F238E27FC236}">
                <a16:creationId xmlns:a16="http://schemas.microsoft.com/office/drawing/2014/main" id="{6048D3E2-0AA7-4FE1-9C07-CCF19E14416D}"/>
              </a:ext>
            </a:extLst>
          </p:cNvPr>
          <p:cNvSpPr>
            <a:spLocks noChangeShapeType="1"/>
          </p:cNvSpPr>
          <p:nvPr/>
        </p:nvSpPr>
        <p:spPr bwMode="auto">
          <a:xfrm flipH="1">
            <a:off x="4688306" y="2219137"/>
            <a:ext cx="611740" cy="10282"/>
          </a:xfrm>
          <a:prstGeom prst="line">
            <a:avLst/>
          </a:prstGeom>
          <a:noFill/>
          <a:ln w="28575">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90" name="Line 73">
            <a:extLst>
              <a:ext uri="{FF2B5EF4-FFF2-40B4-BE49-F238E27FC236}">
                <a16:creationId xmlns:a16="http://schemas.microsoft.com/office/drawing/2014/main" id="{24957F38-174D-408E-A36A-3EF2B7E18028}"/>
              </a:ext>
            </a:extLst>
          </p:cNvPr>
          <p:cNvSpPr>
            <a:spLocks noChangeShapeType="1"/>
          </p:cNvSpPr>
          <p:nvPr/>
        </p:nvSpPr>
        <p:spPr bwMode="auto">
          <a:xfrm flipH="1">
            <a:off x="6887024" y="3144530"/>
            <a:ext cx="0" cy="388151"/>
          </a:xfrm>
          <a:prstGeom prst="line">
            <a:avLst/>
          </a:prstGeom>
          <a:noFill/>
          <a:ln w="28575">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91" name="Line 74">
            <a:extLst>
              <a:ext uri="{FF2B5EF4-FFF2-40B4-BE49-F238E27FC236}">
                <a16:creationId xmlns:a16="http://schemas.microsoft.com/office/drawing/2014/main" id="{7A0CD2C5-5891-416A-B92B-E1CBF7A01A02}"/>
              </a:ext>
            </a:extLst>
          </p:cNvPr>
          <p:cNvSpPr>
            <a:spLocks noChangeShapeType="1"/>
          </p:cNvSpPr>
          <p:nvPr/>
        </p:nvSpPr>
        <p:spPr bwMode="auto">
          <a:xfrm>
            <a:off x="3037949" y="2288542"/>
            <a:ext cx="345766" cy="79687"/>
          </a:xfrm>
          <a:prstGeom prst="line">
            <a:avLst/>
          </a:prstGeom>
          <a:noFill/>
          <a:ln w="28575">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latin typeface="+mn-lt"/>
            </a:endParaRPr>
          </a:p>
        </p:txBody>
      </p:sp>
      <p:sp>
        <p:nvSpPr>
          <p:cNvPr id="195" name="Rectangle 56">
            <a:extLst>
              <a:ext uri="{FF2B5EF4-FFF2-40B4-BE49-F238E27FC236}">
                <a16:creationId xmlns:a16="http://schemas.microsoft.com/office/drawing/2014/main" id="{E9A26CBC-B1EA-4DCD-8B6C-FBF27944E5E1}"/>
              </a:ext>
            </a:extLst>
          </p:cNvPr>
          <p:cNvSpPr>
            <a:spLocks noChangeArrowheads="1"/>
          </p:cNvSpPr>
          <p:nvPr/>
        </p:nvSpPr>
        <p:spPr bwMode="auto">
          <a:xfrm>
            <a:off x="1152124" y="3557101"/>
            <a:ext cx="1222209" cy="1181154"/>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endParaRPr lang="nl-NL" altLang="nl-NL" sz="800" b="1" dirty="0">
              <a:latin typeface="+mn-lt"/>
            </a:endParaRPr>
          </a:p>
          <a:p>
            <a:pPr eaLnBrk="1" hangingPunct="1">
              <a:spcBef>
                <a:spcPct val="0"/>
              </a:spcBef>
            </a:pPr>
            <a:r>
              <a:rPr lang="nl-NL" altLang="nl-NL" sz="800" b="1" dirty="0">
                <a:latin typeface="+mn-lt"/>
              </a:rPr>
              <a:t>LINTUL</a:t>
            </a:r>
          </a:p>
          <a:p>
            <a:pPr eaLnBrk="1" hangingPunct="1">
              <a:spcBef>
                <a:spcPct val="0"/>
              </a:spcBef>
            </a:pPr>
            <a:r>
              <a:rPr lang="nl-NL" altLang="nl-NL" sz="700" b="1" dirty="0">
                <a:latin typeface="+mn-lt"/>
              </a:rPr>
              <a:t>(</a:t>
            </a:r>
            <a:r>
              <a:rPr lang="nl-NL" altLang="nl-NL" sz="700" b="1" dirty="0" err="1">
                <a:latin typeface="+mn-lt"/>
              </a:rPr>
              <a:t>Adiele</a:t>
            </a:r>
            <a:r>
              <a:rPr lang="nl-NL" altLang="nl-NL" sz="700" b="1" dirty="0">
                <a:latin typeface="+mn-lt"/>
              </a:rPr>
              <a:t> et al 2022)</a:t>
            </a:r>
            <a:endParaRPr lang="en-US" altLang="nl-NL" sz="700" b="1" dirty="0">
              <a:latin typeface="+mn-lt"/>
            </a:endParaRPr>
          </a:p>
        </p:txBody>
      </p:sp>
      <p:cxnSp>
        <p:nvCxnSpPr>
          <p:cNvPr id="200" name="Connector: Elbow 199">
            <a:extLst>
              <a:ext uri="{FF2B5EF4-FFF2-40B4-BE49-F238E27FC236}">
                <a16:creationId xmlns:a16="http://schemas.microsoft.com/office/drawing/2014/main" id="{CEC975CB-F151-42CA-9ED3-0DEBB0CA9271}"/>
              </a:ext>
            </a:extLst>
          </p:cNvPr>
          <p:cNvCxnSpPr>
            <a:cxnSpLocks/>
            <a:stCxn id="144" idx="1"/>
          </p:cNvCxnSpPr>
          <p:nvPr/>
        </p:nvCxnSpPr>
        <p:spPr>
          <a:xfrm rot="10800000" flipV="1">
            <a:off x="1446472" y="978852"/>
            <a:ext cx="1888322" cy="2566891"/>
          </a:xfrm>
          <a:prstGeom prst="bentConnector2">
            <a:avLst/>
          </a:prstGeom>
          <a:noFill/>
          <a:ln w="28575">
            <a:solidFill>
              <a:srgbClr val="34B2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0830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A8A2-63DF-4A09-B5DF-BA96EC6DBC29}"/>
              </a:ext>
            </a:extLst>
          </p:cNvPr>
          <p:cNvSpPr>
            <a:spLocks noGrp="1"/>
          </p:cNvSpPr>
          <p:nvPr>
            <p:ph type="title"/>
          </p:nvPr>
        </p:nvSpPr>
        <p:spPr/>
        <p:txBody>
          <a:bodyPr/>
          <a:lstStyle/>
          <a:p>
            <a:r>
              <a:rPr lang="en-GB" dirty="0"/>
              <a:t>WOFOST modelled processes</a:t>
            </a:r>
          </a:p>
        </p:txBody>
      </p:sp>
      <p:sp>
        <p:nvSpPr>
          <p:cNvPr id="3" name="Text Placeholder 2">
            <a:extLst>
              <a:ext uri="{FF2B5EF4-FFF2-40B4-BE49-F238E27FC236}">
                <a16:creationId xmlns:a16="http://schemas.microsoft.com/office/drawing/2014/main" id="{E4E7C018-86FE-4A64-935F-9B1DCC59A098}"/>
              </a:ext>
            </a:extLst>
          </p:cNvPr>
          <p:cNvSpPr>
            <a:spLocks noGrp="1"/>
          </p:cNvSpPr>
          <p:nvPr>
            <p:ph type="body" sz="quarter" idx="10"/>
          </p:nvPr>
        </p:nvSpPr>
        <p:spPr/>
        <p:txBody>
          <a:bodyPr/>
          <a:lstStyle/>
          <a:p>
            <a:r>
              <a:rPr lang="en-GB" dirty="0"/>
              <a:t>Phenology</a:t>
            </a:r>
          </a:p>
          <a:p>
            <a:r>
              <a:rPr lang="en-GB" dirty="0"/>
              <a:t>Leaf development</a:t>
            </a:r>
          </a:p>
          <a:p>
            <a:r>
              <a:rPr lang="en-GB" dirty="0"/>
              <a:t>Light interception</a:t>
            </a:r>
          </a:p>
          <a:p>
            <a:r>
              <a:rPr lang="en-GB" dirty="0"/>
              <a:t>CO</a:t>
            </a:r>
            <a:r>
              <a:rPr lang="en-GB" baseline="-25000" dirty="0"/>
              <a:t>2</a:t>
            </a:r>
            <a:r>
              <a:rPr lang="en-GB" dirty="0"/>
              <a:t> assimilation</a:t>
            </a:r>
          </a:p>
          <a:p>
            <a:r>
              <a:rPr lang="en-GB" dirty="0"/>
              <a:t>Maintenance respiration</a:t>
            </a:r>
          </a:p>
          <a:p>
            <a:r>
              <a:rPr lang="en-GB" dirty="0"/>
              <a:t>Biomass partitioning</a:t>
            </a:r>
          </a:p>
          <a:p>
            <a:r>
              <a:rPr lang="en-GB" dirty="0"/>
              <a:t>Growth respiration</a:t>
            </a:r>
          </a:p>
          <a:p>
            <a:endParaRPr lang="en-GB" dirty="0"/>
          </a:p>
        </p:txBody>
      </p:sp>
      <p:sp>
        <p:nvSpPr>
          <p:cNvPr id="4" name="Text Placeholder 3">
            <a:extLst>
              <a:ext uri="{FF2B5EF4-FFF2-40B4-BE49-F238E27FC236}">
                <a16:creationId xmlns:a16="http://schemas.microsoft.com/office/drawing/2014/main" id="{B901F6CC-0008-471C-938E-A732E4F5B3A9}"/>
              </a:ext>
            </a:extLst>
          </p:cNvPr>
          <p:cNvSpPr>
            <a:spLocks noGrp="1"/>
          </p:cNvSpPr>
          <p:nvPr>
            <p:ph type="body" sz="quarter" idx="11"/>
          </p:nvPr>
        </p:nvSpPr>
        <p:spPr/>
        <p:txBody>
          <a:bodyPr/>
          <a:lstStyle/>
          <a:p>
            <a:r>
              <a:rPr lang="en-GB" strike="sngStrike" dirty="0"/>
              <a:t>Transpiration rate</a:t>
            </a:r>
          </a:p>
          <a:p>
            <a:r>
              <a:rPr lang="en-GB" strike="sngStrike" dirty="0"/>
              <a:t>Nutrient uptake rate (v8 only)</a:t>
            </a:r>
          </a:p>
          <a:p>
            <a:r>
              <a:rPr lang="en-GB" strike="sngStrike" dirty="0"/>
              <a:t>Biomass and nutrient reallocation (V8 only)</a:t>
            </a:r>
          </a:p>
          <a:p>
            <a:r>
              <a:rPr lang="en-GB" b="1" dirty="0"/>
              <a:t>Stress factors related to water </a:t>
            </a:r>
            <a:r>
              <a:rPr lang="en-GB" strike="sngStrike" dirty="0"/>
              <a:t>and nutrient deficiencies</a:t>
            </a:r>
          </a:p>
          <a:p>
            <a:endParaRPr lang="en-GB" dirty="0"/>
          </a:p>
        </p:txBody>
      </p:sp>
      <p:sp>
        <p:nvSpPr>
          <p:cNvPr id="5" name="Slide Number Placeholder 4">
            <a:extLst>
              <a:ext uri="{FF2B5EF4-FFF2-40B4-BE49-F238E27FC236}">
                <a16:creationId xmlns:a16="http://schemas.microsoft.com/office/drawing/2014/main" id="{7F713E0E-8B9B-4054-AB56-D012AE394D8B}"/>
              </a:ext>
            </a:extLst>
          </p:cNvPr>
          <p:cNvSpPr>
            <a:spLocks noGrp="1"/>
          </p:cNvSpPr>
          <p:nvPr>
            <p:ph type="sldNum" sz="quarter" idx="12"/>
          </p:nvPr>
        </p:nvSpPr>
        <p:spPr/>
        <p:txBody>
          <a:bodyPr/>
          <a:lstStyle/>
          <a:p>
            <a:pPr algn="r"/>
            <a:fld id="{F25965E0-7062-474C-8671-DB3A3CE669B0}" type="slidenum">
              <a:rPr lang="en-GB" smtClean="0"/>
              <a:pPr algn="r"/>
              <a:t>30</a:t>
            </a:fld>
            <a:endParaRPr lang="en-GB" dirty="0"/>
          </a:p>
        </p:txBody>
      </p:sp>
    </p:spTree>
    <p:extLst>
      <p:ext uri="{BB962C8B-B14F-4D97-AF65-F5344CB8AC3E}">
        <p14:creationId xmlns:p14="http://schemas.microsoft.com/office/powerpoint/2010/main" val="988109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C8DC-7F6F-4AE5-BE7E-10FCF51535C2}"/>
              </a:ext>
            </a:extLst>
          </p:cNvPr>
          <p:cNvSpPr>
            <a:spLocks noGrp="1"/>
          </p:cNvSpPr>
          <p:nvPr>
            <p:ph type="title"/>
          </p:nvPr>
        </p:nvSpPr>
        <p:spPr/>
        <p:txBody>
          <a:bodyPr/>
          <a:lstStyle/>
          <a:p>
            <a:r>
              <a:rPr lang="en-GB" dirty="0"/>
              <a:t>Water stress response</a:t>
            </a:r>
          </a:p>
        </p:txBody>
      </p:sp>
      <p:sp>
        <p:nvSpPr>
          <p:cNvPr id="3" name="Slide Number Placeholder 2">
            <a:extLst>
              <a:ext uri="{FF2B5EF4-FFF2-40B4-BE49-F238E27FC236}">
                <a16:creationId xmlns:a16="http://schemas.microsoft.com/office/drawing/2014/main" id="{6DFF611C-6B00-4895-AE4E-CB16713EB054}"/>
              </a:ext>
            </a:extLst>
          </p:cNvPr>
          <p:cNvSpPr>
            <a:spLocks noGrp="1"/>
          </p:cNvSpPr>
          <p:nvPr>
            <p:ph type="sldNum" sz="quarter" idx="10"/>
          </p:nvPr>
        </p:nvSpPr>
        <p:spPr/>
        <p:txBody>
          <a:bodyPr/>
          <a:lstStyle/>
          <a:p>
            <a:pPr algn="r"/>
            <a:fld id="{F25965E0-7062-474C-8671-DB3A3CE669B0}" type="slidenum">
              <a:rPr lang="en-GB" smtClean="0"/>
              <a:pPr algn="r"/>
              <a:t>31</a:t>
            </a:fld>
            <a:endParaRPr lang="en-GB" dirty="0"/>
          </a:p>
        </p:txBody>
      </p:sp>
      <p:grpSp>
        <p:nvGrpSpPr>
          <p:cNvPr id="4" name="Group 299">
            <a:extLst>
              <a:ext uri="{FF2B5EF4-FFF2-40B4-BE49-F238E27FC236}">
                <a16:creationId xmlns:a16="http://schemas.microsoft.com/office/drawing/2014/main" id="{03932456-3A96-4686-9FCD-9D7C0ECE0A63}"/>
              </a:ext>
            </a:extLst>
          </p:cNvPr>
          <p:cNvGrpSpPr>
            <a:grpSpLocks noChangeAspect="1"/>
          </p:cNvGrpSpPr>
          <p:nvPr/>
        </p:nvGrpSpPr>
        <p:grpSpPr bwMode="auto">
          <a:xfrm>
            <a:off x="2698750" y="1023255"/>
            <a:ext cx="3926700" cy="3473131"/>
            <a:chOff x="1594" y="1110"/>
            <a:chExt cx="2720" cy="2592"/>
          </a:xfrm>
        </p:grpSpPr>
        <p:sp>
          <p:nvSpPr>
            <p:cNvPr id="5" name="Rectangle 300">
              <a:extLst>
                <a:ext uri="{FF2B5EF4-FFF2-40B4-BE49-F238E27FC236}">
                  <a16:creationId xmlns:a16="http://schemas.microsoft.com/office/drawing/2014/main" id="{840ED079-BB0B-4D37-A7A6-ADF14B2912E8}"/>
                </a:ext>
              </a:extLst>
            </p:cNvPr>
            <p:cNvSpPr>
              <a:spLocks noChangeAspect="1" noChangeArrowheads="1"/>
            </p:cNvSpPr>
            <p:nvPr/>
          </p:nvSpPr>
          <p:spPr bwMode="auto">
            <a:xfrm>
              <a:off x="1594" y="1110"/>
              <a:ext cx="2720" cy="25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Bef>
                  <a:spcPct val="50000"/>
                </a:spcBef>
                <a:spcAft>
                  <a:spcPct val="0"/>
                </a:spcAft>
                <a:buClrTx/>
                <a:buSzTx/>
                <a:buFontTx/>
                <a:buNone/>
              </a:pPr>
              <a:endParaRPr lang="en-GB" altLang="en-US" sz="2400"/>
            </a:p>
          </p:txBody>
        </p:sp>
        <p:sp>
          <p:nvSpPr>
            <p:cNvPr id="6" name="Rectangle 301">
              <a:extLst>
                <a:ext uri="{FF2B5EF4-FFF2-40B4-BE49-F238E27FC236}">
                  <a16:creationId xmlns:a16="http://schemas.microsoft.com/office/drawing/2014/main" id="{335704C1-C124-4AF2-B73F-A49007E9C076}"/>
                </a:ext>
              </a:extLst>
            </p:cNvPr>
            <p:cNvSpPr>
              <a:spLocks noChangeAspect="1" noChangeArrowheads="1"/>
            </p:cNvSpPr>
            <p:nvPr/>
          </p:nvSpPr>
          <p:spPr bwMode="auto">
            <a:xfrm>
              <a:off x="4039" y="2623"/>
              <a:ext cx="270"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Bef>
                  <a:spcPct val="50000"/>
                </a:spcBef>
                <a:spcAft>
                  <a:spcPct val="0"/>
                </a:spcAft>
                <a:buClrTx/>
                <a:buSzTx/>
                <a:buFontTx/>
                <a:buNone/>
              </a:pPr>
              <a:endParaRPr lang="en-GB" altLang="en-US" sz="2400"/>
            </a:p>
          </p:txBody>
        </p:sp>
        <p:sp>
          <p:nvSpPr>
            <p:cNvPr id="7" name="Rectangle 302">
              <a:extLst>
                <a:ext uri="{FF2B5EF4-FFF2-40B4-BE49-F238E27FC236}">
                  <a16:creationId xmlns:a16="http://schemas.microsoft.com/office/drawing/2014/main" id="{946DC09E-F123-4FF9-84F9-02FDED25EF5D}"/>
                </a:ext>
              </a:extLst>
            </p:cNvPr>
            <p:cNvSpPr>
              <a:spLocks noChangeAspect="1" noChangeArrowheads="1"/>
            </p:cNvSpPr>
            <p:nvPr/>
          </p:nvSpPr>
          <p:spPr bwMode="auto">
            <a:xfrm>
              <a:off x="4115" y="2659"/>
              <a:ext cx="49"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Aft>
                  <a:spcPct val="0"/>
                </a:spcAft>
                <a:buClrTx/>
                <a:buSzTx/>
                <a:buFontTx/>
                <a:buNone/>
              </a:pPr>
              <a:r>
                <a:rPr lang="en-US" altLang="en-US" sz="1300" dirty="0">
                  <a:solidFill>
                    <a:srgbClr val="003399"/>
                  </a:solidFill>
                  <a:latin typeface="Symbol" panose="05050102010706020507" pitchFamily="18" charset="2"/>
                </a:rPr>
                <a:t>q</a:t>
              </a:r>
              <a:endParaRPr lang="en-US" altLang="en-US" sz="3200" dirty="0">
                <a:solidFill>
                  <a:srgbClr val="003399"/>
                </a:solidFill>
                <a:latin typeface="Helvetica" panose="020B0604020202020204" pitchFamily="34" charset="0"/>
              </a:endParaRPr>
            </a:p>
          </p:txBody>
        </p:sp>
        <p:sp>
          <p:nvSpPr>
            <p:cNvPr id="8" name="Rectangle 303">
              <a:extLst>
                <a:ext uri="{FF2B5EF4-FFF2-40B4-BE49-F238E27FC236}">
                  <a16:creationId xmlns:a16="http://schemas.microsoft.com/office/drawing/2014/main" id="{8FD4F75D-6A85-44E8-9E65-99C949390FBF}"/>
                </a:ext>
              </a:extLst>
            </p:cNvPr>
            <p:cNvSpPr>
              <a:spLocks noChangeAspect="1" noChangeArrowheads="1"/>
            </p:cNvSpPr>
            <p:nvPr/>
          </p:nvSpPr>
          <p:spPr bwMode="auto">
            <a:xfrm>
              <a:off x="4171" y="2719"/>
              <a:ext cx="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Aft>
                  <a:spcPct val="0"/>
                </a:spcAft>
                <a:buClrTx/>
                <a:buSzTx/>
                <a:buFontTx/>
                <a:buNone/>
              </a:pPr>
              <a:r>
                <a:rPr lang="en-US" altLang="en-US" sz="900" dirty="0" err="1">
                  <a:solidFill>
                    <a:srgbClr val="003399"/>
                  </a:solidFill>
                  <a:latin typeface="Times New Roman" panose="02020603050405020304" pitchFamily="18" charset="0"/>
                </a:rPr>
                <a:t>st</a:t>
              </a:r>
              <a:endParaRPr lang="en-US" altLang="en-US" sz="3200" dirty="0">
                <a:solidFill>
                  <a:srgbClr val="003399"/>
                </a:solidFill>
                <a:latin typeface="Helvetica" panose="020B0604020202020204" pitchFamily="34" charset="0"/>
              </a:endParaRPr>
            </a:p>
          </p:txBody>
        </p:sp>
        <p:sp>
          <p:nvSpPr>
            <p:cNvPr id="9" name="Rectangle 304">
              <a:extLst>
                <a:ext uri="{FF2B5EF4-FFF2-40B4-BE49-F238E27FC236}">
                  <a16:creationId xmlns:a16="http://schemas.microsoft.com/office/drawing/2014/main" id="{44EE5E2F-60FC-4C3E-A5D1-0569F9FDE24F}"/>
                </a:ext>
              </a:extLst>
            </p:cNvPr>
            <p:cNvSpPr>
              <a:spLocks noChangeAspect="1" noChangeArrowheads="1"/>
            </p:cNvSpPr>
            <p:nvPr/>
          </p:nvSpPr>
          <p:spPr bwMode="auto">
            <a:xfrm>
              <a:off x="3570" y="2623"/>
              <a:ext cx="384"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Bef>
                  <a:spcPct val="50000"/>
                </a:spcBef>
                <a:spcAft>
                  <a:spcPct val="0"/>
                </a:spcAft>
                <a:buClrTx/>
                <a:buSzTx/>
                <a:buFontTx/>
                <a:buNone/>
              </a:pPr>
              <a:endParaRPr lang="en-GB" altLang="en-US" sz="2400"/>
            </a:p>
          </p:txBody>
        </p:sp>
        <p:sp>
          <p:nvSpPr>
            <p:cNvPr id="10" name="Rectangle 305">
              <a:extLst>
                <a:ext uri="{FF2B5EF4-FFF2-40B4-BE49-F238E27FC236}">
                  <a16:creationId xmlns:a16="http://schemas.microsoft.com/office/drawing/2014/main" id="{6A232EA1-1A90-4723-A8C0-8755B17DB731}"/>
                </a:ext>
              </a:extLst>
            </p:cNvPr>
            <p:cNvSpPr>
              <a:spLocks noChangeAspect="1" noChangeArrowheads="1"/>
            </p:cNvSpPr>
            <p:nvPr/>
          </p:nvSpPr>
          <p:spPr bwMode="auto">
            <a:xfrm>
              <a:off x="3646" y="2659"/>
              <a:ext cx="49"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Aft>
                  <a:spcPct val="0"/>
                </a:spcAft>
                <a:buClrTx/>
                <a:buSzTx/>
                <a:buFontTx/>
                <a:buNone/>
              </a:pPr>
              <a:r>
                <a:rPr lang="en-US" altLang="en-US" sz="1300">
                  <a:solidFill>
                    <a:srgbClr val="003399"/>
                  </a:solidFill>
                  <a:latin typeface="Symbol" panose="05050102010706020507" pitchFamily="18" charset="2"/>
                </a:rPr>
                <a:t>q</a:t>
              </a:r>
              <a:endParaRPr lang="en-US" altLang="en-US" sz="3200">
                <a:solidFill>
                  <a:srgbClr val="003399"/>
                </a:solidFill>
                <a:latin typeface="Helvetica" panose="020B0604020202020204" pitchFamily="34" charset="0"/>
              </a:endParaRPr>
            </a:p>
          </p:txBody>
        </p:sp>
        <p:sp>
          <p:nvSpPr>
            <p:cNvPr id="11" name="Rectangle 306">
              <a:extLst>
                <a:ext uri="{FF2B5EF4-FFF2-40B4-BE49-F238E27FC236}">
                  <a16:creationId xmlns:a16="http://schemas.microsoft.com/office/drawing/2014/main" id="{1EE340E4-DA87-4F05-8136-4BEE416A3F33}"/>
                </a:ext>
              </a:extLst>
            </p:cNvPr>
            <p:cNvSpPr>
              <a:spLocks noChangeAspect="1" noChangeArrowheads="1"/>
            </p:cNvSpPr>
            <p:nvPr/>
          </p:nvSpPr>
          <p:spPr bwMode="auto">
            <a:xfrm>
              <a:off x="3701" y="2719"/>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Aft>
                  <a:spcPct val="0"/>
                </a:spcAft>
                <a:buClrTx/>
                <a:buSzTx/>
                <a:buFontTx/>
                <a:buNone/>
              </a:pPr>
              <a:r>
                <a:rPr lang="en-US" altLang="en-US" sz="900">
                  <a:solidFill>
                    <a:srgbClr val="003399"/>
                  </a:solidFill>
                  <a:latin typeface="Times New Roman" panose="02020603050405020304" pitchFamily="18" charset="0"/>
                </a:rPr>
                <a:t>fc</a:t>
              </a:r>
              <a:endParaRPr lang="en-US" altLang="en-US" sz="3200">
                <a:solidFill>
                  <a:srgbClr val="003399"/>
                </a:solidFill>
                <a:latin typeface="Helvetica" panose="020B0604020202020204" pitchFamily="34" charset="0"/>
              </a:endParaRPr>
            </a:p>
          </p:txBody>
        </p:sp>
        <p:sp>
          <p:nvSpPr>
            <p:cNvPr id="12" name="Rectangle 307">
              <a:extLst>
                <a:ext uri="{FF2B5EF4-FFF2-40B4-BE49-F238E27FC236}">
                  <a16:creationId xmlns:a16="http://schemas.microsoft.com/office/drawing/2014/main" id="{6C7D4680-3693-4353-87B9-CE2CB5824500}"/>
                </a:ext>
              </a:extLst>
            </p:cNvPr>
            <p:cNvSpPr>
              <a:spLocks noChangeAspect="1" noChangeArrowheads="1"/>
            </p:cNvSpPr>
            <p:nvPr/>
          </p:nvSpPr>
          <p:spPr bwMode="auto">
            <a:xfrm>
              <a:off x="3071" y="2623"/>
              <a:ext cx="381"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Bef>
                  <a:spcPct val="50000"/>
                </a:spcBef>
                <a:spcAft>
                  <a:spcPct val="0"/>
                </a:spcAft>
                <a:buClrTx/>
                <a:buSzTx/>
                <a:buFontTx/>
                <a:buNone/>
              </a:pPr>
              <a:endParaRPr lang="en-GB" altLang="en-US" sz="2400"/>
            </a:p>
          </p:txBody>
        </p:sp>
        <p:sp>
          <p:nvSpPr>
            <p:cNvPr id="13" name="Rectangle 308">
              <a:extLst>
                <a:ext uri="{FF2B5EF4-FFF2-40B4-BE49-F238E27FC236}">
                  <a16:creationId xmlns:a16="http://schemas.microsoft.com/office/drawing/2014/main" id="{ADC19F0D-E7E1-4E8F-8238-64F73082AD67}"/>
                </a:ext>
              </a:extLst>
            </p:cNvPr>
            <p:cNvSpPr>
              <a:spLocks noChangeAspect="1" noChangeArrowheads="1"/>
            </p:cNvSpPr>
            <p:nvPr/>
          </p:nvSpPr>
          <p:spPr bwMode="auto">
            <a:xfrm>
              <a:off x="3146" y="2659"/>
              <a:ext cx="49"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Aft>
                  <a:spcPct val="0"/>
                </a:spcAft>
                <a:buClrTx/>
                <a:buSzTx/>
                <a:buFontTx/>
                <a:buNone/>
              </a:pPr>
              <a:r>
                <a:rPr lang="en-US" altLang="en-US" sz="1300">
                  <a:solidFill>
                    <a:srgbClr val="003399"/>
                  </a:solidFill>
                  <a:latin typeface="Symbol" panose="05050102010706020507" pitchFamily="18" charset="2"/>
                </a:rPr>
                <a:t>q</a:t>
              </a:r>
              <a:endParaRPr lang="en-US" altLang="en-US" sz="3200">
                <a:solidFill>
                  <a:srgbClr val="003399"/>
                </a:solidFill>
                <a:latin typeface="Helvetica" panose="020B0604020202020204" pitchFamily="34" charset="0"/>
              </a:endParaRPr>
            </a:p>
          </p:txBody>
        </p:sp>
        <p:sp>
          <p:nvSpPr>
            <p:cNvPr id="14" name="Rectangle 309">
              <a:extLst>
                <a:ext uri="{FF2B5EF4-FFF2-40B4-BE49-F238E27FC236}">
                  <a16:creationId xmlns:a16="http://schemas.microsoft.com/office/drawing/2014/main" id="{DD4DE2E4-B4D6-4086-A44D-9AF8BC5F5416}"/>
                </a:ext>
              </a:extLst>
            </p:cNvPr>
            <p:cNvSpPr>
              <a:spLocks noChangeAspect="1" noChangeArrowheads="1"/>
            </p:cNvSpPr>
            <p:nvPr/>
          </p:nvSpPr>
          <p:spPr bwMode="auto">
            <a:xfrm>
              <a:off x="3202" y="2719"/>
              <a:ext cx="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Aft>
                  <a:spcPct val="0"/>
                </a:spcAft>
                <a:buClrTx/>
                <a:buSzTx/>
                <a:buFontTx/>
                <a:buNone/>
              </a:pPr>
              <a:r>
                <a:rPr lang="en-US" altLang="en-US" sz="900">
                  <a:solidFill>
                    <a:srgbClr val="003399"/>
                  </a:solidFill>
                  <a:latin typeface="Times New Roman" panose="02020603050405020304" pitchFamily="18" charset="0"/>
                </a:rPr>
                <a:t>cr</a:t>
              </a:r>
              <a:endParaRPr lang="en-US" altLang="en-US" sz="3200">
                <a:solidFill>
                  <a:srgbClr val="003399"/>
                </a:solidFill>
                <a:latin typeface="Helvetica" panose="020B0604020202020204" pitchFamily="34" charset="0"/>
              </a:endParaRPr>
            </a:p>
          </p:txBody>
        </p:sp>
        <p:sp>
          <p:nvSpPr>
            <p:cNvPr id="15" name="Rectangle 310">
              <a:extLst>
                <a:ext uri="{FF2B5EF4-FFF2-40B4-BE49-F238E27FC236}">
                  <a16:creationId xmlns:a16="http://schemas.microsoft.com/office/drawing/2014/main" id="{900703D0-E220-47B4-B935-A97099969B92}"/>
                </a:ext>
              </a:extLst>
            </p:cNvPr>
            <p:cNvSpPr>
              <a:spLocks noChangeAspect="1" noChangeArrowheads="1"/>
            </p:cNvSpPr>
            <p:nvPr/>
          </p:nvSpPr>
          <p:spPr bwMode="auto">
            <a:xfrm>
              <a:off x="2763" y="2631"/>
              <a:ext cx="383"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Bef>
                  <a:spcPct val="50000"/>
                </a:spcBef>
                <a:spcAft>
                  <a:spcPct val="0"/>
                </a:spcAft>
                <a:buClrTx/>
                <a:buSzTx/>
                <a:buFontTx/>
                <a:buNone/>
              </a:pPr>
              <a:endParaRPr lang="en-GB" altLang="en-US" sz="2400"/>
            </a:p>
          </p:txBody>
        </p:sp>
        <p:sp>
          <p:nvSpPr>
            <p:cNvPr id="16" name="Rectangle 311">
              <a:extLst>
                <a:ext uri="{FF2B5EF4-FFF2-40B4-BE49-F238E27FC236}">
                  <a16:creationId xmlns:a16="http://schemas.microsoft.com/office/drawing/2014/main" id="{3C62028A-BA71-46AB-B31F-B877BEABAB0D}"/>
                </a:ext>
              </a:extLst>
            </p:cNvPr>
            <p:cNvSpPr>
              <a:spLocks noChangeAspect="1" noChangeArrowheads="1"/>
            </p:cNvSpPr>
            <p:nvPr/>
          </p:nvSpPr>
          <p:spPr bwMode="auto">
            <a:xfrm>
              <a:off x="2838" y="2666"/>
              <a:ext cx="1"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Aft>
                  <a:spcPct val="0"/>
                </a:spcAft>
                <a:buClrTx/>
                <a:buSzTx/>
                <a:buFontTx/>
                <a:buNone/>
              </a:pPr>
              <a:endParaRPr lang="en-US" altLang="en-US" sz="3200">
                <a:solidFill>
                  <a:srgbClr val="003399"/>
                </a:solidFill>
                <a:latin typeface="Helvetica" panose="020B0604020202020204" pitchFamily="34" charset="0"/>
              </a:endParaRPr>
            </a:p>
          </p:txBody>
        </p:sp>
        <p:sp>
          <p:nvSpPr>
            <p:cNvPr id="17" name="Rectangle 312">
              <a:extLst>
                <a:ext uri="{FF2B5EF4-FFF2-40B4-BE49-F238E27FC236}">
                  <a16:creationId xmlns:a16="http://schemas.microsoft.com/office/drawing/2014/main" id="{0C14ED42-2500-4521-BB23-8B789B13743B}"/>
                </a:ext>
              </a:extLst>
            </p:cNvPr>
            <p:cNvSpPr>
              <a:spLocks noChangeAspect="1" noChangeArrowheads="1"/>
            </p:cNvSpPr>
            <p:nvPr/>
          </p:nvSpPr>
          <p:spPr bwMode="auto">
            <a:xfrm>
              <a:off x="2894" y="2727"/>
              <a:ext cx="1"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Aft>
                  <a:spcPct val="0"/>
                </a:spcAft>
                <a:buClrTx/>
                <a:buSzTx/>
                <a:buFontTx/>
                <a:buNone/>
              </a:pPr>
              <a:endParaRPr lang="en-US" altLang="en-US" sz="3200">
                <a:solidFill>
                  <a:srgbClr val="003399"/>
                </a:solidFill>
                <a:latin typeface="Helvetica" panose="020B0604020202020204" pitchFamily="34" charset="0"/>
              </a:endParaRPr>
            </a:p>
          </p:txBody>
        </p:sp>
        <p:sp>
          <p:nvSpPr>
            <p:cNvPr id="18" name="Rectangle 313">
              <a:extLst>
                <a:ext uri="{FF2B5EF4-FFF2-40B4-BE49-F238E27FC236}">
                  <a16:creationId xmlns:a16="http://schemas.microsoft.com/office/drawing/2014/main" id="{167FAD4C-B8DF-403F-8B61-29352A40274F}"/>
                </a:ext>
              </a:extLst>
            </p:cNvPr>
            <p:cNvSpPr>
              <a:spLocks noChangeAspect="1" noChangeArrowheads="1"/>
            </p:cNvSpPr>
            <p:nvPr/>
          </p:nvSpPr>
          <p:spPr bwMode="auto">
            <a:xfrm>
              <a:off x="2167" y="2633"/>
              <a:ext cx="384"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Bef>
                  <a:spcPct val="50000"/>
                </a:spcBef>
                <a:spcAft>
                  <a:spcPct val="0"/>
                </a:spcAft>
                <a:buClrTx/>
                <a:buSzTx/>
                <a:buFontTx/>
                <a:buNone/>
              </a:pPr>
              <a:endParaRPr lang="en-GB" altLang="en-US" sz="2400"/>
            </a:p>
          </p:txBody>
        </p:sp>
        <p:sp>
          <p:nvSpPr>
            <p:cNvPr id="19" name="Rectangle 314">
              <a:extLst>
                <a:ext uri="{FF2B5EF4-FFF2-40B4-BE49-F238E27FC236}">
                  <a16:creationId xmlns:a16="http://schemas.microsoft.com/office/drawing/2014/main" id="{5B851457-6A7E-47AC-B570-6D6FD73897CD}"/>
                </a:ext>
              </a:extLst>
            </p:cNvPr>
            <p:cNvSpPr>
              <a:spLocks noChangeAspect="1" noChangeArrowheads="1"/>
            </p:cNvSpPr>
            <p:nvPr/>
          </p:nvSpPr>
          <p:spPr bwMode="auto">
            <a:xfrm>
              <a:off x="2243" y="2669"/>
              <a:ext cx="49"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Aft>
                  <a:spcPct val="0"/>
                </a:spcAft>
                <a:buClrTx/>
                <a:buSzTx/>
                <a:buFontTx/>
                <a:buNone/>
              </a:pPr>
              <a:r>
                <a:rPr lang="en-US" altLang="en-US" sz="1300">
                  <a:solidFill>
                    <a:srgbClr val="003399"/>
                  </a:solidFill>
                  <a:latin typeface="Symbol" panose="05050102010706020507" pitchFamily="18" charset="2"/>
                </a:rPr>
                <a:t>q</a:t>
              </a:r>
              <a:endParaRPr lang="en-US" altLang="en-US" sz="3200">
                <a:solidFill>
                  <a:srgbClr val="003399"/>
                </a:solidFill>
                <a:latin typeface="Helvetica" panose="020B0604020202020204" pitchFamily="34" charset="0"/>
              </a:endParaRPr>
            </a:p>
          </p:txBody>
        </p:sp>
        <p:sp>
          <p:nvSpPr>
            <p:cNvPr id="20" name="Rectangle 315">
              <a:extLst>
                <a:ext uri="{FF2B5EF4-FFF2-40B4-BE49-F238E27FC236}">
                  <a16:creationId xmlns:a16="http://schemas.microsoft.com/office/drawing/2014/main" id="{D24E5C1C-A553-470B-A975-E99DDA0A67BE}"/>
                </a:ext>
              </a:extLst>
            </p:cNvPr>
            <p:cNvSpPr>
              <a:spLocks noChangeAspect="1" noChangeArrowheads="1"/>
            </p:cNvSpPr>
            <p:nvPr/>
          </p:nvSpPr>
          <p:spPr bwMode="auto">
            <a:xfrm>
              <a:off x="2298" y="2729"/>
              <a:ext cx="8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Aft>
                  <a:spcPct val="0"/>
                </a:spcAft>
                <a:buClrTx/>
                <a:buSzTx/>
                <a:buFontTx/>
                <a:buNone/>
              </a:pPr>
              <a:r>
                <a:rPr lang="en-US" altLang="en-US" sz="900">
                  <a:solidFill>
                    <a:srgbClr val="003399"/>
                  </a:solidFill>
                  <a:latin typeface="Times New Roman" panose="02020603050405020304" pitchFamily="18" charset="0"/>
                </a:rPr>
                <a:t>wp</a:t>
              </a:r>
              <a:endParaRPr lang="en-US" altLang="en-US" sz="3200">
                <a:solidFill>
                  <a:srgbClr val="003399"/>
                </a:solidFill>
                <a:latin typeface="Helvetica" panose="020B0604020202020204" pitchFamily="34" charset="0"/>
              </a:endParaRPr>
            </a:p>
          </p:txBody>
        </p:sp>
        <p:sp>
          <p:nvSpPr>
            <p:cNvPr id="21" name="Line 316">
              <a:extLst>
                <a:ext uri="{FF2B5EF4-FFF2-40B4-BE49-F238E27FC236}">
                  <a16:creationId xmlns:a16="http://schemas.microsoft.com/office/drawing/2014/main" id="{A838348F-0306-4198-952C-54C3D07D18E5}"/>
                </a:ext>
              </a:extLst>
            </p:cNvPr>
            <p:cNvSpPr>
              <a:spLocks noChangeAspect="1" noChangeShapeType="1"/>
            </p:cNvSpPr>
            <p:nvPr/>
          </p:nvSpPr>
          <p:spPr bwMode="auto">
            <a:xfrm>
              <a:off x="1981" y="3375"/>
              <a:ext cx="1"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 name="Line 317">
              <a:extLst>
                <a:ext uri="{FF2B5EF4-FFF2-40B4-BE49-F238E27FC236}">
                  <a16:creationId xmlns:a16="http://schemas.microsoft.com/office/drawing/2014/main" id="{3E3AC736-9614-42DF-8586-F5CA8C519480}"/>
                </a:ext>
              </a:extLst>
            </p:cNvPr>
            <p:cNvSpPr>
              <a:spLocks noChangeAspect="1" noChangeShapeType="1"/>
            </p:cNvSpPr>
            <p:nvPr/>
          </p:nvSpPr>
          <p:spPr bwMode="auto">
            <a:xfrm>
              <a:off x="2364" y="3382"/>
              <a:ext cx="1" cy="4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3" name="Line 318">
              <a:extLst>
                <a:ext uri="{FF2B5EF4-FFF2-40B4-BE49-F238E27FC236}">
                  <a16:creationId xmlns:a16="http://schemas.microsoft.com/office/drawing/2014/main" id="{9E29E186-C9FA-40C5-AC6D-6272E0D03F10}"/>
                </a:ext>
              </a:extLst>
            </p:cNvPr>
            <p:cNvSpPr>
              <a:spLocks noChangeAspect="1" noChangeShapeType="1"/>
            </p:cNvSpPr>
            <p:nvPr/>
          </p:nvSpPr>
          <p:spPr bwMode="auto">
            <a:xfrm>
              <a:off x="2700" y="3375"/>
              <a:ext cx="1"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 name="Line 319">
              <a:extLst>
                <a:ext uri="{FF2B5EF4-FFF2-40B4-BE49-F238E27FC236}">
                  <a16:creationId xmlns:a16="http://schemas.microsoft.com/office/drawing/2014/main" id="{4F09FF4D-F54C-48A0-88E9-86412EF15A7B}"/>
                </a:ext>
              </a:extLst>
            </p:cNvPr>
            <p:cNvSpPr>
              <a:spLocks noChangeAspect="1" noChangeShapeType="1"/>
            </p:cNvSpPr>
            <p:nvPr/>
          </p:nvSpPr>
          <p:spPr bwMode="auto">
            <a:xfrm>
              <a:off x="3060" y="3375"/>
              <a:ext cx="1"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5" name="Line 320">
              <a:extLst>
                <a:ext uri="{FF2B5EF4-FFF2-40B4-BE49-F238E27FC236}">
                  <a16:creationId xmlns:a16="http://schemas.microsoft.com/office/drawing/2014/main" id="{F0B58DEB-C7A8-4130-BB17-D8F2C941A38A}"/>
                </a:ext>
              </a:extLst>
            </p:cNvPr>
            <p:cNvSpPr>
              <a:spLocks noChangeAspect="1" noChangeShapeType="1"/>
            </p:cNvSpPr>
            <p:nvPr/>
          </p:nvSpPr>
          <p:spPr bwMode="auto">
            <a:xfrm>
              <a:off x="3419" y="3375"/>
              <a:ext cx="1"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6" name="Line 321">
              <a:extLst>
                <a:ext uri="{FF2B5EF4-FFF2-40B4-BE49-F238E27FC236}">
                  <a16:creationId xmlns:a16="http://schemas.microsoft.com/office/drawing/2014/main" id="{3D9A3049-70DA-4FD5-A091-4632502261F1}"/>
                </a:ext>
              </a:extLst>
            </p:cNvPr>
            <p:cNvSpPr>
              <a:spLocks noChangeAspect="1" noChangeShapeType="1"/>
            </p:cNvSpPr>
            <p:nvPr/>
          </p:nvSpPr>
          <p:spPr bwMode="auto">
            <a:xfrm>
              <a:off x="3777" y="3375"/>
              <a:ext cx="3"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 name="Line 322">
              <a:extLst>
                <a:ext uri="{FF2B5EF4-FFF2-40B4-BE49-F238E27FC236}">
                  <a16:creationId xmlns:a16="http://schemas.microsoft.com/office/drawing/2014/main" id="{72381F9D-44FD-48D6-97D3-1AEC6155D510}"/>
                </a:ext>
              </a:extLst>
            </p:cNvPr>
            <p:cNvSpPr>
              <a:spLocks noChangeAspect="1" noChangeShapeType="1"/>
            </p:cNvSpPr>
            <p:nvPr/>
          </p:nvSpPr>
          <p:spPr bwMode="auto">
            <a:xfrm>
              <a:off x="4138" y="3375"/>
              <a:ext cx="1"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 name="Line 323">
              <a:extLst>
                <a:ext uri="{FF2B5EF4-FFF2-40B4-BE49-F238E27FC236}">
                  <a16:creationId xmlns:a16="http://schemas.microsoft.com/office/drawing/2014/main" id="{82F616AD-3191-4839-B7E0-E2041F5A7A9B}"/>
                </a:ext>
              </a:extLst>
            </p:cNvPr>
            <p:cNvSpPr>
              <a:spLocks noChangeAspect="1" noChangeShapeType="1"/>
            </p:cNvSpPr>
            <p:nvPr/>
          </p:nvSpPr>
          <p:spPr bwMode="auto">
            <a:xfrm flipV="1">
              <a:off x="1837" y="1398"/>
              <a:ext cx="1" cy="1944"/>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9" name="Line 324">
              <a:extLst>
                <a:ext uri="{FF2B5EF4-FFF2-40B4-BE49-F238E27FC236}">
                  <a16:creationId xmlns:a16="http://schemas.microsoft.com/office/drawing/2014/main" id="{12B2305E-4D05-421A-B74E-208A0BB4A1D9}"/>
                </a:ext>
              </a:extLst>
            </p:cNvPr>
            <p:cNvSpPr>
              <a:spLocks noChangeAspect="1" noChangeShapeType="1"/>
            </p:cNvSpPr>
            <p:nvPr/>
          </p:nvSpPr>
          <p:spPr bwMode="auto">
            <a:xfrm flipH="1">
              <a:off x="1837" y="1393"/>
              <a:ext cx="40" cy="2"/>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0" name="Line 325">
              <a:extLst>
                <a:ext uri="{FF2B5EF4-FFF2-40B4-BE49-F238E27FC236}">
                  <a16:creationId xmlns:a16="http://schemas.microsoft.com/office/drawing/2014/main" id="{DAAD44D5-58A5-45DE-B888-2D099FD4443A}"/>
                </a:ext>
              </a:extLst>
            </p:cNvPr>
            <p:cNvSpPr>
              <a:spLocks noChangeAspect="1" noChangeShapeType="1"/>
            </p:cNvSpPr>
            <p:nvPr/>
          </p:nvSpPr>
          <p:spPr bwMode="auto">
            <a:xfrm flipH="1">
              <a:off x="1837" y="1590"/>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1" name="Line 326">
              <a:extLst>
                <a:ext uri="{FF2B5EF4-FFF2-40B4-BE49-F238E27FC236}">
                  <a16:creationId xmlns:a16="http://schemas.microsoft.com/office/drawing/2014/main" id="{2B4C0665-F757-4800-81E5-25A270F0337F}"/>
                </a:ext>
              </a:extLst>
            </p:cNvPr>
            <p:cNvSpPr>
              <a:spLocks noChangeAspect="1" noChangeShapeType="1"/>
            </p:cNvSpPr>
            <p:nvPr/>
          </p:nvSpPr>
          <p:spPr bwMode="auto">
            <a:xfrm flipH="1">
              <a:off x="1837" y="1784"/>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2" name="Line 327">
              <a:extLst>
                <a:ext uri="{FF2B5EF4-FFF2-40B4-BE49-F238E27FC236}">
                  <a16:creationId xmlns:a16="http://schemas.microsoft.com/office/drawing/2014/main" id="{A17247D9-B25D-4688-8BE6-CA597A7E500C}"/>
                </a:ext>
              </a:extLst>
            </p:cNvPr>
            <p:cNvSpPr>
              <a:spLocks noChangeAspect="1" noChangeShapeType="1"/>
            </p:cNvSpPr>
            <p:nvPr/>
          </p:nvSpPr>
          <p:spPr bwMode="auto">
            <a:xfrm flipH="1">
              <a:off x="1837" y="1978"/>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3" name="Line 328">
              <a:extLst>
                <a:ext uri="{FF2B5EF4-FFF2-40B4-BE49-F238E27FC236}">
                  <a16:creationId xmlns:a16="http://schemas.microsoft.com/office/drawing/2014/main" id="{FCE3B559-F43B-470F-8A99-8FDCE7FB1AA9}"/>
                </a:ext>
              </a:extLst>
            </p:cNvPr>
            <p:cNvSpPr>
              <a:spLocks noChangeAspect="1" noChangeShapeType="1"/>
            </p:cNvSpPr>
            <p:nvPr/>
          </p:nvSpPr>
          <p:spPr bwMode="auto">
            <a:xfrm flipH="1">
              <a:off x="1837" y="2172"/>
              <a:ext cx="40" cy="3"/>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4" name="Line 329">
              <a:extLst>
                <a:ext uri="{FF2B5EF4-FFF2-40B4-BE49-F238E27FC236}">
                  <a16:creationId xmlns:a16="http://schemas.microsoft.com/office/drawing/2014/main" id="{94FB3CCA-1F3C-44D5-ABCA-8B6F749ED36B}"/>
                </a:ext>
              </a:extLst>
            </p:cNvPr>
            <p:cNvSpPr>
              <a:spLocks noChangeAspect="1" noChangeShapeType="1"/>
            </p:cNvSpPr>
            <p:nvPr/>
          </p:nvSpPr>
          <p:spPr bwMode="auto">
            <a:xfrm flipH="1">
              <a:off x="1837" y="2369"/>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 name="Line 330">
              <a:extLst>
                <a:ext uri="{FF2B5EF4-FFF2-40B4-BE49-F238E27FC236}">
                  <a16:creationId xmlns:a16="http://schemas.microsoft.com/office/drawing/2014/main" id="{00043A22-4EBE-42FB-BB46-999F39621C41}"/>
                </a:ext>
              </a:extLst>
            </p:cNvPr>
            <p:cNvSpPr>
              <a:spLocks noChangeAspect="1" noChangeShapeType="1"/>
            </p:cNvSpPr>
            <p:nvPr/>
          </p:nvSpPr>
          <p:spPr bwMode="auto">
            <a:xfrm flipH="1">
              <a:off x="1837" y="2563"/>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 name="Line 331">
              <a:extLst>
                <a:ext uri="{FF2B5EF4-FFF2-40B4-BE49-F238E27FC236}">
                  <a16:creationId xmlns:a16="http://schemas.microsoft.com/office/drawing/2014/main" id="{B044DAA6-3DC4-4D88-8DE5-725865C641A0}"/>
                </a:ext>
              </a:extLst>
            </p:cNvPr>
            <p:cNvSpPr>
              <a:spLocks noChangeAspect="1" noChangeShapeType="1"/>
            </p:cNvSpPr>
            <p:nvPr/>
          </p:nvSpPr>
          <p:spPr bwMode="auto">
            <a:xfrm flipH="1">
              <a:off x="1837" y="2757"/>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 name="Line 332">
              <a:extLst>
                <a:ext uri="{FF2B5EF4-FFF2-40B4-BE49-F238E27FC236}">
                  <a16:creationId xmlns:a16="http://schemas.microsoft.com/office/drawing/2014/main" id="{A581DD22-06FD-443A-AD64-EB9F3269AAC1}"/>
                </a:ext>
              </a:extLst>
            </p:cNvPr>
            <p:cNvSpPr>
              <a:spLocks noChangeAspect="1" noChangeShapeType="1"/>
            </p:cNvSpPr>
            <p:nvPr/>
          </p:nvSpPr>
          <p:spPr bwMode="auto">
            <a:xfrm flipH="1">
              <a:off x="1837" y="2951"/>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8" name="Line 333">
              <a:extLst>
                <a:ext uri="{FF2B5EF4-FFF2-40B4-BE49-F238E27FC236}">
                  <a16:creationId xmlns:a16="http://schemas.microsoft.com/office/drawing/2014/main" id="{0B3F5C30-D5A1-45E7-89A9-BE7CBF1784B4}"/>
                </a:ext>
              </a:extLst>
            </p:cNvPr>
            <p:cNvSpPr>
              <a:spLocks noChangeAspect="1" noChangeShapeType="1"/>
            </p:cNvSpPr>
            <p:nvPr/>
          </p:nvSpPr>
          <p:spPr bwMode="auto">
            <a:xfrm flipH="1">
              <a:off x="1837" y="3145"/>
              <a:ext cx="40" cy="3"/>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 name="Line 334">
              <a:extLst>
                <a:ext uri="{FF2B5EF4-FFF2-40B4-BE49-F238E27FC236}">
                  <a16:creationId xmlns:a16="http://schemas.microsoft.com/office/drawing/2014/main" id="{1D7AEBC4-C0C4-43F0-86AA-5197061D57DF}"/>
                </a:ext>
              </a:extLst>
            </p:cNvPr>
            <p:cNvSpPr>
              <a:spLocks noChangeAspect="1" noChangeShapeType="1"/>
            </p:cNvSpPr>
            <p:nvPr/>
          </p:nvSpPr>
          <p:spPr bwMode="auto">
            <a:xfrm flipH="1">
              <a:off x="1837" y="3342"/>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 name="Line 335">
              <a:extLst>
                <a:ext uri="{FF2B5EF4-FFF2-40B4-BE49-F238E27FC236}">
                  <a16:creationId xmlns:a16="http://schemas.microsoft.com/office/drawing/2014/main" id="{42466C79-E728-44F6-8553-694F47D5CCC0}"/>
                </a:ext>
              </a:extLst>
            </p:cNvPr>
            <p:cNvSpPr>
              <a:spLocks noChangeAspect="1" noChangeShapeType="1"/>
            </p:cNvSpPr>
            <p:nvPr/>
          </p:nvSpPr>
          <p:spPr bwMode="auto">
            <a:xfrm flipV="1">
              <a:off x="1981" y="3415"/>
              <a:ext cx="2311" cy="3"/>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en-GB"/>
            </a:p>
          </p:txBody>
        </p:sp>
        <p:grpSp>
          <p:nvGrpSpPr>
            <p:cNvPr id="41" name="Group 336">
              <a:extLst>
                <a:ext uri="{FF2B5EF4-FFF2-40B4-BE49-F238E27FC236}">
                  <a16:creationId xmlns:a16="http://schemas.microsoft.com/office/drawing/2014/main" id="{8F365A06-9AFD-4823-AE58-D898D0A7DC67}"/>
                </a:ext>
              </a:extLst>
            </p:cNvPr>
            <p:cNvGrpSpPr>
              <a:grpSpLocks noChangeAspect="1"/>
            </p:cNvGrpSpPr>
            <p:nvPr/>
          </p:nvGrpSpPr>
          <p:grpSpPr bwMode="auto">
            <a:xfrm>
              <a:off x="2276" y="1393"/>
              <a:ext cx="858" cy="1954"/>
              <a:chOff x="3372" y="1481"/>
              <a:chExt cx="858" cy="1954"/>
            </a:xfrm>
          </p:grpSpPr>
          <p:sp>
            <p:nvSpPr>
              <p:cNvPr id="177" name="Freeform 337">
                <a:extLst>
                  <a:ext uri="{FF2B5EF4-FFF2-40B4-BE49-F238E27FC236}">
                    <a16:creationId xmlns:a16="http://schemas.microsoft.com/office/drawing/2014/main" id="{347E03E2-DCE2-462E-A797-3F68300BA25E}"/>
                  </a:ext>
                </a:extLst>
              </p:cNvPr>
              <p:cNvSpPr>
                <a:spLocks noChangeAspect="1"/>
              </p:cNvSpPr>
              <p:nvPr/>
            </p:nvSpPr>
            <p:spPr bwMode="auto">
              <a:xfrm>
                <a:off x="3372" y="3347"/>
                <a:ext cx="33" cy="88"/>
              </a:xfrm>
              <a:custGeom>
                <a:avLst/>
                <a:gdLst>
                  <a:gd name="T0" fmla="*/ 0 w 33"/>
                  <a:gd name="T1" fmla="*/ 83 h 88"/>
                  <a:gd name="T2" fmla="*/ 0 w 33"/>
                  <a:gd name="T3" fmla="*/ 83 h 88"/>
                  <a:gd name="T4" fmla="*/ 2 w 33"/>
                  <a:gd name="T5" fmla="*/ 85 h 88"/>
                  <a:gd name="T6" fmla="*/ 5 w 33"/>
                  <a:gd name="T7" fmla="*/ 88 h 88"/>
                  <a:gd name="T8" fmla="*/ 5 w 33"/>
                  <a:gd name="T9" fmla="*/ 88 h 88"/>
                  <a:gd name="T10" fmla="*/ 7 w 33"/>
                  <a:gd name="T11" fmla="*/ 85 h 88"/>
                  <a:gd name="T12" fmla="*/ 10 w 33"/>
                  <a:gd name="T13" fmla="*/ 85 h 88"/>
                  <a:gd name="T14" fmla="*/ 33 w 33"/>
                  <a:gd name="T15" fmla="*/ 7 h 88"/>
                  <a:gd name="T16" fmla="*/ 33 w 33"/>
                  <a:gd name="T17" fmla="*/ 5 h 88"/>
                  <a:gd name="T18" fmla="*/ 33 w 33"/>
                  <a:gd name="T19" fmla="*/ 2 h 88"/>
                  <a:gd name="T20" fmla="*/ 30 w 33"/>
                  <a:gd name="T21" fmla="*/ 0 h 88"/>
                  <a:gd name="T22" fmla="*/ 28 w 33"/>
                  <a:gd name="T23" fmla="*/ 0 h 88"/>
                  <a:gd name="T24" fmla="*/ 25 w 33"/>
                  <a:gd name="T25" fmla="*/ 2 h 88"/>
                  <a:gd name="T26" fmla="*/ 22 w 33"/>
                  <a:gd name="T27" fmla="*/ 5 h 88"/>
                  <a:gd name="T28" fmla="*/ 0 w 33"/>
                  <a:gd name="T29" fmla="*/ 83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8">
                    <a:moveTo>
                      <a:pt x="0" y="83"/>
                    </a:moveTo>
                    <a:lnTo>
                      <a:pt x="0" y="83"/>
                    </a:lnTo>
                    <a:lnTo>
                      <a:pt x="2" y="85"/>
                    </a:lnTo>
                    <a:lnTo>
                      <a:pt x="5" y="88"/>
                    </a:lnTo>
                    <a:lnTo>
                      <a:pt x="7" y="85"/>
                    </a:lnTo>
                    <a:lnTo>
                      <a:pt x="10" y="85"/>
                    </a:lnTo>
                    <a:lnTo>
                      <a:pt x="33" y="7"/>
                    </a:lnTo>
                    <a:lnTo>
                      <a:pt x="33" y="5"/>
                    </a:lnTo>
                    <a:lnTo>
                      <a:pt x="33" y="2"/>
                    </a:lnTo>
                    <a:lnTo>
                      <a:pt x="30" y="0"/>
                    </a:lnTo>
                    <a:lnTo>
                      <a:pt x="28" y="0"/>
                    </a:lnTo>
                    <a:lnTo>
                      <a:pt x="25" y="2"/>
                    </a:lnTo>
                    <a:lnTo>
                      <a:pt x="22" y="5"/>
                    </a:ln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8" name="Freeform 338">
                <a:extLst>
                  <a:ext uri="{FF2B5EF4-FFF2-40B4-BE49-F238E27FC236}">
                    <a16:creationId xmlns:a16="http://schemas.microsoft.com/office/drawing/2014/main" id="{2DD44A5D-7187-41AD-B7AA-E8C867E0AA11}"/>
                  </a:ext>
                </a:extLst>
              </p:cNvPr>
              <p:cNvSpPr>
                <a:spLocks noChangeAspect="1"/>
              </p:cNvSpPr>
              <p:nvPr/>
            </p:nvSpPr>
            <p:spPr bwMode="auto">
              <a:xfrm>
                <a:off x="3402" y="3241"/>
                <a:ext cx="35" cy="88"/>
              </a:xfrm>
              <a:custGeom>
                <a:avLst/>
                <a:gdLst>
                  <a:gd name="T0" fmla="*/ 0 w 35"/>
                  <a:gd name="T1" fmla="*/ 81 h 88"/>
                  <a:gd name="T2" fmla="*/ 0 w 35"/>
                  <a:gd name="T3" fmla="*/ 83 h 88"/>
                  <a:gd name="T4" fmla="*/ 3 w 35"/>
                  <a:gd name="T5" fmla="*/ 86 h 88"/>
                  <a:gd name="T6" fmla="*/ 5 w 35"/>
                  <a:gd name="T7" fmla="*/ 88 h 88"/>
                  <a:gd name="T8" fmla="*/ 8 w 35"/>
                  <a:gd name="T9" fmla="*/ 88 h 88"/>
                  <a:gd name="T10" fmla="*/ 10 w 35"/>
                  <a:gd name="T11" fmla="*/ 86 h 88"/>
                  <a:gd name="T12" fmla="*/ 10 w 35"/>
                  <a:gd name="T13" fmla="*/ 83 h 88"/>
                  <a:gd name="T14" fmla="*/ 35 w 35"/>
                  <a:gd name="T15" fmla="*/ 7 h 88"/>
                  <a:gd name="T16" fmla="*/ 35 w 35"/>
                  <a:gd name="T17" fmla="*/ 5 h 88"/>
                  <a:gd name="T18" fmla="*/ 33 w 35"/>
                  <a:gd name="T19" fmla="*/ 2 h 88"/>
                  <a:gd name="T20" fmla="*/ 30 w 35"/>
                  <a:gd name="T21" fmla="*/ 0 h 88"/>
                  <a:gd name="T22" fmla="*/ 28 w 35"/>
                  <a:gd name="T23" fmla="*/ 0 h 88"/>
                  <a:gd name="T24" fmla="*/ 25 w 35"/>
                  <a:gd name="T25" fmla="*/ 2 h 88"/>
                  <a:gd name="T26" fmla="*/ 25 w 35"/>
                  <a:gd name="T27" fmla="*/ 5 h 88"/>
                  <a:gd name="T28" fmla="*/ 0 w 35"/>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88">
                    <a:moveTo>
                      <a:pt x="0" y="81"/>
                    </a:moveTo>
                    <a:lnTo>
                      <a:pt x="0" y="83"/>
                    </a:lnTo>
                    <a:lnTo>
                      <a:pt x="3" y="86"/>
                    </a:lnTo>
                    <a:lnTo>
                      <a:pt x="5" y="88"/>
                    </a:lnTo>
                    <a:lnTo>
                      <a:pt x="8" y="88"/>
                    </a:lnTo>
                    <a:lnTo>
                      <a:pt x="10" y="86"/>
                    </a:lnTo>
                    <a:lnTo>
                      <a:pt x="10" y="83"/>
                    </a:lnTo>
                    <a:lnTo>
                      <a:pt x="35" y="7"/>
                    </a:lnTo>
                    <a:lnTo>
                      <a:pt x="35" y="5"/>
                    </a:lnTo>
                    <a:lnTo>
                      <a:pt x="33" y="2"/>
                    </a:lnTo>
                    <a:lnTo>
                      <a:pt x="30" y="0"/>
                    </a:lnTo>
                    <a:lnTo>
                      <a:pt x="28" y="0"/>
                    </a:lnTo>
                    <a:lnTo>
                      <a:pt x="25" y="2"/>
                    </a:lnTo>
                    <a:lnTo>
                      <a:pt x="25" y="5"/>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9" name="Freeform 339">
                <a:extLst>
                  <a:ext uri="{FF2B5EF4-FFF2-40B4-BE49-F238E27FC236}">
                    <a16:creationId xmlns:a16="http://schemas.microsoft.com/office/drawing/2014/main" id="{C5567495-DE81-489A-A9A4-06C38B54E3A0}"/>
                  </a:ext>
                </a:extLst>
              </p:cNvPr>
              <p:cNvSpPr>
                <a:spLocks noChangeAspect="1"/>
              </p:cNvSpPr>
              <p:nvPr/>
            </p:nvSpPr>
            <p:spPr bwMode="auto">
              <a:xfrm>
                <a:off x="3435" y="3135"/>
                <a:ext cx="33" cy="88"/>
              </a:xfrm>
              <a:custGeom>
                <a:avLst/>
                <a:gdLst>
                  <a:gd name="T0" fmla="*/ 0 w 33"/>
                  <a:gd name="T1" fmla="*/ 81 h 88"/>
                  <a:gd name="T2" fmla="*/ 0 w 33"/>
                  <a:gd name="T3" fmla="*/ 83 h 88"/>
                  <a:gd name="T4" fmla="*/ 0 w 33"/>
                  <a:gd name="T5" fmla="*/ 86 h 88"/>
                  <a:gd name="T6" fmla="*/ 2 w 33"/>
                  <a:gd name="T7" fmla="*/ 88 h 88"/>
                  <a:gd name="T8" fmla="*/ 5 w 33"/>
                  <a:gd name="T9" fmla="*/ 88 h 88"/>
                  <a:gd name="T10" fmla="*/ 7 w 33"/>
                  <a:gd name="T11" fmla="*/ 86 h 88"/>
                  <a:gd name="T12" fmla="*/ 10 w 33"/>
                  <a:gd name="T13" fmla="*/ 83 h 88"/>
                  <a:gd name="T14" fmla="*/ 33 w 33"/>
                  <a:gd name="T15" fmla="*/ 5 h 88"/>
                  <a:gd name="T16" fmla="*/ 33 w 33"/>
                  <a:gd name="T17" fmla="*/ 2 h 88"/>
                  <a:gd name="T18" fmla="*/ 33 w 33"/>
                  <a:gd name="T19" fmla="*/ 0 h 88"/>
                  <a:gd name="T20" fmla="*/ 30 w 33"/>
                  <a:gd name="T21" fmla="*/ 0 h 88"/>
                  <a:gd name="T22" fmla="*/ 28 w 33"/>
                  <a:gd name="T23" fmla="*/ 0 h 88"/>
                  <a:gd name="T24" fmla="*/ 25 w 33"/>
                  <a:gd name="T25" fmla="*/ 0 h 88"/>
                  <a:gd name="T26" fmla="*/ 23 w 33"/>
                  <a:gd name="T27" fmla="*/ 2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8">
                    <a:moveTo>
                      <a:pt x="0" y="81"/>
                    </a:moveTo>
                    <a:lnTo>
                      <a:pt x="0" y="83"/>
                    </a:lnTo>
                    <a:lnTo>
                      <a:pt x="0" y="86"/>
                    </a:lnTo>
                    <a:lnTo>
                      <a:pt x="2" y="88"/>
                    </a:lnTo>
                    <a:lnTo>
                      <a:pt x="5" y="88"/>
                    </a:lnTo>
                    <a:lnTo>
                      <a:pt x="7" y="86"/>
                    </a:lnTo>
                    <a:lnTo>
                      <a:pt x="10" y="83"/>
                    </a:lnTo>
                    <a:lnTo>
                      <a:pt x="33" y="5"/>
                    </a:lnTo>
                    <a:lnTo>
                      <a:pt x="33" y="2"/>
                    </a:lnTo>
                    <a:lnTo>
                      <a:pt x="33" y="0"/>
                    </a:lnTo>
                    <a:lnTo>
                      <a:pt x="30" y="0"/>
                    </a:lnTo>
                    <a:lnTo>
                      <a:pt x="28" y="0"/>
                    </a:lnTo>
                    <a:lnTo>
                      <a:pt x="25" y="0"/>
                    </a:lnTo>
                    <a:lnTo>
                      <a:pt x="23" y="2"/>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0" name="Freeform 340">
                <a:extLst>
                  <a:ext uri="{FF2B5EF4-FFF2-40B4-BE49-F238E27FC236}">
                    <a16:creationId xmlns:a16="http://schemas.microsoft.com/office/drawing/2014/main" id="{678A21EA-B3A1-4C04-825F-B1ECCDED9728}"/>
                  </a:ext>
                </a:extLst>
              </p:cNvPr>
              <p:cNvSpPr>
                <a:spLocks noChangeAspect="1"/>
              </p:cNvSpPr>
              <p:nvPr/>
            </p:nvSpPr>
            <p:spPr bwMode="auto">
              <a:xfrm>
                <a:off x="3465" y="3029"/>
                <a:ext cx="35" cy="86"/>
              </a:xfrm>
              <a:custGeom>
                <a:avLst/>
                <a:gdLst>
                  <a:gd name="T0" fmla="*/ 0 w 35"/>
                  <a:gd name="T1" fmla="*/ 81 h 86"/>
                  <a:gd name="T2" fmla="*/ 0 w 35"/>
                  <a:gd name="T3" fmla="*/ 83 h 86"/>
                  <a:gd name="T4" fmla="*/ 3 w 35"/>
                  <a:gd name="T5" fmla="*/ 86 h 86"/>
                  <a:gd name="T6" fmla="*/ 5 w 35"/>
                  <a:gd name="T7" fmla="*/ 86 h 86"/>
                  <a:gd name="T8" fmla="*/ 8 w 35"/>
                  <a:gd name="T9" fmla="*/ 86 h 86"/>
                  <a:gd name="T10" fmla="*/ 10 w 35"/>
                  <a:gd name="T11" fmla="*/ 86 h 86"/>
                  <a:gd name="T12" fmla="*/ 10 w 35"/>
                  <a:gd name="T13" fmla="*/ 83 h 86"/>
                  <a:gd name="T14" fmla="*/ 35 w 35"/>
                  <a:gd name="T15" fmla="*/ 5 h 86"/>
                  <a:gd name="T16" fmla="*/ 35 w 35"/>
                  <a:gd name="T17" fmla="*/ 3 h 86"/>
                  <a:gd name="T18" fmla="*/ 33 w 35"/>
                  <a:gd name="T19" fmla="*/ 0 h 86"/>
                  <a:gd name="T20" fmla="*/ 30 w 35"/>
                  <a:gd name="T21" fmla="*/ 0 h 86"/>
                  <a:gd name="T22" fmla="*/ 28 w 35"/>
                  <a:gd name="T23" fmla="*/ 0 h 86"/>
                  <a:gd name="T24" fmla="*/ 25 w 35"/>
                  <a:gd name="T25" fmla="*/ 0 h 86"/>
                  <a:gd name="T26" fmla="*/ 25 w 35"/>
                  <a:gd name="T27" fmla="*/ 3 h 86"/>
                  <a:gd name="T28" fmla="*/ 0 w 35"/>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86">
                    <a:moveTo>
                      <a:pt x="0" y="81"/>
                    </a:moveTo>
                    <a:lnTo>
                      <a:pt x="0" y="83"/>
                    </a:lnTo>
                    <a:lnTo>
                      <a:pt x="3" y="86"/>
                    </a:lnTo>
                    <a:lnTo>
                      <a:pt x="5" y="86"/>
                    </a:lnTo>
                    <a:lnTo>
                      <a:pt x="8" y="86"/>
                    </a:lnTo>
                    <a:lnTo>
                      <a:pt x="10" y="86"/>
                    </a:lnTo>
                    <a:lnTo>
                      <a:pt x="10" y="83"/>
                    </a:lnTo>
                    <a:lnTo>
                      <a:pt x="35" y="5"/>
                    </a:lnTo>
                    <a:lnTo>
                      <a:pt x="35" y="3"/>
                    </a:lnTo>
                    <a:lnTo>
                      <a:pt x="33" y="0"/>
                    </a:lnTo>
                    <a:lnTo>
                      <a:pt x="30" y="0"/>
                    </a:lnTo>
                    <a:lnTo>
                      <a:pt x="28" y="0"/>
                    </a:lnTo>
                    <a:lnTo>
                      <a:pt x="25" y="0"/>
                    </a:lnTo>
                    <a:lnTo>
                      <a:pt x="25"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1" name="Freeform 341">
                <a:extLst>
                  <a:ext uri="{FF2B5EF4-FFF2-40B4-BE49-F238E27FC236}">
                    <a16:creationId xmlns:a16="http://schemas.microsoft.com/office/drawing/2014/main" id="{9B72EFBD-1019-437A-A89B-E79D63729913}"/>
                  </a:ext>
                </a:extLst>
              </p:cNvPr>
              <p:cNvSpPr>
                <a:spLocks noChangeAspect="1"/>
              </p:cNvSpPr>
              <p:nvPr/>
            </p:nvSpPr>
            <p:spPr bwMode="auto">
              <a:xfrm>
                <a:off x="3498" y="2923"/>
                <a:ext cx="33" cy="86"/>
              </a:xfrm>
              <a:custGeom>
                <a:avLst/>
                <a:gdLst>
                  <a:gd name="T0" fmla="*/ 0 w 33"/>
                  <a:gd name="T1" fmla="*/ 81 h 86"/>
                  <a:gd name="T2" fmla="*/ 0 w 33"/>
                  <a:gd name="T3" fmla="*/ 83 h 86"/>
                  <a:gd name="T4" fmla="*/ 0 w 33"/>
                  <a:gd name="T5" fmla="*/ 86 h 86"/>
                  <a:gd name="T6" fmla="*/ 2 w 33"/>
                  <a:gd name="T7" fmla="*/ 86 h 86"/>
                  <a:gd name="T8" fmla="*/ 5 w 33"/>
                  <a:gd name="T9" fmla="*/ 86 h 86"/>
                  <a:gd name="T10" fmla="*/ 8 w 33"/>
                  <a:gd name="T11" fmla="*/ 86 h 86"/>
                  <a:gd name="T12" fmla="*/ 10 w 33"/>
                  <a:gd name="T13" fmla="*/ 83 h 86"/>
                  <a:gd name="T14" fmla="*/ 33 w 33"/>
                  <a:gd name="T15" fmla="*/ 5 h 86"/>
                  <a:gd name="T16" fmla="*/ 33 w 33"/>
                  <a:gd name="T17" fmla="*/ 3 h 86"/>
                  <a:gd name="T18" fmla="*/ 30 w 33"/>
                  <a:gd name="T19" fmla="*/ 0 h 86"/>
                  <a:gd name="T20" fmla="*/ 28 w 33"/>
                  <a:gd name="T21" fmla="*/ 0 h 86"/>
                  <a:gd name="T22" fmla="*/ 25 w 33"/>
                  <a:gd name="T23" fmla="*/ 0 h 86"/>
                  <a:gd name="T24" fmla="*/ 23 w 33"/>
                  <a:gd name="T25" fmla="*/ 0 h 86"/>
                  <a:gd name="T26" fmla="*/ 23 w 33"/>
                  <a:gd name="T27" fmla="*/ 3 h 86"/>
                  <a:gd name="T28" fmla="*/ 0 w 33"/>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6">
                    <a:moveTo>
                      <a:pt x="0" y="81"/>
                    </a:moveTo>
                    <a:lnTo>
                      <a:pt x="0" y="83"/>
                    </a:lnTo>
                    <a:lnTo>
                      <a:pt x="0" y="86"/>
                    </a:lnTo>
                    <a:lnTo>
                      <a:pt x="2" y="86"/>
                    </a:lnTo>
                    <a:lnTo>
                      <a:pt x="5" y="86"/>
                    </a:lnTo>
                    <a:lnTo>
                      <a:pt x="8" y="86"/>
                    </a:lnTo>
                    <a:lnTo>
                      <a:pt x="10" y="83"/>
                    </a:lnTo>
                    <a:lnTo>
                      <a:pt x="33" y="5"/>
                    </a:lnTo>
                    <a:lnTo>
                      <a:pt x="33" y="3"/>
                    </a:lnTo>
                    <a:lnTo>
                      <a:pt x="30" y="0"/>
                    </a:lnTo>
                    <a:lnTo>
                      <a:pt x="28" y="0"/>
                    </a:lnTo>
                    <a:lnTo>
                      <a:pt x="25" y="0"/>
                    </a:lnTo>
                    <a:lnTo>
                      <a:pt x="23" y="0"/>
                    </a:lnTo>
                    <a:lnTo>
                      <a:pt x="23"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2" name="Freeform 342">
                <a:extLst>
                  <a:ext uri="{FF2B5EF4-FFF2-40B4-BE49-F238E27FC236}">
                    <a16:creationId xmlns:a16="http://schemas.microsoft.com/office/drawing/2014/main" id="{F1204FD5-EFBF-4A91-B52C-591D1B189996}"/>
                  </a:ext>
                </a:extLst>
              </p:cNvPr>
              <p:cNvSpPr>
                <a:spLocks noChangeAspect="1"/>
              </p:cNvSpPr>
              <p:nvPr/>
            </p:nvSpPr>
            <p:spPr bwMode="auto">
              <a:xfrm>
                <a:off x="3528" y="2815"/>
                <a:ext cx="33" cy="88"/>
              </a:xfrm>
              <a:custGeom>
                <a:avLst/>
                <a:gdLst>
                  <a:gd name="T0" fmla="*/ 0 w 33"/>
                  <a:gd name="T1" fmla="*/ 83 h 88"/>
                  <a:gd name="T2" fmla="*/ 0 w 33"/>
                  <a:gd name="T3" fmla="*/ 85 h 88"/>
                  <a:gd name="T4" fmla="*/ 3 w 33"/>
                  <a:gd name="T5" fmla="*/ 88 h 88"/>
                  <a:gd name="T6" fmla="*/ 5 w 33"/>
                  <a:gd name="T7" fmla="*/ 88 h 88"/>
                  <a:gd name="T8" fmla="*/ 8 w 33"/>
                  <a:gd name="T9" fmla="*/ 88 h 88"/>
                  <a:gd name="T10" fmla="*/ 10 w 33"/>
                  <a:gd name="T11" fmla="*/ 88 h 88"/>
                  <a:gd name="T12" fmla="*/ 10 w 33"/>
                  <a:gd name="T13" fmla="*/ 85 h 88"/>
                  <a:gd name="T14" fmla="*/ 33 w 33"/>
                  <a:gd name="T15" fmla="*/ 7 h 88"/>
                  <a:gd name="T16" fmla="*/ 33 w 33"/>
                  <a:gd name="T17" fmla="*/ 5 h 88"/>
                  <a:gd name="T18" fmla="*/ 33 w 33"/>
                  <a:gd name="T19" fmla="*/ 2 h 88"/>
                  <a:gd name="T20" fmla="*/ 31 w 33"/>
                  <a:gd name="T21" fmla="*/ 0 h 88"/>
                  <a:gd name="T22" fmla="*/ 28 w 33"/>
                  <a:gd name="T23" fmla="*/ 0 h 88"/>
                  <a:gd name="T24" fmla="*/ 25 w 33"/>
                  <a:gd name="T25" fmla="*/ 2 h 88"/>
                  <a:gd name="T26" fmla="*/ 23 w 33"/>
                  <a:gd name="T27" fmla="*/ 5 h 88"/>
                  <a:gd name="T28" fmla="*/ 0 w 33"/>
                  <a:gd name="T29" fmla="*/ 83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8">
                    <a:moveTo>
                      <a:pt x="0" y="83"/>
                    </a:moveTo>
                    <a:lnTo>
                      <a:pt x="0" y="85"/>
                    </a:lnTo>
                    <a:lnTo>
                      <a:pt x="3" y="88"/>
                    </a:lnTo>
                    <a:lnTo>
                      <a:pt x="5" y="88"/>
                    </a:lnTo>
                    <a:lnTo>
                      <a:pt x="8" y="88"/>
                    </a:lnTo>
                    <a:lnTo>
                      <a:pt x="10" y="88"/>
                    </a:lnTo>
                    <a:lnTo>
                      <a:pt x="10" y="85"/>
                    </a:lnTo>
                    <a:lnTo>
                      <a:pt x="33" y="7"/>
                    </a:lnTo>
                    <a:lnTo>
                      <a:pt x="33" y="5"/>
                    </a:lnTo>
                    <a:lnTo>
                      <a:pt x="33" y="2"/>
                    </a:lnTo>
                    <a:lnTo>
                      <a:pt x="31" y="0"/>
                    </a:lnTo>
                    <a:lnTo>
                      <a:pt x="28" y="0"/>
                    </a:lnTo>
                    <a:lnTo>
                      <a:pt x="25" y="2"/>
                    </a:lnTo>
                    <a:lnTo>
                      <a:pt x="23" y="5"/>
                    </a:ln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3" name="Freeform 343">
                <a:extLst>
                  <a:ext uri="{FF2B5EF4-FFF2-40B4-BE49-F238E27FC236}">
                    <a16:creationId xmlns:a16="http://schemas.microsoft.com/office/drawing/2014/main" id="{C4AAC60F-04B3-422B-A80B-C621E36A9A44}"/>
                  </a:ext>
                </a:extLst>
              </p:cNvPr>
              <p:cNvSpPr>
                <a:spLocks noChangeAspect="1"/>
              </p:cNvSpPr>
              <p:nvPr/>
            </p:nvSpPr>
            <p:spPr bwMode="auto">
              <a:xfrm>
                <a:off x="3561" y="2709"/>
                <a:ext cx="33" cy="88"/>
              </a:xfrm>
              <a:custGeom>
                <a:avLst/>
                <a:gdLst>
                  <a:gd name="T0" fmla="*/ 0 w 33"/>
                  <a:gd name="T1" fmla="*/ 81 h 88"/>
                  <a:gd name="T2" fmla="*/ 0 w 33"/>
                  <a:gd name="T3" fmla="*/ 83 h 88"/>
                  <a:gd name="T4" fmla="*/ 0 w 33"/>
                  <a:gd name="T5" fmla="*/ 86 h 88"/>
                  <a:gd name="T6" fmla="*/ 3 w 33"/>
                  <a:gd name="T7" fmla="*/ 88 h 88"/>
                  <a:gd name="T8" fmla="*/ 5 w 33"/>
                  <a:gd name="T9" fmla="*/ 88 h 88"/>
                  <a:gd name="T10" fmla="*/ 8 w 33"/>
                  <a:gd name="T11" fmla="*/ 86 h 88"/>
                  <a:gd name="T12" fmla="*/ 10 w 33"/>
                  <a:gd name="T13" fmla="*/ 83 h 88"/>
                  <a:gd name="T14" fmla="*/ 33 w 33"/>
                  <a:gd name="T15" fmla="*/ 7 h 88"/>
                  <a:gd name="T16" fmla="*/ 33 w 33"/>
                  <a:gd name="T17" fmla="*/ 5 h 88"/>
                  <a:gd name="T18" fmla="*/ 30 w 33"/>
                  <a:gd name="T19" fmla="*/ 2 h 88"/>
                  <a:gd name="T20" fmla="*/ 28 w 33"/>
                  <a:gd name="T21" fmla="*/ 0 h 88"/>
                  <a:gd name="T22" fmla="*/ 25 w 33"/>
                  <a:gd name="T23" fmla="*/ 0 h 88"/>
                  <a:gd name="T24" fmla="*/ 23 w 33"/>
                  <a:gd name="T25" fmla="*/ 2 h 88"/>
                  <a:gd name="T26" fmla="*/ 23 w 33"/>
                  <a:gd name="T27" fmla="*/ 5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8">
                    <a:moveTo>
                      <a:pt x="0" y="81"/>
                    </a:moveTo>
                    <a:lnTo>
                      <a:pt x="0" y="83"/>
                    </a:lnTo>
                    <a:lnTo>
                      <a:pt x="0" y="86"/>
                    </a:lnTo>
                    <a:lnTo>
                      <a:pt x="3" y="88"/>
                    </a:lnTo>
                    <a:lnTo>
                      <a:pt x="5" y="88"/>
                    </a:lnTo>
                    <a:lnTo>
                      <a:pt x="8" y="86"/>
                    </a:lnTo>
                    <a:lnTo>
                      <a:pt x="10" y="83"/>
                    </a:lnTo>
                    <a:lnTo>
                      <a:pt x="33" y="7"/>
                    </a:lnTo>
                    <a:lnTo>
                      <a:pt x="33" y="5"/>
                    </a:lnTo>
                    <a:lnTo>
                      <a:pt x="30" y="2"/>
                    </a:lnTo>
                    <a:lnTo>
                      <a:pt x="28" y="0"/>
                    </a:lnTo>
                    <a:lnTo>
                      <a:pt x="25" y="0"/>
                    </a:lnTo>
                    <a:lnTo>
                      <a:pt x="23" y="2"/>
                    </a:lnTo>
                    <a:lnTo>
                      <a:pt x="23" y="5"/>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4" name="Freeform 344">
                <a:extLst>
                  <a:ext uri="{FF2B5EF4-FFF2-40B4-BE49-F238E27FC236}">
                    <a16:creationId xmlns:a16="http://schemas.microsoft.com/office/drawing/2014/main" id="{6975447D-02D2-4D84-BD26-25DFEBD45A0E}"/>
                  </a:ext>
                </a:extLst>
              </p:cNvPr>
              <p:cNvSpPr>
                <a:spLocks noChangeAspect="1"/>
              </p:cNvSpPr>
              <p:nvPr/>
            </p:nvSpPr>
            <p:spPr bwMode="auto">
              <a:xfrm>
                <a:off x="3591" y="2603"/>
                <a:ext cx="33" cy="88"/>
              </a:xfrm>
              <a:custGeom>
                <a:avLst/>
                <a:gdLst>
                  <a:gd name="T0" fmla="*/ 0 w 33"/>
                  <a:gd name="T1" fmla="*/ 81 h 88"/>
                  <a:gd name="T2" fmla="*/ 0 w 33"/>
                  <a:gd name="T3" fmla="*/ 83 h 88"/>
                  <a:gd name="T4" fmla="*/ 3 w 33"/>
                  <a:gd name="T5" fmla="*/ 86 h 88"/>
                  <a:gd name="T6" fmla="*/ 5 w 33"/>
                  <a:gd name="T7" fmla="*/ 88 h 88"/>
                  <a:gd name="T8" fmla="*/ 8 w 33"/>
                  <a:gd name="T9" fmla="*/ 88 h 88"/>
                  <a:gd name="T10" fmla="*/ 10 w 33"/>
                  <a:gd name="T11" fmla="*/ 86 h 88"/>
                  <a:gd name="T12" fmla="*/ 10 w 33"/>
                  <a:gd name="T13" fmla="*/ 83 h 88"/>
                  <a:gd name="T14" fmla="*/ 33 w 33"/>
                  <a:gd name="T15" fmla="*/ 5 h 88"/>
                  <a:gd name="T16" fmla="*/ 33 w 33"/>
                  <a:gd name="T17" fmla="*/ 2 h 88"/>
                  <a:gd name="T18" fmla="*/ 33 w 33"/>
                  <a:gd name="T19" fmla="*/ 0 h 88"/>
                  <a:gd name="T20" fmla="*/ 31 w 33"/>
                  <a:gd name="T21" fmla="*/ 0 h 88"/>
                  <a:gd name="T22" fmla="*/ 28 w 33"/>
                  <a:gd name="T23" fmla="*/ 0 h 88"/>
                  <a:gd name="T24" fmla="*/ 26 w 33"/>
                  <a:gd name="T25" fmla="*/ 0 h 88"/>
                  <a:gd name="T26" fmla="*/ 23 w 33"/>
                  <a:gd name="T27" fmla="*/ 2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8">
                    <a:moveTo>
                      <a:pt x="0" y="81"/>
                    </a:moveTo>
                    <a:lnTo>
                      <a:pt x="0" y="83"/>
                    </a:lnTo>
                    <a:lnTo>
                      <a:pt x="3" y="86"/>
                    </a:lnTo>
                    <a:lnTo>
                      <a:pt x="5" y="88"/>
                    </a:lnTo>
                    <a:lnTo>
                      <a:pt x="8" y="88"/>
                    </a:lnTo>
                    <a:lnTo>
                      <a:pt x="10" y="86"/>
                    </a:lnTo>
                    <a:lnTo>
                      <a:pt x="10" y="83"/>
                    </a:lnTo>
                    <a:lnTo>
                      <a:pt x="33" y="5"/>
                    </a:lnTo>
                    <a:lnTo>
                      <a:pt x="33" y="2"/>
                    </a:lnTo>
                    <a:lnTo>
                      <a:pt x="33" y="0"/>
                    </a:lnTo>
                    <a:lnTo>
                      <a:pt x="31" y="0"/>
                    </a:lnTo>
                    <a:lnTo>
                      <a:pt x="28" y="0"/>
                    </a:lnTo>
                    <a:lnTo>
                      <a:pt x="26" y="0"/>
                    </a:lnTo>
                    <a:lnTo>
                      <a:pt x="23" y="2"/>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5" name="Freeform 345">
                <a:extLst>
                  <a:ext uri="{FF2B5EF4-FFF2-40B4-BE49-F238E27FC236}">
                    <a16:creationId xmlns:a16="http://schemas.microsoft.com/office/drawing/2014/main" id="{E8F36D2D-2870-45E9-91F4-5923B6604B5F}"/>
                  </a:ext>
                </a:extLst>
              </p:cNvPr>
              <p:cNvSpPr>
                <a:spLocks noChangeAspect="1"/>
              </p:cNvSpPr>
              <p:nvPr/>
            </p:nvSpPr>
            <p:spPr bwMode="auto">
              <a:xfrm>
                <a:off x="3624" y="2497"/>
                <a:ext cx="33" cy="86"/>
              </a:xfrm>
              <a:custGeom>
                <a:avLst/>
                <a:gdLst>
                  <a:gd name="T0" fmla="*/ 0 w 33"/>
                  <a:gd name="T1" fmla="*/ 81 h 86"/>
                  <a:gd name="T2" fmla="*/ 0 w 33"/>
                  <a:gd name="T3" fmla="*/ 83 h 86"/>
                  <a:gd name="T4" fmla="*/ 0 w 33"/>
                  <a:gd name="T5" fmla="*/ 86 h 86"/>
                  <a:gd name="T6" fmla="*/ 3 w 33"/>
                  <a:gd name="T7" fmla="*/ 86 h 86"/>
                  <a:gd name="T8" fmla="*/ 5 w 33"/>
                  <a:gd name="T9" fmla="*/ 86 h 86"/>
                  <a:gd name="T10" fmla="*/ 8 w 33"/>
                  <a:gd name="T11" fmla="*/ 86 h 86"/>
                  <a:gd name="T12" fmla="*/ 10 w 33"/>
                  <a:gd name="T13" fmla="*/ 83 h 86"/>
                  <a:gd name="T14" fmla="*/ 33 w 33"/>
                  <a:gd name="T15" fmla="*/ 5 h 86"/>
                  <a:gd name="T16" fmla="*/ 33 w 33"/>
                  <a:gd name="T17" fmla="*/ 3 h 86"/>
                  <a:gd name="T18" fmla="*/ 30 w 33"/>
                  <a:gd name="T19" fmla="*/ 0 h 86"/>
                  <a:gd name="T20" fmla="*/ 28 w 33"/>
                  <a:gd name="T21" fmla="*/ 0 h 86"/>
                  <a:gd name="T22" fmla="*/ 25 w 33"/>
                  <a:gd name="T23" fmla="*/ 0 h 86"/>
                  <a:gd name="T24" fmla="*/ 23 w 33"/>
                  <a:gd name="T25" fmla="*/ 0 h 86"/>
                  <a:gd name="T26" fmla="*/ 23 w 33"/>
                  <a:gd name="T27" fmla="*/ 3 h 86"/>
                  <a:gd name="T28" fmla="*/ 0 w 33"/>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6">
                    <a:moveTo>
                      <a:pt x="0" y="81"/>
                    </a:moveTo>
                    <a:lnTo>
                      <a:pt x="0" y="83"/>
                    </a:lnTo>
                    <a:lnTo>
                      <a:pt x="0" y="86"/>
                    </a:lnTo>
                    <a:lnTo>
                      <a:pt x="3" y="86"/>
                    </a:lnTo>
                    <a:lnTo>
                      <a:pt x="5" y="86"/>
                    </a:lnTo>
                    <a:lnTo>
                      <a:pt x="8" y="86"/>
                    </a:lnTo>
                    <a:lnTo>
                      <a:pt x="10" y="83"/>
                    </a:lnTo>
                    <a:lnTo>
                      <a:pt x="33" y="5"/>
                    </a:lnTo>
                    <a:lnTo>
                      <a:pt x="33" y="3"/>
                    </a:lnTo>
                    <a:lnTo>
                      <a:pt x="30" y="0"/>
                    </a:lnTo>
                    <a:lnTo>
                      <a:pt x="28" y="0"/>
                    </a:lnTo>
                    <a:lnTo>
                      <a:pt x="25" y="0"/>
                    </a:lnTo>
                    <a:lnTo>
                      <a:pt x="23" y="0"/>
                    </a:lnTo>
                    <a:lnTo>
                      <a:pt x="23"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6" name="Freeform 346">
                <a:extLst>
                  <a:ext uri="{FF2B5EF4-FFF2-40B4-BE49-F238E27FC236}">
                    <a16:creationId xmlns:a16="http://schemas.microsoft.com/office/drawing/2014/main" id="{B393D6E2-B23A-4248-94F5-038AE548D339}"/>
                  </a:ext>
                </a:extLst>
              </p:cNvPr>
              <p:cNvSpPr>
                <a:spLocks noChangeAspect="1"/>
              </p:cNvSpPr>
              <p:nvPr/>
            </p:nvSpPr>
            <p:spPr bwMode="auto">
              <a:xfrm>
                <a:off x="3654" y="2391"/>
                <a:ext cx="33" cy="86"/>
              </a:xfrm>
              <a:custGeom>
                <a:avLst/>
                <a:gdLst>
                  <a:gd name="T0" fmla="*/ 0 w 33"/>
                  <a:gd name="T1" fmla="*/ 81 h 86"/>
                  <a:gd name="T2" fmla="*/ 0 w 33"/>
                  <a:gd name="T3" fmla="*/ 83 h 86"/>
                  <a:gd name="T4" fmla="*/ 3 w 33"/>
                  <a:gd name="T5" fmla="*/ 86 h 86"/>
                  <a:gd name="T6" fmla="*/ 5 w 33"/>
                  <a:gd name="T7" fmla="*/ 86 h 86"/>
                  <a:gd name="T8" fmla="*/ 8 w 33"/>
                  <a:gd name="T9" fmla="*/ 86 h 86"/>
                  <a:gd name="T10" fmla="*/ 10 w 33"/>
                  <a:gd name="T11" fmla="*/ 86 h 86"/>
                  <a:gd name="T12" fmla="*/ 10 w 33"/>
                  <a:gd name="T13" fmla="*/ 83 h 86"/>
                  <a:gd name="T14" fmla="*/ 33 w 33"/>
                  <a:gd name="T15" fmla="*/ 5 h 86"/>
                  <a:gd name="T16" fmla="*/ 33 w 33"/>
                  <a:gd name="T17" fmla="*/ 3 h 86"/>
                  <a:gd name="T18" fmla="*/ 33 w 33"/>
                  <a:gd name="T19" fmla="*/ 0 h 86"/>
                  <a:gd name="T20" fmla="*/ 31 w 33"/>
                  <a:gd name="T21" fmla="*/ 0 h 86"/>
                  <a:gd name="T22" fmla="*/ 28 w 33"/>
                  <a:gd name="T23" fmla="*/ 0 h 86"/>
                  <a:gd name="T24" fmla="*/ 26 w 33"/>
                  <a:gd name="T25" fmla="*/ 0 h 86"/>
                  <a:gd name="T26" fmla="*/ 23 w 33"/>
                  <a:gd name="T27" fmla="*/ 3 h 86"/>
                  <a:gd name="T28" fmla="*/ 0 w 33"/>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6">
                    <a:moveTo>
                      <a:pt x="0" y="81"/>
                    </a:moveTo>
                    <a:lnTo>
                      <a:pt x="0" y="83"/>
                    </a:lnTo>
                    <a:lnTo>
                      <a:pt x="3" y="86"/>
                    </a:lnTo>
                    <a:lnTo>
                      <a:pt x="5" y="86"/>
                    </a:lnTo>
                    <a:lnTo>
                      <a:pt x="8" y="86"/>
                    </a:lnTo>
                    <a:lnTo>
                      <a:pt x="10" y="86"/>
                    </a:lnTo>
                    <a:lnTo>
                      <a:pt x="10" y="83"/>
                    </a:lnTo>
                    <a:lnTo>
                      <a:pt x="33" y="5"/>
                    </a:lnTo>
                    <a:lnTo>
                      <a:pt x="33" y="3"/>
                    </a:lnTo>
                    <a:lnTo>
                      <a:pt x="33" y="0"/>
                    </a:lnTo>
                    <a:lnTo>
                      <a:pt x="31" y="0"/>
                    </a:lnTo>
                    <a:lnTo>
                      <a:pt x="28" y="0"/>
                    </a:lnTo>
                    <a:lnTo>
                      <a:pt x="26" y="0"/>
                    </a:lnTo>
                    <a:lnTo>
                      <a:pt x="23"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7" name="Freeform 347">
                <a:extLst>
                  <a:ext uri="{FF2B5EF4-FFF2-40B4-BE49-F238E27FC236}">
                    <a16:creationId xmlns:a16="http://schemas.microsoft.com/office/drawing/2014/main" id="{EF466FA3-35B7-4293-8F08-A1DB1E7F80A2}"/>
                  </a:ext>
                </a:extLst>
              </p:cNvPr>
              <p:cNvSpPr>
                <a:spLocks noChangeAspect="1"/>
              </p:cNvSpPr>
              <p:nvPr/>
            </p:nvSpPr>
            <p:spPr bwMode="auto">
              <a:xfrm>
                <a:off x="3687" y="2283"/>
                <a:ext cx="33" cy="88"/>
              </a:xfrm>
              <a:custGeom>
                <a:avLst/>
                <a:gdLst>
                  <a:gd name="T0" fmla="*/ 0 w 33"/>
                  <a:gd name="T1" fmla="*/ 83 h 88"/>
                  <a:gd name="T2" fmla="*/ 0 w 33"/>
                  <a:gd name="T3" fmla="*/ 85 h 88"/>
                  <a:gd name="T4" fmla="*/ 0 w 33"/>
                  <a:gd name="T5" fmla="*/ 88 h 88"/>
                  <a:gd name="T6" fmla="*/ 3 w 33"/>
                  <a:gd name="T7" fmla="*/ 88 h 88"/>
                  <a:gd name="T8" fmla="*/ 5 w 33"/>
                  <a:gd name="T9" fmla="*/ 88 h 88"/>
                  <a:gd name="T10" fmla="*/ 8 w 33"/>
                  <a:gd name="T11" fmla="*/ 88 h 88"/>
                  <a:gd name="T12" fmla="*/ 10 w 33"/>
                  <a:gd name="T13" fmla="*/ 85 h 88"/>
                  <a:gd name="T14" fmla="*/ 33 w 33"/>
                  <a:gd name="T15" fmla="*/ 7 h 88"/>
                  <a:gd name="T16" fmla="*/ 33 w 33"/>
                  <a:gd name="T17" fmla="*/ 5 h 88"/>
                  <a:gd name="T18" fmla="*/ 30 w 33"/>
                  <a:gd name="T19" fmla="*/ 2 h 88"/>
                  <a:gd name="T20" fmla="*/ 28 w 33"/>
                  <a:gd name="T21" fmla="*/ 0 h 88"/>
                  <a:gd name="T22" fmla="*/ 25 w 33"/>
                  <a:gd name="T23" fmla="*/ 0 h 88"/>
                  <a:gd name="T24" fmla="*/ 23 w 33"/>
                  <a:gd name="T25" fmla="*/ 2 h 88"/>
                  <a:gd name="T26" fmla="*/ 23 w 33"/>
                  <a:gd name="T27" fmla="*/ 5 h 88"/>
                  <a:gd name="T28" fmla="*/ 0 w 33"/>
                  <a:gd name="T29" fmla="*/ 83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8">
                    <a:moveTo>
                      <a:pt x="0" y="83"/>
                    </a:moveTo>
                    <a:lnTo>
                      <a:pt x="0" y="85"/>
                    </a:lnTo>
                    <a:lnTo>
                      <a:pt x="0" y="88"/>
                    </a:lnTo>
                    <a:lnTo>
                      <a:pt x="3" y="88"/>
                    </a:lnTo>
                    <a:lnTo>
                      <a:pt x="5" y="88"/>
                    </a:lnTo>
                    <a:lnTo>
                      <a:pt x="8" y="88"/>
                    </a:lnTo>
                    <a:lnTo>
                      <a:pt x="10" y="85"/>
                    </a:lnTo>
                    <a:lnTo>
                      <a:pt x="33" y="7"/>
                    </a:lnTo>
                    <a:lnTo>
                      <a:pt x="33" y="5"/>
                    </a:lnTo>
                    <a:lnTo>
                      <a:pt x="30" y="2"/>
                    </a:lnTo>
                    <a:lnTo>
                      <a:pt x="28" y="0"/>
                    </a:lnTo>
                    <a:lnTo>
                      <a:pt x="25" y="0"/>
                    </a:lnTo>
                    <a:lnTo>
                      <a:pt x="23" y="2"/>
                    </a:lnTo>
                    <a:lnTo>
                      <a:pt x="23" y="5"/>
                    </a:ln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8" name="Freeform 348">
                <a:extLst>
                  <a:ext uri="{FF2B5EF4-FFF2-40B4-BE49-F238E27FC236}">
                    <a16:creationId xmlns:a16="http://schemas.microsoft.com/office/drawing/2014/main" id="{0F8356EA-7ED8-496D-B726-B27614AC23EB}"/>
                  </a:ext>
                </a:extLst>
              </p:cNvPr>
              <p:cNvSpPr>
                <a:spLocks noChangeAspect="1"/>
              </p:cNvSpPr>
              <p:nvPr/>
            </p:nvSpPr>
            <p:spPr bwMode="auto">
              <a:xfrm>
                <a:off x="3717" y="2177"/>
                <a:ext cx="33" cy="88"/>
              </a:xfrm>
              <a:custGeom>
                <a:avLst/>
                <a:gdLst>
                  <a:gd name="T0" fmla="*/ 0 w 33"/>
                  <a:gd name="T1" fmla="*/ 81 h 88"/>
                  <a:gd name="T2" fmla="*/ 0 w 33"/>
                  <a:gd name="T3" fmla="*/ 83 h 88"/>
                  <a:gd name="T4" fmla="*/ 3 w 33"/>
                  <a:gd name="T5" fmla="*/ 86 h 88"/>
                  <a:gd name="T6" fmla="*/ 6 w 33"/>
                  <a:gd name="T7" fmla="*/ 88 h 88"/>
                  <a:gd name="T8" fmla="*/ 8 w 33"/>
                  <a:gd name="T9" fmla="*/ 88 h 88"/>
                  <a:gd name="T10" fmla="*/ 11 w 33"/>
                  <a:gd name="T11" fmla="*/ 86 h 88"/>
                  <a:gd name="T12" fmla="*/ 11 w 33"/>
                  <a:gd name="T13" fmla="*/ 83 h 88"/>
                  <a:gd name="T14" fmla="*/ 33 w 33"/>
                  <a:gd name="T15" fmla="*/ 7 h 88"/>
                  <a:gd name="T16" fmla="*/ 33 w 33"/>
                  <a:gd name="T17" fmla="*/ 5 h 88"/>
                  <a:gd name="T18" fmla="*/ 33 w 33"/>
                  <a:gd name="T19" fmla="*/ 2 h 88"/>
                  <a:gd name="T20" fmla="*/ 31 w 33"/>
                  <a:gd name="T21" fmla="*/ 0 h 88"/>
                  <a:gd name="T22" fmla="*/ 28 w 33"/>
                  <a:gd name="T23" fmla="*/ 0 h 88"/>
                  <a:gd name="T24" fmla="*/ 26 w 33"/>
                  <a:gd name="T25" fmla="*/ 2 h 88"/>
                  <a:gd name="T26" fmla="*/ 23 w 33"/>
                  <a:gd name="T27" fmla="*/ 5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8">
                    <a:moveTo>
                      <a:pt x="0" y="81"/>
                    </a:moveTo>
                    <a:lnTo>
                      <a:pt x="0" y="83"/>
                    </a:lnTo>
                    <a:lnTo>
                      <a:pt x="3" y="86"/>
                    </a:lnTo>
                    <a:lnTo>
                      <a:pt x="6" y="88"/>
                    </a:lnTo>
                    <a:lnTo>
                      <a:pt x="8" y="88"/>
                    </a:lnTo>
                    <a:lnTo>
                      <a:pt x="11" y="86"/>
                    </a:lnTo>
                    <a:lnTo>
                      <a:pt x="11" y="83"/>
                    </a:lnTo>
                    <a:lnTo>
                      <a:pt x="33" y="7"/>
                    </a:lnTo>
                    <a:lnTo>
                      <a:pt x="33" y="5"/>
                    </a:lnTo>
                    <a:lnTo>
                      <a:pt x="33" y="2"/>
                    </a:lnTo>
                    <a:lnTo>
                      <a:pt x="31" y="0"/>
                    </a:lnTo>
                    <a:lnTo>
                      <a:pt x="28" y="0"/>
                    </a:lnTo>
                    <a:lnTo>
                      <a:pt x="26" y="2"/>
                    </a:lnTo>
                    <a:lnTo>
                      <a:pt x="23" y="5"/>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9" name="Freeform 349">
                <a:extLst>
                  <a:ext uri="{FF2B5EF4-FFF2-40B4-BE49-F238E27FC236}">
                    <a16:creationId xmlns:a16="http://schemas.microsoft.com/office/drawing/2014/main" id="{3E55886D-B548-4C38-AA1C-0C91E0D48581}"/>
                  </a:ext>
                </a:extLst>
              </p:cNvPr>
              <p:cNvSpPr>
                <a:spLocks noChangeAspect="1"/>
              </p:cNvSpPr>
              <p:nvPr/>
            </p:nvSpPr>
            <p:spPr bwMode="auto">
              <a:xfrm>
                <a:off x="3750" y="2071"/>
                <a:ext cx="33" cy="88"/>
              </a:xfrm>
              <a:custGeom>
                <a:avLst/>
                <a:gdLst>
                  <a:gd name="T0" fmla="*/ 0 w 33"/>
                  <a:gd name="T1" fmla="*/ 81 h 88"/>
                  <a:gd name="T2" fmla="*/ 0 w 33"/>
                  <a:gd name="T3" fmla="*/ 83 h 88"/>
                  <a:gd name="T4" fmla="*/ 0 w 33"/>
                  <a:gd name="T5" fmla="*/ 86 h 88"/>
                  <a:gd name="T6" fmla="*/ 3 w 33"/>
                  <a:gd name="T7" fmla="*/ 88 h 88"/>
                  <a:gd name="T8" fmla="*/ 5 w 33"/>
                  <a:gd name="T9" fmla="*/ 88 h 88"/>
                  <a:gd name="T10" fmla="*/ 8 w 33"/>
                  <a:gd name="T11" fmla="*/ 86 h 88"/>
                  <a:gd name="T12" fmla="*/ 10 w 33"/>
                  <a:gd name="T13" fmla="*/ 83 h 88"/>
                  <a:gd name="T14" fmla="*/ 33 w 33"/>
                  <a:gd name="T15" fmla="*/ 5 h 88"/>
                  <a:gd name="T16" fmla="*/ 33 w 33"/>
                  <a:gd name="T17" fmla="*/ 2 h 88"/>
                  <a:gd name="T18" fmla="*/ 31 w 33"/>
                  <a:gd name="T19" fmla="*/ 0 h 88"/>
                  <a:gd name="T20" fmla="*/ 28 w 33"/>
                  <a:gd name="T21" fmla="*/ 0 h 88"/>
                  <a:gd name="T22" fmla="*/ 25 w 33"/>
                  <a:gd name="T23" fmla="*/ 0 h 88"/>
                  <a:gd name="T24" fmla="*/ 23 w 33"/>
                  <a:gd name="T25" fmla="*/ 0 h 88"/>
                  <a:gd name="T26" fmla="*/ 23 w 33"/>
                  <a:gd name="T27" fmla="*/ 2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8">
                    <a:moveTo>
                      <a:pt x="0" y="81"/>
                    </a:moveTo>
                    <a:lnTo>
                      <a:pt x="0" y="83"/>
                    </a:lnTo>
                    <a:lnTo>
                      <a:pt x="0" y="86"/>
                    </a:lnTo>
                    <a:lnTo>
                      <a:pt x="3" y="88"/>
                    </a:lnTo>
                    <a:lnTo>
                      <a:pt x="5" y="88"/>
                    </a:lnTo>
                    <a:lnTo>
                      <a:pt x="8" y="86"/>
                    </a:lnTo>
                    <a:lnTo>
                      <a:pt x="10" y="83"/>
                    </a:lnTo>
                    <a:lnTo>
                      <a:pt x="33" y="5"/>
                    </a:lnTo>
                    <a:lnTo>
                      <a:pt x="33" y="2"/>
                    </a:lnTo>
                    <a:lnTo>
                      <a:pt x="31" y="0"/>
                    </a:lnTo>
                    <a:lnTo>
                      <a:pt x="28" y="0"/>
                    </a:lnTo>
                    <a:lnTo>
                      <a:pt x="25" y="0"/>
                    </a:lnTo>
                    <a:lnTo>
                      <a:pt x="23" y="0"/>
                    </a:lnTo>
                    <a:lnTo>
                      <a:pt x="23" y="2"/>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0" name="Freeform 350">
                <a:extLst>
                  <a:ext uri="{FF2B5EF4-FFF2-40B4-BE49-F238E27FC236}">
                    <a16:creationId xmlns:a16="http://schemas.microsoft.com/office/drawing/2014/main" id="{B30892E3-B327-4EF3-9B90-9A615C934402}"/>
                  </a:ext>
                </a:extLst>
              </p:cNvPr>
              <p:cNvSpPr>
                <a:spLocks noChangeAspect="1"/>
              </p:cNvSpPr>
              <p:nvPr/>
            </p:nvSpPr>
            <p:spPr bwMode="auto">
              <a:xfrm>
                <a:off x="3781" y="1965"/>
                <a:ext cx="32" cy="86"/>
              </a:xfrm>
              <a:custGeom>
                <a:avLst/>
                <a:gdLst>
                  <a:gd name="T0" fmla="*/ 0 w 32"/>
                  <a:gd name="T1" fmla="*/ 81 h 86"/>
                  <a:gd name="T2" fmla="*/ 0 w 32"/>
                  <a:gd name="T3" fmla="*/ 83 h 86"/>
                  <a:gd name="T4" fmla="*/ 2 w 32"/>
                  <a:gd name="T5" fmla="*/ 86 h 86"/>
                  <a:gd name="T6" fmla="*/ 5 w 32"/>
                  <a:gd name="T7" fmla="*/ 86 h 86"/>
                  <a:gd name="T8" fmla="*/ 7 w 32"/>
                  <a:gd name="T9" fmla="*/ 86 h 86"/>
                  <a:gd name="T10" fmla="*/ 10 w 32"/>
                  <a:gd name="T11" fmla="*/ 86 h 86"/>
                  <a:gd name="T12" fmla="*/ 10 w 32"/>
                  <a:gd name="T13" fmla="*/ 83 h 86"/>
                  <a:gd name="T14" fmla="*/ 32 w 32"/>
                  <a:gd name="T15" fmla="*/ 5 h 86"/>
                  <a:gd name="T16" fmla="*/ 32 w 32"/>
                  <a:gd name="T17" fmla="*/ 3 h 86"/>
                  <a:gd name="T18" fmla="*/ 32 w 32"/>
                  <a:gd name="T19" fmla="*/ 0 h 86"/>
                  <a:gd name="T20" fmla="*/ 30 w 32"/>
                  <a:gd name="T21" fmla="*/ 0 h 86"/>
                  <a:gd name="T22" fmla="*/ 27 w 32"/>
                  <a:gd name="T23" fmla="*/ 0 h 86"/>
                  <a:gd name="T24" fmla="*/ 25 w 32"/>
                  <a:gd name="T25" fmla="*/ 0 h 86"/>
                  <a:gd name="T26" fmla="*/ 22 w 32"/>
                  <a:gd name="T27" fmla="*/ 3 h 86"/>
                  <a:gd name="T28" fmla="*/ 0 w 32"/>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2" h="86">
                    <a:moveTo>
                      <a:pt x="0" y="81"/>
                    </a:moveTo>
                    <a:lnTo>
                      <a:pt x="0" y="83"/>
                    </a:lnTo>
                    <a:lnTo>
                      <a:pt x="2" y="86"/>
                    </a:lnTo>
                    <a:lnTo>
                      <a:pt x="5" y="86"/>
                    </a:lnTo>
                    <a:lnTo>
                      <a:pt x="7" y="86"/>
                    </a:lnTo>
                    <a:lnTo>
                      <a:pt x="10" y="86"/>
                    </a:lnTo>
                    <a:lnTo>
                      <a:pt x="10" y="83"/>
                    </a:lnTo>
                    <a:lnTo>
                      <a:pt x="32" y="5"/>
                    </a:lnTo>
                    <a:lnTo>
                      <a:pt x="32" y="3"/>
                    </a:lnTo>
                    <a:lnTo>
                      <a:pt x="32" y="0"/>
                    </a:lnTo>
                    <a:lnTo>
                      <a:pt x="30" y="0"/>
                    </a:lnTo>
                    <a:lnTo>
                      <a:pt x="27" y="0"/>
                    </a:lnTo>
                    <a:lnTo>
                      <a:pt x="25" y="0"/>
                    </a:lnTo>
                    <a:lnTo>
                      <a:pt x="22"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1" name="Freeform 351">
                <a:extLst>
                  <a:ext uri="{FF2B5EF4-FFF2-40B4-BE49-F238E27FC236}">
                    <a16:creationId xmlns:a16="http://schemas.microsoft.com/office/drawing/2014/main" id="{3F2F529A-9C40-419D-8619-CD7400961B9C}"/>
                  </a:ext>
                </a:extLst>
              </p:cNvPr>
              <p:cNvSpPr>
                <a:spLocks noChangeAspect="1"/>
              </p:cNvSpPr>
              <p:nvPr/>
            </p:nvSpPr>
            <p:spPr bwMode="auto">
              <a:xfrm>
                <a:off x="3813" y="1859"/>
                <a:ext cx="33" cy="86"/>
              </a:xfrm>
              <a:custGeom>
                <a:avLst/>
                <a:gdLst>
                  <a:gd name="T0" fmla="*/ 0 w 33"/>
                  <a:gd name="T1" fmla="*/ 81 h 86"/>
                  <a:gd name="T2" fmla="*/ 0 w 33"/>
                  <a:gd name="T3" fmla="*/ 83 h 86"/>
                  <a:gd name="T4" fmla="*/ 0 w 33"/>
                  <a:gd name="T5" fmla="*/ 86 h 86"/>
                  <a:gd name="T6" fmla="*/ 3 w 33"/>
                  <a:gd name="T7" fmla="*/ 86 h 86"/>
                  <a:gd name="T8" fmla="*/ 5 w 33"/>
                  <a:gd name="T9" fmla="*/ 86 h 86"/>
                  <a:gd name="T10" fmla="*/ 8 w 33"/>
                  <a:gd name="T11" fmla="*/ 86 h 86"/>
                  <a:gd name="T12" fmla="*/ 10 w 33"/>
                  <a:gd name="T13" fmla="*/ 83 h 86"/>
                  <a:gd name="T14" fmla="*/ 33 w 33"/>
                  <a:gd name="T15" fmla="*/ 5 h 86"/>
                  <a:gd name="T16" fmla="*/ 33 w 33"/>
                  <a:gd name="T17" fmla="*/ 3 h 86"/>
                  <a:gd name="T18" fmla="*/ 31 w 33"/>
                  <a:gd name="T19" fmla="*/ 0 h 86"/>
                  <a:gd name="T20" fmla="*/ 28 w 33"/>
                  <a:gd name="T21" fmla="*/ 0 h 86"/>
                  <a:gd name="T22" fmla="*/ 26 w 33"/>
                  <a:gd name="T23" fmla="*/ 0 h 86"/>
                  <a:gd name="T24" fmla="*/ 23 w 33"/>
                  <a:gd name="T25" fmla="*/ 0 h 86"/>
                  <a:gd name="T26" fmla="*/ 23 w 33"/>
                  <a:gd name="T27" fmla="*/ 3 h 86"/>
                  <a:gd name="T28" fmla="*/ 0 w 33"/>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6">
                    <a:moveTo>
                      <a:pt x="0" y="81"/>
                    </a:moveTo>
                    <a:lnTo>
                      <a:pt x="0" y="83"/>
                    </a:lnTo>
                    <a:lnTo>
                      <a:pt x="0" y="86"/>
                    </a:lnTo>
                    <a:lnTo>
                      <a:pt x="3" y="86"/>
                    </a:lnTo>
                    <a:lnTo>
                      <a:pt x="5" y="86"/>
                    </a:lnTo>
                    <a:lnTo>
                      <a:pt x="8" y="86"/>
                    </a:lnTo>
                    <a:lnTo>
                      <a:pt x="10" y="83"/>
                    </a:lnTo>
                    <a:lnTo>
                      <a:pt x="33" y="5"/>
                    </a:lnTo>
                    <a:lnTo>
                      <a:pt x="33" y="3"/>
                    </a:lnTo>
                    <a:lnTo>
                      <a:pt x="31" y="0"/>
                    </a:lnTo>
                    <a:lnTo>
                      <a:pt x="28" y="0"/>
                    </a:lnTo>
                    <a:lnTo>
                      <a:pt x="26" y="0"/>
                    </a:lnTo>
                    <a:lnTo>
                      <a:pt x="23" y="0"/>
                    </a:lnTo>
                    <a:lnTo>
                      <a:pt x="23"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2" name="Freeform 352">
                <a:extLst>
                  <a:ext uri="{FF2B5EF4-FFF2-40B4-BE49-F238E27FC236}">
                    <a16:creationId xmlns:a16="http://schemas.microsoft.com/office/drawing/2014/main" id="{EFA70413-8DC0-474A-ADDD-20238DE6A723}"/>
                  </a:ext>
                </a:extLst>
              </p:cNvPr>
              <p:cNvSpPr>
                <a:spLocks noChangeAspect="1"/>
              </p:cNvSpPr>
              <p:nvPr/>
            </p:nvSpPr>
            <p:spPr bwMode="auto">
              <a:xfrm>
                <a:off x="3844" y="1751"/>
                <a:ext cx="32" cy="88"/>
              </a:xfrm>
              <a:custGeom>
                <a:avLst/>
                <a:gdLst>
                  <a:gd name="T0" fmla="*/ 0 w 32"/>
                  <a:gd name="T1" fmla="*/ 83 h 88"/>
                  <a:gd name="T2" fmla="*/ 0 w 32"/>
                  <a:gd name="T3" fmla="*/ 85 h 88"/>
                  <a:gd name="T4" fmla="*/ 2 w 32"/>
                  <a:gd name="T5" fmla="*/ 88 h 88"/>
                  <a:gd name="T6" fmla="*/ 5 w 32"/>
                  <a:gd name="T7" fmla="*/ 88 h 88"/>
                  <a:gd name="T8" fmla="*/ 7 w 32"/>
                  <a:gd name="T9" fmla="*/ 88 h 88"/>
                  <a:gd name="T10" fmla="*/ 10 w 32"/>
                  <a:gd name="T11" fmla="*/ 88 h 88"/>
                  <a:gd name="T12" fmla="*/ 10 w 32"/>
                  <a:gd name="T13" fmla="*/ 85 h 88"/>
                  <a:gd name="T14" fmla="*/ 32 w 32"/>
                  <a:gd name="T15" fmla="*/ 7 h 88"/>
                  <a:gd name="T16" fmla="*/ 32 w 32"/>
                  <a:gd name="T17" fmla="*/ 5 h 88"/>
                  <a:gd name="T18" fmla="*/ 32 w 32"/>
                  <a:gd name="T19" fmla="*/ 2 h 88"/>
                  <a:gd name="T20" fmla="*/ 30 w 32"/>
                  <a:gd name="T21" fmla="*/ 0 h 88"/>
                  <a:gd name="T22" fmla="*/ 27 w 32"/>
                  <a:gd name="T23" fmla="*/ 0 h 88"/>
                  <a:gd name="T24" fmla="*/ 25 w 32"/>
                  <a:gd name="T25" fmla="*/ 2 h 88"/>
                  <a:gd name="T26" fmla="*/ 22 w 32"/>
                  <a:gd name="T27" fmla="*/ 5 h 88"/>
                  <a:gd name="T28" fmla="*/ 0 w 32"/>
                  <a:gd name="T29" fmla="*/ 83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2" h="88">
                    <a:moveTo>
                      <a:pt x="0" y="83"/>
                    </a:moveTo>
                    <a:lnTo>
                      <a:pt x="0" y="85"/>
                    </a:lnTo>
                    <a:lnTo>
                      <a:pt x="2" y="88"/>
                    </a:lnTo>
                    <a:lnTo>
                      <a:pt x="5" y="88"/>
                    </a:lnTo>
                    <a:lnTo>
                      <a:pt x="7" y="88"/>
                    </a:lnTo>
                    <a:lnTo>
                      <a:pt x="10" y="88"/>
                    </a:lnTo>
                    <a:lnTo>
                      <a:pt x="10" y="85"/>
                    </a:lnTo>
                    <a:lnTo>
                      <a:pt x="32" y="7"/>
                    </a:lnTo>
                    <a:lnTo>
                      <a:pt x="32" y="5"/>
                    </a:lnTo>
                    <a:lnTo>
                      <a:pt x="32" y="2"/>
                    </a:lnTo>
                    <a:lnTo>
                      <a:pt x="30" y="0"/>
                    </a:lnTo>
                    <a:lnTo>
                      <a:pt x="27" y="0"/>
                    </a:lnTo>
                    <a:lnTo>
                      <a:pt x="25" y="2"/>
                    </a:lnTo>
                    <a:lnTo>
                      <a:pt x="22" y="5"/>
                    </a:ln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3" name="Freeform 353">
                <a:extLst>
                  <a:ext uri="{FF2B5EF4-FFF2-40B4-BE49-F238E27FC236}">
                    <a16:creationId xmlns:a16="http://schemas.microsoft.com/office/drawing/2014/main" id="{CA8231F8-B7F9-4979-BB00-301A7CE067CD}"/>
                  </a:ext>
                </a:extLst>
              </p:cNvPr>
              <p:cNvSpPr>
                <a:spLocks noChangeAspect="1"/>
              </p:cNvSpPr>
              <p:nvPr/>
            </p:nvSpPr>
            <p:spPr bwMode="auto">
              <a:xfrm>
                <a:off x="3876" y="1645"/>
                <a:ext cx="33" cy="88"/>
              </a:xfrm>
              <a:custGeom>
                <a:avLst/>
                <a:gdLst>
                  <a:gd name="T0" fmla="*/ 0 w 33"/>
                  <a:gd name="T1" fmla="*/ 80 h 88"/>
                  <a:gd name="T2" fmla="*/ 0 w 33"/>
                  <a:gd name="T3" fmla="*/ 83 h 88"/>
                  <a:gd name="T4" fmla="*/ 0 w 33"/>
                  <a:gd name="T5" fmla="*/ 86 h 88"/>
                  <a:gd name="T6" fmla="*/ 3 w 33"/>
                  <a:gd name="T7" fmla="*/ 88 h 88"/>
                  <a:gd name="T8" fmla="*/ 5 w 33"/>
                  <a:gd name="T9" fmla="*/ 88 h 88"/>
                  <a:gd name="T10" fmla="*/ 8 w 33"/>
                  <a:gd name="T11" fmla="*/ 86 h 88"/>
                  <a:gd name="T12" fmla="*/ 11 w 33"/>
                  <a:gd name="T13" fmla="*/ 83 h 88"/>
                  <a:gd name="T14" fmla="*/ 33 w 33"/>
                  <a:gd name="T15" fmla="*/ 7 h 88"/>
                  <a:gd name="T16" fmla="*/ 33 w 33"/>
                  <a:gd name="T17" fmla="*/ 5 h 88"/>
                  <a:gd name="T18" fmla="*/ 31 w 33"/>
                  <a:gd name="T19" fmla="*/ 2 h 88"/>
                  <a:gd name="T20" fmla="*/ 28 w 33"/>
                  <a:gd name="T21" fmla="*/ 0 h 88"/>
                  <a:gd name="T22" fmla="*/ 26 w 33"/>
                  <a:gd name="T23" fmla="*/ 0 h 88"/>
                  <a:gd name="T24" fmla="*/ 23 w 33"/>
                  <a:gd name="T25" fmla="*/ 2 h 88"/>
                  <a:gd name="T26" fmla="*/ 23 w 33"/>
                  <a:gd name="T27" fmla="*/ 5 h 88"/>
                  <a:gd name="T28" fmla="*/ 0 w 33"/>
                  <a:gd name="T29" fmla="*/ 80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8">
                    <a:moveTo>
                      <a:pt x="0" y="80"/>
                    </a:moveTo>
                    <a:lnTo>
                      <a:pt x="0" y="83"/>
                    </a:lnTo>
                    <a:lnTo>
                      <a:pt x="0" y="86"/>
                    </a:lnTo>
                    <a:lnTo>
                      <a:pt x="3" y="88"/>
                    </a:lnTo>
                    <a:lnTo>
                      <a:pt x="5" y="88"/>
                    </a:lnTo>
                    <a:lnTo>
                      <a:pt x="8" y="86"/>
                    </a:lnTo>
                    <a:lnTo>
                      <a:pt x="11" y="83"/>
                    </a:lnTo>
                    <a:lnTo>
                      <a:pt x="33" y="7"/>
                    </a:lnTo>
                    <a:lnTo>
                      <a:pt x="33" y="5"/>
                    </a:lnTo>
                    <a:lnTo>
                      <a:pt x="31" y="2"/>
                    </a:lnTo>
                    <a:lnTo>
                      <a:pt x="28" y="0"/>
                    </a:lnTo>
                    <a:lnTo>
                      <a:pt x="26" y="0"/>
                    </a:lnTo>
                    <a:lnTo>
                      <a:pt x="23" y="2"/>
                    </a:lnTo>
                    <a:lnTo>
                      <a:pt x="23" y="5"/>
                    </a:lnTo>
                    <a:lnTo>
                      <a:pt x="0"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 name="Freeform 354">
                <a:extLst>
                  <a:ext uri="{FF2B5EF4-FFF2-40B4-BE49-F238E27FC236}">
                    <a16:creationId xmlns:a16="http://schemas.microsoft.com/office/drawing/2014/main" id="{3E52699A-653B-4F3E-A082-5176049C22D0}"/>
                  </a:ext>
                </a:extLst>
              </p:cNvPr>
              <p:cNvSpPr>
                <a:spLocks noChangeAspect="1"/>
              </p:cNvSpPr>
              <p:nvPr/>
            </p:nvSpPr>
            <p:spPr bwMode="auto">
              <a:xfrm>
                <a:off x="3907" y="1539"/>
                <a:ext cx="33" cy="88"/>
              </a:xfrm>
              <a:custGeom>
                <a:avLst/>
                <a:gdLst>
                  <a:gd name="T0" fmla="*/ 0 w 33"/>
                  <a:gd name="T1" fmla="*/ 81 h 88"/>
                  <a:gd name="T2" fmla="*/ 0 w 33"/>
                  <a:gd name="T3" fmla="*/ 83 h 88"/>
                  <a:gd name="T4" fmla="*/ 2 w 33"/>
                  <a:gd name="T5" fmla="*/ 86 h 88"/>
                  <a:gd name="T6" fmla="*/ 5 w 33"/>
                  <a:gd name="T7" fmla="*/ 88 h 88"/>
                  <a:gd name="T8" fmla="*/ 7 w 33"/>
                  <a:gd name="T9" fmla="*/ 88 h 88"/>
                  <a:gd name="T10" fmla="*/ 10 w 33"/>
                  <a:gd name="T11" fmla="*/ 86 h 88"/>
                  <a:gd name="T12" fmla="*/ 10 w 33"/>
                  <a:gd name="T13" fmla="*/ 83 h 88"/>
                  <a:gd name="T14" fmla="*/ 33 w 33"/>
                  <a:gd name="T15" fmla="*/ 7 h 88"/>
                  <a:gd name="T16" fmla="*/ 33 w 33"/>
                  <a:gd name="T17" fmla="*/ 5 h 88"/>
                  <a:gd name="T18" fmla="*/ 33 w 33"/>
                  <a:gd name="T19" fmla="*/ 2 h 88"/>
                  <a:gd name="T20" fmla="*/ 30 w 33"/>
                  <a:gd name="T21" fmla="*/ 0 h 88"/>
                  <a:gd name="T22" fmla="*/ 27 w 33"/>
                  <a:gd name="T23" fmla="*/ 0 h 88"/>
                  <a:gd name="T24" fmla="*/ 25 w 33"/>
                  <a:gd name="T25" fmla="*/ 2 h 88"/>
                  <a:gd name="T26" fmla="*/ 22 w 33"/>
                  <a:gd name="T27" fmla="*/ 5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88">
                    <a:moveTo>
                      <a:pt x="0" y="81"/>
                    </a:moveTo>
                    <a:lnTo>
                      <a:pt x="0" y="83"/>
                    </a:lnTo>
                    <a:lnTo>
                      <a:pt x="2" y="86"/>
                    </a:lnTo>
                    <a:lnTo>
                      <a:pt x="5" y="88"/>
                    </a:lnTo>
                    <a:lnTo>
                      <a:pt x="7" y="88"/>
                    </a:lnTo>
                    <a:lnTo>
                      <a:pt x="10" y="86"/>
                    </a:lnTo>
                    <a:lnTo>
                      <a:pt x="10" y="83"/>
                    </a:lnTo>
                    <a:lnTo>
                      <a:pt x="33" y="7"/>
                    </a:lnTo>
                    <a:lnTo>
                      <a:pt x="33" y="5"/>
                    </a:lnTo>
                    <a:lnTo>
                      <a:pt x="33" y="2"/>
                    </a:lnTo>
                    <a:lnTo>
                      <a:pt x="30" y="0"/>
                    </a:lnTo>
                    <a:lnTo>
                      <a:pt x="27" y="0"/>
                    </a:lnTo>
                    <a:lnTo>
                      <a:pt x="25" y="2"/>
                    </a:lnTo>
                    <a:lnTo>
                      <a:pt x="22" y="5"/>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5" name="Freeform 355">
                <a:extLst>
                  <a:ext uri="{FF2B5EF4-FFF2-40B4-BE49-F238E27FC236}">
                    <a16:creationId xmlns:a16="http://schemas.microsoft.com/office/drawing/2014/main" id="{7D82CD93-9647-42FA-929A-C176C29B7097}"/>
                  </a:ext>
                </a:extLst>
              </p:cNvPr>
              <p:cNvSpPr>
                <a:spLocks noChangeAspect="1"/>
              </p:cNvSpPr>
              <p:nvPr/>
            </p:nvSpPr>
            <p:spPr bwMode="auto">
              <a:xfrm>
                <a:off x="3940" y="1481"/>
                <a:ext cx="68" cy="40"/>
              </a:xfrm>
              <a:custGeom>
                <a:avLst/>
                <a:gdLst>
                  <a:gd name="T0" fmla="*/ 0 w 68"/>
                  <a:gd name="T1" fmla="*/ 33 h 40"/>
                  <a:gd name="T2" fmla="*/ 0 w 68"/>
                  <a:gd name="T3" fmla="*/ 35 h 40"/>
                  <a:gd name="T4" fmla="*/ 0 w 68"/>
                  <a:gd name="T5" fmla="*/ 38 h 40"/>
                  <a:gd name="T6" fmla="*/ 2 w 68"/>
                  <a:gd name="T7" fmla="*/ 40 h 40"/>
                  <a:gd name="T8" fmla="*/ 5 w 68"/>
                  <a:gd name="T9" fmla="*/ 40 h 40"/>
                  <a:gd name="T10" fmla="*/ 7 w 68"/>
                  <a:gd name="T11" fmla="*/ 38 h 40"/>
                  <a:gd name="T12" fmla="*/ 10 w 68"/>
                  <a:gd name="T13" fmla="*/ 35 h 40"/>
                  <a:gd name="T14" fmla="*/ 17 w 68"/>
                  <a:gd name="T15" fmla="*/ 7 h 40"/>
                  <a:gd name="T16" fmla="*/ 12 w 68"/>
                  <a:gd name="T17" fmla="*/ 5 h 40"/>
                  <a:gd name="T18" fmla="*/ 12 w 68"/>
                  <a:gd name="T19" fmla="*/ 10 h 40"/>
                  <a:gd name="T20" fmla="*/ 60 w 68"/>
                  <a:gd name="T21" fmla="*/ 10 h 40"/>
                  <a:gd name="T22" fmla="*/ 63 w 68"/>
                  <a:gd name="T23" fmla="*/ 10 h 40"/>
                  <a:gd name="T24" fmla="*/ 65 w 68"/>
                  <a:gd name="T25" fmla="*/ 10 h 40"/>
                  <a:gd name="T26" fmla="*/ 68 w 68"/>
                  <a:gd name="T27" fmla="*/ 7 h 40"/>
                  <a:gd name="T28" fmla="*/ 68 w 68"/>
                  <a:gd name="T29" fmla="*/ 5 h 40"/>
                  <a:gd name="T30" fmla="*/ 65 w 68"/>
                  <a:gd name="T31" fmla="*/ 2 h 40"/>
                  <a:gd name="T32" fmla="*/ 63 w 68"/>
                  <a:gd name="T33" fmla="*/ 0 h 40"/>
                  <a:gd name="T34" fmla="*/ 15 w 68"/>
                  <a:gd name="T35" fmla="*/ 0 h 40"/>
                  <a:gd name="T36" fmla="*/ 12 w 68"/>
                  <a:gd name="T37" fmla="*/ 0 h 40"/>
                  <a:gd name="T38" fmla="*/ 10 w 68"/>
                  <a:gd name="T39" fmla="*/ 2 h 40"/>
                  <a:gd name="T40" fmla="*/ 7 w 68"/>
                  <a:gd name="T41" fmla="*/ 5 h 40"/>
                  <a:gd name="T42" fmla="*/ 0 w 68"/>
                  <a:gd name="T43" fmla="*/ 33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40">
                    <a:moveTo>
                      <a:pt x="0" y="33"/>
                    </a:moveTo>
                    <a:lnTo>
                      <a:pt x="0" y="35"/>
                    </a:lnTo>
                    <a:lnTo>
                      <a:pt x="0" y="38"/>
                    </a:lnTo>
                    <a:lnTo>
                      <a:pt x="2" y="40"/>
                    </a:lnTo>
                    <a:lnTo>
                      <a:pt x="5" y="40"/>
                    </a:lnTo>
                    <a:lnTo>
                      <a:pt x="7" y="38"/>
                    </a:lnTo>
                    <a:lnTo>
                      <a:pt x="10" y="35"/>
                    </a:lnTo>
                    <a:lnTo>
                      <a:pt x="17" y="7"/>
                    </a:lnTo>
                    <a:lnTo>
                      <a:pt x="12" y="5"/>
                    </a:lnTo>
                    <a:lnTo>
                      <a:pt x="12" y="10"/>
                    </a:lnTo>
                    <a:lnTo>
                      <a:pt x="60" y="10"/>
                    </a:lnTo>
                    <a:lnTo>
                      <a:pt x="63" y="10"/>
                    </a:lnTo>
                    <a:lnTo>
                      <a:pt x="65" y="10"/>
                    </a:lnTo>
                    <a:lnTo>
                      <a:pt x="68" y="7"/>
                    </a:lnTo>
                    <a:lnTo>
                      <a:pt x="68" y="5"/>
                    </a:lnTo>
                    <a:lnTo>
                      <a:pt x="65" y="2"/>
                    </a:lnTo>
                    <a:lnTo>
                      <a:pt x="63" y="0"/>
                    </a:lnTo>
                    <a:lnTo>
                      <a:pt x="15" y="0"/>
                    </a:lnTo>
                    <a:lnTo>
                      <a:pt x="12" y="0"/>
                    </a:lnTo>
                    <a:lnTo>
                      <a:pt x="10" y="2"/>
                    </a:lnTo>
                    <a:lnTo>
                      <a:pt x="7" y="5"/>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6" name="Freeform 356">
                <a:extLst>
                  <a:ext uri="{FF2B5EF4-FFF2-40B4-BE49-F238E27FC236}">
                    <a16:creationId xmlns:a16="http://schemas.microsoft.com/office/drawing/2014/main" id="{0CE87964-83DC-4FF7-861E-2D25A7857EF7}"/>
                  </a:ext>
                </a:extLst>
              </p:cNvPr>
              <p:cNvSpPr>
                <a:spLocks noChangeAspect="1"/>
              </p:cNvSpPr>
              <p:nvPr/>
            </p:nvSpPr>
            <p:spPr bwMode="auto">
              <a:xfrm>
                <a:off x="4028" y="1481"/>
                <a:ext cx="91" cy="10"/>
              </a:xfrm>
              <a:custGeom>
                <a:avLst/>
                <a:gdLst>
                  <a:gd name="T0" fmla="*/ 5 w 91"/>
                  <a:gd name="T1" fmla="*/ 0 h 10"/>
                  <a:gd name="T2" fmla="*/ 2 w 91"/>
                  <a:gd name="T3" fmla="*/ 0 h 10"/>
                  <a:gd name="T4" fmla="*/ 0 w 91"/>
                  <a:gd name="T5" fmla="*/ 2 h 10"/>
                  <a:gd name="T6" fmla="*/ 0 w 91"/>
                  <a:gd name="T7" fmla="*/ 5 h 10"/>
                  <a:gd name="T8" fmla="*/ 0 w 91"/>
                  <a:gd name="T9" fmla="*/ 7 h 10"/>
                  <a:gd name="T10" fmla="*/ 0 w 91"/>
                  <a:gd name="T11" fmla="*/ 10 h 10"/>
                  <a:gd name="T12" fmla="*/ 2 w 91"/>
                  <a:gd name="T13" fmla="*/ 10 h 10"/>
                  <a:gd name="T14" fmla="*/ 83 w 91"/>
                  <a:gd name="T15" fmla="*/ 10 h 10"/>
                  <a:gd name="T16" fmla="*/ 86 w 91"/>
                  <a:gd name="T17" fmla="*/ 10 h 10"/>
                  <a:gd name="T18" fmla="*/ 88 w 91"/>
                  <a:gd name="T19" fmla="*/ 10 h 10"/>
                  <a:gd name="T20" fmla="*/ 91 w 91"/>
                  <a:gd name="T21" fmla="*/ 7 h 10"/>
                  <a:gd name="T22" fmla="*/ 91 w 91"/>
                  <a:gd name="T23" fmla="*/ 5 h 10"/>
                  <a:gd name="T24" fmla="*/ 88 w 91"/>
                  <a:gd name="T25" fmla="*/ 2 h 10"/>
                  <a:gd name="T26" fmla="*/ 86 w 91"/>
                  <a:gd name="T27" fmla="*/ 0 h 10"/>
                  <a:gd name="T28" fmla="*/ 5 w 91"/>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0">
                    <a:moveTo>
                      <a:pt x="5" y="0"/>
                    </a:moveTo>
                    <a:lnTo>
                      <a:pt x="2" y="0"/>
                    </a:lnTo>
                    <a:lnTo>
                      <a:pt x="0" y="2"/>
                    </a:lnTo>
                    <a:lnTo>
                      <a:pt x="0" y="5"/>
                    </a:lnTo>
                    <a:lnTo>
                      <a:pt x="0" y="7"/>
                    </a:lnTo>
                    <a:lnTo>
                      <a:pt x="0" y="10"/>
                    </a:lnTo>
                    <a:lnTo>
                      <a:pt x="2" y="10"/>
                    </a:lnTo>
                    <a:lnTo>
                      <a:pt x="83" y="10"/>
                    </a:lnTo>
                    <a:lnTo>
                      <a:pt x="86" y="10"/>
                    </a:lnTo>
                    <a:lnTo>
                      <a:pt x="88" y="10"/>
                    </a:lnTo>
                    <a:lnTo>
                      <a:pt x="91" y="7"/>
                    </a:lnTo>
                    <a:lnTo>
                      <a:pt x="91" y="5"/>
                    </a:lnTo>
                    <a:lnTo>
                      <a:pt x="88" y="2"/>
                    </a:lnTo>
                    <a:lnTo>
                      <a:pt x="86"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7" name="Freeform 357">
                <a:extLst>
                  <a:ext uri="{FF2B5EF4-FFF2-40B4-BE49-F238E27FC236}">
                    <a16:creationId xmlns:a16="http://schemas.microsoft.com/office/drawing/2014/main" id="{C39AE826-B8C7-4F97-AAE6-586C3B8E3D8D}"/>
                  </a:ext>
                </a:extLst>
              </p:cNvPr>
              <p:cNvSpPr>
                <a:spLocks noChangeAspect="1"/>
              </p:cNvSpPr>
              <p:nvPr/>
            </p:nvSpPr>
            <p:spPr bwMode="auto">
              <a:xfrm>
                <a:off x="4139" y="1481"/>
                <a:ext cx="91" cy="10"/>
              </a:xfrm>
              <a:custGeom>
                <a:avLst/>
                <a:gdLst>
                  <a:gd name="T0" fmla="*/ 5 w 91"/>
                  <a:gd name="T1" fmla="*/ 0 h 10"/>
                  <a:gd name="T2" fmla="*/ 2 w 91"/>
                  <a:gd name="T3" fmla="*/ 0 h 10"/>
                  <a:gd name="T4" fmla="*/ 0 w 91"/>
                  <a:gd name="T5" fmla="*/ 2 h 10"/>
                  <a:gd name="T6" fmla="*/ 0 w 91"/>
                  <a:gd name="T7" fmla="*/ 5 h 10"/>
                  <a:gd name="T8" fmla="*/ 0 w 91"/>
                  <a:gd name="T9" fmla="*/ 7 h 10"/>
                  <a:gd name="T10" fmla="*/ 0 w 91"/>
                  <a:gd name="T11" fmla="*/ 10 h 10"/>
                  <a:gd name="T12" fmla="*/ 2 w 91"/>
                  <a:gd name="T13" fmla="*/ 10 h 10"/>
                  <a:gd name="T14" fmla="*/ 83 w 91"/>
                  <a:gd name="T15" fmla="*/ 10 h 10"/>
                  <a:gd name="T16" fmla="*/ 86 w 91"/>
                  <a:gd name="T17" fmla="*/ 10 h 10"/>
                  <a:gd name="T18" fmla="*/ 88 w 91"/>
                  <a:gd name="T19" fmla="*/ 10 h 10"/>
                  <a:gd name="T20" fmla="*/ 91 w 91"/>
                  <a:gd name="T21" fmla="*/ 7 h 10"/>
                  <a:gd name="T22" fmla="*/ 91 w 91"/>
                  <a:gd name="T23" fmla="*/ 5 h 10"/>
                  <a:gd name="T24" fmla="*/ 88 w 91"/>
                  <a:gd name="T25" fmla="*/ 2 h 10"/>
                  <a:gd name="T26" fmla="*/ 86 w 91"/>
                  <a:gd name="T27" fmla="*/ 0 h 10"/>
                  <a:gd name="T28" fmla="*/ 5 w 91"/>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0">
                    <a:moveTo>
                      <a:pt x="5" y="0"/>
                    </a:moveTo>
                    <a:lnTo>
                      <a:pt x="2" y="0"/>
                    </a:lnTo>
                    <a:lnTo>
                      <a:pt x="0" y="2"/>
                    </a:lnTo>
                    <a:lnTo>
                      <a:pt x="0" y="5"/>
                    </a:lnTo>
                    <a:lnTo>
                      <a:pt x="0" y="7"/>
                    </a:lnTo>
                    <a:lnTo>
                      <a:pt x="0" y="10"/>
                    </a:lnTo>
                    <a:lnTo>
                      <a:pt x="2" y="10"/>
                    </a:lnTo>
                    <a:lnTo>
                      <a:pt x="83" y="10"/>
                    </a:lnTo>
                    <a:lnTo>
                      <a:pt x="86" y="10"/>
                    </a:lnTo>
                    <a:lnTo>
                      <a:pt x="88" y="10"/>
                    </a:lnTo>
                    <a:lnTo>
                      <a:pt x="91" y="7"/>
                    </a:lnTo>
                    <a:lnTo>
                      <a:pt x="91" y="5"/>
                    </a:lnTo>
                    <a:lnTo>
                      <a:pt x="88" y="2"/>
                    </a:lnTo>
                    <a:lnTo>
                      <a:pt x="86"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42" name="Freeform 358">
              <a:extLst>
                <a:ext uri="{FF2B5EF4-FFF2-40B4-BE49-F238E27FC236}">
                  <a16:creationId xmlns:a16="http://schemas.microsoft.com/office/drawing/2014/main" id="{8283A382-3C3D-4576-8B72-F70F314ECF00}"/>
                </a:ext>
              </a:extLst>
            </p:cNvPr>
            <p:cNvSpPr>
              <a:spLocks noChangeAspect="1"/>
            </p:cNvSpPr>
            <p:nvPr/>
          </p:nvSpPr>
          <p:spPr bwMode="auto">
            <a:xfrm>
              <a:off x="2283" y="1398"/>
              <a:ext cx="1857" cy="1946"/>
            </a:xfrm>
            <a:custGeom>
              <a:avLst/>
              <a:gdLst>
                <a:gd name="T0" fmla="*/ 0 w 1857"/>
                <a:gd name="T1" fmla="*/ 1941 h 1946"/>
                <a:gd name="T2" fmla="*/ 866 w 1857"/>
                <a:gd name="T3" fmla="*/ 0 h 1946"/>
                <a:gd name="T4" fmla="*/ 1434 w 1857"/>
                <a:gd name="T5" fmla="*/ 0 h 1946"/>
                <a:gd name="T6" fmla="*/ 1857 w 1857"/>
                <a:gd name="T7" fmla="*/ 1946 h 19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7" h="1946">
                  <a:moveTo>
                    <a:pt x="0" y="1941"/>
                  </a:moveTo>
                  <a:lnTo>
                    <a:pt x="866" y="0"/>
                  </a:lnTo>
                  <a:lnTo>
                    <a:pt x="1434" y="0"/>
                  </a:lnTo>
                  <a:lnTo>
                    <a:pt x="1857" y="1946"/>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3" name="Freeform 359">
              <a:extLst>
                <a:ext uri="{FF2B5EF4-FFF2-40B4-BE49-F238E27FC236}">
                  <a16:creationId xmlns:a16="http://schemas.microsoft.com/office/drawing/2014/main" id="{4C8A83DA-F810-49C6-AF1D-136AE1F09F01}"/>
                </a:ext>
              </a:extLst>
            </p:cNvPr>
            <p:cNvSpPr>
              <a:spLocks noChangeAspect="1" noEditPoints="1"/>
            </p:cNvSpPr>
            <p:nvPr/>
          </p:nvSpPr>
          <p:spPr bwMode="auto">
            <a:xfrm>
              <a:off x="1700" y="3284"/>
              <a:ext cx="38" cy="63"/>
            </a:xfrm>
            <a:custGeom>
              <a:avLst/>
              <a:gdLst>
                <a:gd name="T0" fmla="*/ 0 w 38"/>
                <a:gd name="T1" fmla="*/ 30 h 63"/>
                <a:gd name="T2" fmla="*/ 0 w 38"/>
                <a:gd name="T3" fmla="*/ 20 h 63"/>
                <a:gd name="T4" fmla="*/ 3 w 38"/>
                <a:gd name="T5" fmla="*/ 15 h 63"/>
                <a:gd name="T6" fmla="*/ 6 w 38"/>
                <a:gd name="T7" fmla="*/ 10 h 63"/>
                <a:gd name="T8" fmla="*/ 11 w 38"/>
                <a:gd name="T9" fmla="*/ 2 h 63"/>
                <a:gd name="T10" fmla="*/ 11 w 38"/>
                <a:gd name="T11" fmla="*/ 2 h 63"/>
                <a:gd name="T12" fmla="*/ 16 w 38"/>
                <a:gd name="T13" fmla="*/ 0 h 63"/>
                <a:gd name="T14" fmla="*/ 21 w 38"/>
                <a:gd name="T15" fmla="*/ 0 h 63"/>
                <a:gd name="T16" fmla="*/ 23 w 38"/>
                <a:gd name="T17" fmla="*/ 0 h 63"/>
                <a:gd name="T18" fmla="*/ 31 w 38"/>
                <a:gd name="T19" fmla="*/ 5 h 63"/>
                <a:gd name="T20" fmla="*/ 33 w 38"/>
                <a:gd name="T21" fmla="*/ 10 h 63"/>
                <a:gd name="T22" fmla="*/ 38 w 38"/>
                <a:gd name="T23" fmla="*/ 20 h 63"/>
                <a:gd name="T24" fmla="*/ 38 w 38"/>
                <a:gd name="T25" fmla="*/ 30 h 63"/>
                <a:gd name="T26" fmla="*/ 38 w 38"/>
                <a:gd name="T27" fmla="*/ 35 h 63"/>
                <a:gd name="T28" fmla="*/ 36 w 38"/>
                <a:gd name="T29" fmla="*/ 48 h 63"/>
                <a:gd name="T30" fmla="*/ 36 w 38"/>
                <a:gd name="T31" fmla="*/ 50 h 63"/>
                <a:gd name="T32" fmla="*/ 31 w 38"/>
                <a:gd name="T33" fmla="*/ 55 h 63"/>
                <a:gd name="T34" fmla="*/ 28 w 38"/>
                <a:gd name="T35" fmla="*/ 60 h 63"/>
                <a:gd name="T36" fmla="*/ 26 w 38"/>
                <a:gd name="T37" fmla="*/ 60 h 63"/>
                <a:gd name="T38" fmla="*/ 21 w 38"/>
                <a:gd name="T39" fmla="*/ 63 h 63"/>
                <a:gd name="T40" fmla="*/ 18 w 38"/>
                <a:gd name="T41" fmla="*/ 63 h 63"/>
                <a:gd name="T42" fmla="*/ 13 w 38"/>
                <a:gd name="T43" fmla="*/ 60 h 63"/>
                <a:gd name="T44" fmla="*/ 8 w 38"/>
                <a:gd name="T45" fmla="*/ 58 h 63"/>
                <a:gd name="T46" fmla="*/ 6 w 38"/>
                <a:gd name="T47" fmla="*/ 53 h 63"/>
                <a:gd name="T48" fmla="*/ 3 w 38"/>
                <a:gd name="T49" fmla="*/ 48 h 63"/>
                <a:gd name="T50" fmla="*/ 0 w 38"/>
                <a:gd name="T51" fmla="*/ 35 h 63"/>
                <a:gd name="T52" fmla="*/ 8 w 38"/>
                <a:gd name="T53" fmla="*/ 33 h 63"/>
                <a:gd name="T54" fmla="*/ 8 w 38"/>
                <a:gd name="T55" fmla="*/ 38 h 63"/>
                <a:gd name="T56" fmla="*/ 11 w 38"/>
                <a:gd name="T57" fmla="*/ 53 h 63"/>
                <a:gd name="T58" fmla="*/ 13 w 38"/>
                <a:gd name="T59" fmla="*/ 55 h 63"/>
                <a:gd name="T60" fmla="*/ 16 w 38"/>
                <a:gd name="T61" fmla="*/ 58 h 63"/>
                <a:gd name="T62" fmla="*/ 21 w 38"/>
                <a:gd name="T63" fmla="*/ 60 h 63"/>
                <a:gd name="T64" fmla="*/ 21 w 38"/>
                <a:gd name="T65" fmla="*/ 60 h 63"/>
                <a:gd name="T66" fmla="*/ 23 w 38"/>
                <a:gd name="T67" fmla="*/ 58 h 63"/>
                <a:gd name="T68" fmla="*/ 26 w 38"/>
                <a:gd name="T69" fmla="*/ 58 h 63"/>
                <a:gd name="T70" fmla="*/ 26 w 38"/>
                <a:gd name="T71" fmla="*/ 55 h 63"/>
                <a:gd name="T72" fmla="*/ 28 w 38"/>
                <a:gd name="T73" fmla="*/ 50 h 63"/>
                <a:gd name="T74" fmla="*/ 28 w 38"/>
                <a:gd name="T75" fmla="*/ 48 h 63"/>
                <a:gd name="T76" fmla="*/ 31 w 38"/>
                <a:gd name="T77" fmla="*/ 30 h 63"/>
                <a:gd name="T78" fmla="*/ 31 w 38"/>
                <a:gd name="T79" fmla="*/ 28 h 63"/>
                <a:gd name="T80" fmla="*/ 28 w 38"/>
                <a:gd name="T81" fmla="*/ 18 h 63"/>
                <a:gd name="T82" fmla="*/ 28 w 38"/>
                <a:gd name="T83" fmla="*/ 13 h 63"/>
                <a:gd name="T84" fmla="*/ 28 w 38"/>
                <a:gd name="T85" fmla="*/ 10 h 63"/>
                <a:gd name="T86" fmla="*/ 26 w 38"/>
                <a:gd name="T87" fmla="*/ 5 h 63"/>
                <a:gd name="T88" fmla="*/ 23 w 38"/>
                <a:gd name="T89" fmla="*/ 5 h 63"/>
                <a:gd name="T90" fmla="*/ 21 w 38"/>
                <a:gd name="T91" fmla="*/ 2 h 63"/>
                <a:gd name="T92" fmla="*/ 18 w 38"/>
                <a:gd name="T93" fmla="*/ 2 h 63"/>
                <a:gd name="T94" fmla="*/ 16 w 38"/>
                <a:gd name="T95" fmla="*/ 5 h 63"/>
                <a:gd name="T96" fmla="*/ 13 w 38"/>
                <a:gd name="T97" fmla="*/ 5 h 63"/>
                <a:gd name="T98" fmla="*/ 11 w 38"/>
                <a:gd name="T99" fmla="*/ 13 h 63"/>
                <a:gd name="T100" fmla="*/ 11 w 38"/>
                <a:gd name="T101" fmla="*/ 18 h 63"/>
                <a:gd name="T102" fmla="*/ 11 w 38"/>
                <a:gd name="T103" fmla="*/ 20 h 63"/>
                <a:gd name="T104" fmla="*/ 8 w 38"/>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8" h="63">
                  <a:moveTo>
                    <a:pt x="0" y="33"/>
                  </a:moveTo>
                  <a:lnTo>
                    <a:pt x="0" y="30"/>
                  </a:lnTo>
                  <a:lnTo>
                    <a:pt x="0" y="28"/>
                  </a:lnTo>
                  <a:lnTo>
                    <a:pt x="0" y="20"/>
                  </a:lnTo>
                  <a:lnTo>
                    <a:pt x="3" y="15"/>
                  </a:lnTo>
                  <a:lnTo>
                    <a:pt x="3" y="13"/>
                  </a:lnTo>
                  <a:lnTo>
                    <a:pt x="6" y="10"/>
                  </a:lnTo>
                  <a:lnTo>
                    <a:pt x="8" y="8"/>
                  </a:lnTo>
                  <a:lnTo>
                    <a:pt x="11" y="2"/>
                  </a:lnTo>
                  <a:lnTo>
                    <a:pt x="13" y="2"/>
                  </a:lnTo>
                  <a:lnTo>
                    <a:pt x="16" y="0"/>
                  </a:lnTo>
                  <a:lnTo>
                    <a:pt x="18" y="0"/>
                  </a:lnTo>
                  <a:lnTo>
                    <a:pt x="21" y="0"/>
                  </a:lnTo>
                  <a:lnTo>
                    <a:pt x="23" y="0"/>
                  </a:lnTo>
                  <a:lnTo>
                    <a:pt x="28" y="2"/>
                  </a:lnTo>
                  <a:lnTo>
                    <a:pt x="31" y="5"/>
                  </a:lnTo>
                  <a:lnTo>
                    <a:pt x="33" y="8"/>
                  </a:lnTo>
                  <a:lnTo>
                    <a:pt x="33" y="10"/>
                  </a:lnTo>
                  <a:lnTo>
                    <a:pt x="36" y="13"/>
                  </a:lnTo>
                  <a:lnTo>
                    <a:pt x="38" y="20"/>
                  </a:lnTo>
                  <a:lnTo>
                    <a:pt x="38" y="28"/>
                  </a:lnTo>
                  <a:lnTo>
                    <a:pt x="38" y="30"/>
                  </a:lnTo>
                  <a:lnTo>
                    <a:pt x="38" y="33"/>
                  </a:lnTo>
                  <a:lnTo>
                    <a:pt x="38" y="35"/>
                  </a:lnTo>
                  <a:lnTo>
                    <a:pt x="38" y="43"/>
                  </a:lnTo>
                  <a:lnTo>
                    <a:pt x="36" y="48"/>
                  </a:lnTo>
                  <a:lnTo>
                    <a:pt x="36" y="50"/>
                  </a:lnTo>
                  <a:lnTo>
                    <a:pt x="33" y="53"/>
                  </a:lnTo>
                  <a:lnTo>
                    <a:pt x="31" y="55"/>
                  </a:lnTo>
                  <a:lnTo>
                    <a:pt x="28" y="58"/>
                  </a:lnTo>
                  <a:lnTo>
                    <a:pt x="28" y="60"/>
                  </a:lnTo>
                  <a:lnTo>
                    <a:pt x="26" y="60"/>
                  </a:lnTo>
                  <a:lnTo>
                    <a:pt x="23" y="63"/>
                  </a:lnTo>
                  <a:lnTo>
                    <a:pt x="21" y="63"/>
                  </a:lnTo>
                  <a:lnTo>
                    <a:pt x="18" y="63"/>
                  </a:lnTo>
                  <a:lnTo>
                    <a:pt x="16" y="63"/>
                  </a:lnTo>
                  <a:lnTo>
                    <a:pt x="13" y="60"/>
                  </a:lnTo>
                  <a:lnTo>
                    <a:pt x="11" y="60"/>
                  </a:lnTo>
                  <a:lnTo>
                    <a:pt x="8" y="58"/>
                  </a:lnTo>
                  <a:lnTo>
                    <a:pt x="6" y="55"/>
                  </a:lnTo>
                  <a:lnTo>
                    <a:pt x="6" y="53"/>
                  </a:lnTo>
                  <a:lnTo>
                    <a:pt x="3" y="50"/>
                  </a:lnTo>
                  <a:lnTo>
                    <a:pt x="3" y="48"/>
                  </a:lnTo>
                  <a:lnTo>
                    <a:pt x="0" y="43"/>
                  </a:lnTo>
                  <a:lnTo>
                    <a:pt x="0" y="35"/>
                  </a:lnTo>
                  <a:lnTo>
                    <a:pt x="0" y="33"/>
                  </a:lnTo>
                  <a:close/>
                  <a:moveTo>
                    <a:pt x="8" y="33"/>
                  </a:moveTo>
                  <a:lnTo>
                    <a:pt x="8" y="35"/>
                  </a:lnTo>
                  <a:lnTo>
                    <a:pt x="8" y="38"/>
                  </a:lnTo>
                  <a:lnTo>
                    <a:pt x="11" y="45"/>
                  </a:lnTo>
                  <a:lnTo>
                    <a:pt x="11" y="53"/>
                  </a:lnTo>
                  <a:lnTo>
                    <a:pt x="13" y="53"/>
                  </a:lnTo>
                  <a:lnTo>
                    <a:pt x="13" y="55"/>
                  </a:lnTo>
                  <a:lnTo>
                    <a:pt x="16" y="58"/>
                  </a:lnTo>
                  <a:lnTo>
                    <a:pt x="18" y="60"/>
                  </a:lnTo>
                  <a:lnTo>
                    <a:pt x="21" y="60"/>
                  </a:lnTo>
                  <a:lnTo>
                    <a:pt x="23" y="60"/>
                  </a:lnTo>
                  <a:lnTo>
                    <a:pt x="23" y="58"/>
                  </a:lnTo>
                  <a:lnTo>
                    <a:pt x="26" y="58"/>
                  </a:lnTo>
                  <a:lnTo>
                    <a:pt x="26" y="55"/>
                  </a:lnTo>
                  <a:lnTo>
                    <a:pt x="28" y="53"/>
                  </a:lnTo>
                  <a:lnTo>
                    <a:pt x="28" y="50"/>
                  </a:lnTo>
                  <a:lnTo>
                    <a:pt x="28" y="48"/>
                  </a:lnTo>
                  <a:lnTo>
                    <a:pt x="31" y="40"/>
                  </a:lnTo>
                  <a:lnTo>
                    <a:pt x="31" y="30"/>
                  </a:lnTo>
                  <a:lnTo>
                    <a:pt x="31" y="28"/>
                  </a:lnTo>
                  <a:lnTo>
                    <a:pt x="31" y="23"/>
                  </a:lnTo>
                  <a:lnTo>
                    <a:pt x="28" y="18"/>
                  </a:lnTo>
                  <a:lnTo>
                    <a:pt x="28" y="13"/>
                  </a:lnTo>
                  <a:lnTo>
                    <a:pt x="28" y="10"/>
                  </a:lnTo>
                  <a:lnTo>
                    <a:pt x="26" y="8"/>
                  </a:lnTo>
                  <a:lnTo>
                    <a:pt x="26" y="5"/>
                  </a:lnTo>
                  <a:lnTo>
                    <a:pt x="23" y="5"/>
                  </a:lnTo>
                  <a:lnTo>
                    <a:pt x="23" y="2"/>
                  </a:lnTo>
                  <a:lnTo>
                    <a:pt x="21" y="2"/>
                  </a:lnTo>
                  <a:lnTo>
                    <a:pt x="18" y="2"/>
                  </a:lnTo>
                  <a:lnTo>
                    <a:pt x="16" y="5"/>
                  </a:lnTo>
                  <a:lnTo>
                    <a:pt x="13" y="5"/>
                  </a:lnTo>
                  <a:lnTo>
                    <a:pt x="13" y="8"/>
                  </a:lnTo>
                  <a:lnTo>
                    <a:pt x="11" y="13"/>
                  </a:lnTo>
                  <a:lnTo>
                    <a:pt x="11" y="15"/>
                  </a:lnTo>
                  <a:lnTo>
                    <a:pt x="11" y="18"/>
                  </a:lnTo>
                  <a:lnTo>
                    <a:pt x="11" y="20"/>
                  </a:lnTo>
                  <a:lnTo>
                    <a:pt x="8" y="25"/>
                  </a:lnTo>
                  <a:lnTo>
                    <a:pt x="8"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4" name="Freeform 360">
              <a:extLst>
                <a:ext uri="{FF2B5EF4-FFF2-40B4-BE49-F238E27FC236}">
                  <a16:creationId xmlns:a16="http://schemas.microsoft.com/office/drawing/2014/main" id="{5BDB214A-D57E-47B3-8448-61C010AF9E29}"/>
                </a:ext>
              </a:extLst>
            </p:cNvPr>
            <p:cNvSpPr>
              <a:spLocks noChangeAspect="1"/>
            </p:cNvSpPr>
            <p:nvPr/>
          </p:nvSpPr>
          <p:spPr bwMode="auto">
            <a:xfrm>
              <a:off x="1700" y="3284"/>
              <a:ext cx="38" cy="63"/>
            </a:xfrm>
            <a:custGeom>
              <a:avLst/>
              <a:gdLst>
                <a:gd name="T0" fmla="*/ 0 w 38"/>
                <a:gd name="T1" fmla="*/ 33 h 63"/>
                <a:gd name="T2" fmla="*/ 0 w 38"/>
                <a:gd name="T3" fmla="*/ 30 h 63"/>
                <a:gd name="T4" fmla="*/ 0 w 38"/>
                <a:gd name="T5" fmla="*/ 28 h 63"/>
                <a:gd name="T6" fmla="*/ 0 w 38"/>
                <a:gd name="T7" fmla="*/ 20 h 63"/>
                <a:gd name="T8" fmla="*/ 3 w 38"/>
                <a:gd name="T9" fmla="*/ 15 h 63"/>
                <a:gd name="T10" fmla="*/ 3 w 38"/>
                <a:gd name="T11" fmla="*/ 15 h 63"/>
                <a:gd name="T12" fmla="*/ 3 w 38"/>
                <a:gd name="T13" fmla="*/ 13 h 63"/>
                <a:gd name="T14" fmla="*/ 6 w 38"/>
                <a:gd name="T15" fmla="*/ 10 h 63"/>
                <a:gd name="T16" fmla="*/ 8 w 38"/>
                <a:gd name="T17" fmla="*/ 8 h 63"/>
                <a:gd name="T18" fmla="*/ 11 w 38"/>
                <a:gd name="T19" fmla="*/ 2 h 63"/>
                <a:gd name="T20" fmla="*/ 11 w 38"/>
                <a:gd name="T21" fmla="*/ 2 h 63"/>
                <a:gd name="T22" fmla="*/ 11 w 38"/>
                <a:gd name="T23" fmla="*/ 2 h 63"/>
                <a:gd name="T24" fmla="*/ 13 w 38"/>
                <a:gd name="T25" fmla="*/ 2 h 63"/>
                <a:gd name="T26" fmla="*/ 16 w 38"/>
                <a:gd name="T27" fmla="*/ 0 h 63"/>
                <a:gd name="T28" fmla="*/ 18 w 38"/>
                <a:gd name="T29" fmla="*/ 0 h 63"/>
                <a:gd name="T30" fmla="*/ 21 w 38"/>
                <a:gd name="T31" fmla="*/ 0 h 63"/>
                <a:gd name="T32" fmla="*/ 21 w 38"/>
                <a:gd name="T33" fmla="*/ 0 h 63"/>
                <a:gd name="T34" fmla="*/ 23 w 38"/>
                <a:gd name="T35" fmla="*/ 0 h 63"/>
                <a:gd name="T36" fmla="*/ 28 w 38"/>
                <a:gd name="T37" fmla="*/ 2 h 63"/>
                <a:gd name="T38" fmla="*/ 31 w 38"/>
                <a:gd name="T39" fmla="*/ 5 h 63"/>
                <a:gd name="T40" fmla="*/ 33 w 38"/>
                <a:gd name="T41" fmla="*/ 8 h 63"/>
                <a:gd name="T42" fmla="*/ 33 w 38"/>
                <a:gd name="T43" fmla="*/ 10 h 63"/>
                <a:gd name="T44" fmla="*/ 36 w 38"/>
                <a:gd name="T45" fmla="*/ 13 h 63"/>
                <a:gd name="T46" fmla="*/ 38 w 38"/>
                <a:gd name="T47" fmla="*/ 20 h 63"/>
                <a:gd name="T48" fmla="*/ 38 w 38"/>
                <a:gd name="T49" fmla="*/ 28 h 63"/>
                <a:gd name="T50" fmla="*/ 38 w 38"/>
                <a:gd name="T51" fmla="*/ 30 h 63"/>
                <a:gd name="T52" fmla="*/ 38 w 38"/>
                <a:gd name="T53" fmla="*/ 33 h 63"/>
                <a:gd name="T54" fmla="*/ 38 w 38"/>
                <a:gd name="T55" fmla="*/ 35 h 63"/>
                <a:gd name="T56" fmla="*/ 38 w 38"/>
                <a:gd name="T57" fmla="*/ 43 h 63"/>
                <a:gd name="T58" fmla="*/ 36 w 38"/>
                <a:gd name="T59" fmla="*/ 48 h 63"/>
                <a:gd name="T60" fmla="*/ 36 w 38"/>
                <a:gd name="T61" fmla="*/ 48 h 63"/>
                <a:gd name="T62" fmla="*/ 36 w 38"/>
                <a:gd name="T63" fmla="*/ 50 h 63"/>
                <a:gd name="T64" fmla="*/ 33 w 38"/>
                <a:gd name="T65" fmla="*/ 53 h 63"/>
                <a:gd name="T66" fmla="*/ 31 w 38"/>
                <a:gd name="T67" fmla="*/ 55 h 63"/>
                <a:gd name="T68" fmla="*/ 28 w 38"/>
                <a:gd name="T69" fmla="*/ 58 h 63"/>
                <a:gd name="T70" fmla="*/ 28 w 38"/>
                <a:gd name="T71" fmla="*/ 60 h 63"/>
                <a:gd name="T72" fmla="*/ 28 w 38"/>
                <a:gd name="T73" fmla="*/ 60 h 63"/>
                <a:gd name="T74" fmla="*/ 26 w 38"/>
                <a:gd name="T75" fmla="*/ 60 h 63"/>
                <a:gd name="T76" fmla="*/ 23 w 38"/>
                <a:gd name="T77" fmla="*/ 63 h 63"/>
                <a:gd name="T78" fmla="*/ 21 w 38"/>
                <a:gd name="T79" fmla="*/ 63 h 63"/>
                <a:gd name="T80" fmla="*/ 18 w 38"/>
                <a:gd name="T81" fmla="*/ 63 h 63"/>
                <a:gd name="T82" fmla="*/ 18 w 38"/>
                <a:gd name="T83" fmla="*/ 63 h 63"/>
                <a:gd name="T84" fmla="*/ 16 w 38"/>
                <a:gd name="T85" fmla="*/ 63 h 63"/>
                <a:gd name="T86" fmla="*/ 13 w 38"/>
                <a:gd name="T87" fmla="*/ 60 h 63"/>
                <a:gd name="T88" fmla="*/ 11 w 38"/>
                <a:gd name="T89" fmla="*/ 60 h 63"/>
                <a:gd name="T90" fmla="*/ 8 w 38"/>
                <a:gd name="T91" fmla="*/ 58 h 63"/>
                <a:gd name="T92" fmla="*/ 6 w 38"/>
                <a:gd name="T93" fmla="*/ 55 h 63"/>
                <a:gd name="T94" fmla="*/ 6 w 38"/>
                <a:gd name="T95" fmla="*/ 53 h 63"/>
                <a:gd name="T96" fmla="*/ 3 w 38"/>
                <a:gd name="T97" fmla="*/ 50 h 63"/>
                <a:gd name="T98" fmla="*/ 3 w 38"/>
                <a:gd name="T99" fmla="*/ 48 h 63"/>
                <a:gd name="T100" fmla="*/ 0 w 38"/>
                <a:gd name="T101" fmla="*/ 43 h 63"/>
                <a:gd name="T102" fmla="*/ 0 w 38"/>
                <a:gd name="T103" fmla="*/ 35 h 63"/>
                <a:gd name="T104" fmla="*/ 0 w 38"/>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8" h="63">
                  <a:moveTo>
                    <a:pt x="0" y="33"/>
                  </a:moveTo>
                  <a:lnTo>
                    <a:pt x="0" y="30"/>
                  </a:lnTo>
                  <a:lnTo>
                    <a:pt x="0" y="28"/>
                  </a:lnTo>
                  <a:lnTo>
                    <a:pt x="0" y="20"/>
                  </a:lnTo>
                  <a:lnTo>
                    <a:pt x="3" y="15"/>
                  </a:lnTo>
                  <a:lnTo>
                    <a:pt x="3" y="13"/>
                  </a:lnTo>
                  <a:lnTo>
                    <a:pt x="6" y="10"/>
                  </a:lnTo>
                  <a:lnTo>
                    <a:pt x="8" y="8"/>
                  </a:lnTo>
                  <a:lnTo>
                    <a:pt x="11" y="2"/>
                  </a:lnTo>
                  <a:lnTo>
                    <a:pt x="13" y="2"/>
                  </a:lnTo>
                  <a:lnTo>
                    <a:pt x="16" y="0"/>
                  </a:lnTo>
                  <a:lnTo>
                    <a:pt x="18" y="0"/>
                  </a:lnTo>
                  <a:lnTo>
                    <a:pt x="21" y="0"/>
                  </a:lnTo>
                  <a:lnTo>
                    <a:pt x="23" y="0"/>
                  </a:lnTo>
                  <a:lnTo>
                    <a:pt x="28" y="2"/>
                  </a:lnTo>
                  <a:lnTo>
                    <a:pt x="31" y="5"/>
                  </a:lnTo>
                  <a:lnTo>
                    <a:pt x="33" y="8"/>
                  </a:lnTo>
                  <a:lnTo>
                    <a:pt x="33" y="10"/>
                  </a:lnTo>
                  <a:lnTo>
                    <a:pt x="36" y="13"/>
                  </a:lnTo>
                  <a:lnTo>
                    <a:pt x="38" y="20"/>
                  </a:lnTo>
                  <a:lnTo>
                    <a:pt x="38" y="28"/>
                  </a:lnTo>
                  <a:lnTo>
                    <a:pt x="38" y="30"/>
                  </a:lnTo>
                  <a:lnTo>
                    <a:pt x="38" y="33"/>
                  </a:lnTo>
                  <a:lnTo>
                    <a:pt x="38" y="35"/>
                  </a:lnTo>
                  <a:lnTo>
                    <a:pt x="38" y="43"/>
                  </a:lnTo>
                  <a:lnTo>
                    <a:pt x="36" y="48"/>
                  </a:lnTo>
                  <a:lnTo>
                    <a:pt x="36" y="50"/>
                  </a:lnTo>
                  <a:lnTo>
                    <a:pt x="33" y="53"/>
                  </a:lnTo>
                  <a:lnTo>
                    <a:pt x="31" y="55"/>
                  </a:lnTo>
                  <a:lnTo>
                    <a:pt x="28" y="58"/>
                  </a:lnTo>
                  <a:lnTo>
                    <a:pt x="28" y="60"/>
                  </a:lnTo>
                  <a:lnTo>
                    <a:pt x="26" y="60"/>
                  </a:lnTo>
                  <a:lnTo>
                    <a:pt x="23" y="63"/>
                  </a:lnTo>
                  <a:lnTo>
                    <a:pt x="21" y="63"/>
                  </a:lnTo>
                  <a:lnTo>
                    <a:pt x="18" y="63"/>
                  </a:lnTo>
                  <a:lnTo>
                    <a:pt x="16" y="63"/>
                  </a:lnTo>
                  <a:lnTo>
                    <a:pt x="13" y="60"/>
                  </a:lnTo>
                  <a:lnTo>
                    <a:pt x="11" y="60"/>
                  </a:lnTo>
                  <a:lnTo>
                    <a:pt x="8" y="58"/>
                  </a:lnTo>
                  <a:lnTo>
                    <a:pt x="6" y="55"/>
                  </a:lnTo>
                  <a:lnTo>
                    <a:pt x="6" y="53"/>
                  </a:lnTo>
                  <a:lnTo>
                    <a:pt x="3" y="50"/>
                  </a:lnTo>
                  <a:lnTo>
                    <a:pt x="3" y="48"/>
                  </a:lnTo>
                  <a:lnTo>
                    <a:pt x="0" y="43"/>
                  </a:lnTo>
                  <a:lnTo>
                    <a:pt x="0" y="35"/>
                  </a:lnTo>
                  <a:lnTo>
                    <a:pt x="0" y="3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5" name="Freeform 361">
              <a:extLst>
                <a:ext uri="{FF2B5EF4-FFF2-40B4-BE49-F238E27FC236}">
                  <a16:creationId xmlns:a16="http://schemas.microsoft.com/office/drawing/2014/main" id="{487FA980-C5DF-4C96-8914-8CD36CF12108}"/>
                </a:ext>
              </a:extLst>
            </p:cNvPr>
            <p:cNvSpPr>
              <a:spLocks noChangeAspect="1"/>
            </p:cNvSpPr>
            <p:nvPr/>
          </p:nvSpPr>
          <p:spPr bwMode="auto">
            <a:xfrm>
              <a:off x="1708" y="3286"/>
              <a:ext cx="23" cy="58"/>
            </a:xfrm>
            <a:custGeom>
              <a:avLst/>
              <a:gdLst>
                <a:gd name="T0" fmla="*/ 0 w 23"/>
                <a:gd name="T1" fmla="*/ 31 h 58"/>
                <a:gd name="T2" fmla="*/ 0 w 23"/>
                <a:gd name="T3" fmla="*/ 33 h 58"/>
                <a:gd name="T4" fmla="*/ 0 w 23"/>
                <a:gd name="T5" fmla="*/ 36 h 58"/>
                <a:gd name="T6" fmla="*/ 3 w 23"/>
                <a:gd name="T7" fmla="*/ 43 h 58"/>
                <a:gd name="T8" fmla="*/ 3 w 23"/>
                <a:gd name="T9" fmla="*/ 51 h 58"/>
                <a:gd name="T10" fmla="*/ 5 w 23"/>
                <a:gd name="T11" fmla="*/ 51 h 58"/>
                <a:gd name="T12" fmla="*/ 5 w 23"/>
                <a:gd name="T13" fmla="*/ 53 h 58"/>
                <a:gd name="T14" fmla="*/ 5 w 23"/>
                <a:gd name="T15" fmla="*/ 53 h 58"/>
                <a:gd name="T16" fmla="*/ 8 w 23"/>
                <a:gd name="T17" fmla="*/ 56 h 58"/>
                <a:gd name="T18" fmla="*/ 10 w 23"/>
                <a:gd name="T19" fmla="*/ 58 h 58"/>
                <a:gd name="T20" fmla="*/ 13 w 23"/>
                <a:gd name="T21" fmla="*/ 58 h 58"/>
                <a:gd name="T22" fmla="*/ 13 w 23"/>
                <a:gd name="T23" fmla="*/ 58 h 58"/>
                <a:gd name="T24" fmla="*/ 13 w 23"/>
                <a:gd name="T25" fmla="*/ 58 h 58"/>
                <a:gd name="T26" fmla="*/ 15 w 23"/>
                <a:gd name="T27" fmla="*/ 58 h 58"/>
                <a:gd name="T28" fmla="*/ 15 w 23"/>
                <a:gd name="T29" fmla="*/ 56 h 58"/>
                <a:gd name="T30" fmla="*/ 18 w 23"/>
                <a:gd name="T31" fmla="*/ 56 h 58"/>
                <a:gd name="T32" fmla="*/ 18 w 23"/>
                <a:gd name="T33" fmla="*/ 56 h 58"/>
                <a:gd name="T34" fmla="*/ 18 w 23"/>
                <a:gd name="T35" fmla="*/ 53 h 58"/>
                <a:gd name="T36" fmla="*/ 18 w 23"/>
                <a:gd name="T37" fmla="*/ 53 h 58"/>
                <a:gd name="T38" fmla="*/ 20 w 23"/>
                <a:gd name="T39" fmla="*/ 51 h 58"/>
                <a:gd name="T40" fmla="*/ 20 w 23"/>
                <a:gd name="T41" fmla="*/ 48 h 58"/>
                <a:gd name="T42" fmla="*/ 20 w 23"/>
                <a:gd name="T43" fmla="*/ 48 h 58"/>
                <a:gd name="T44" fmla="*/ 20 w 23"/>
                <a:gd name="T45" fmla="*/ 43 h 58"/>
                <a:gd name="T46" fmla="*/ 23 w 23"/>
                <a:gd name="T47" fmla="*/ 38 h 58"/>
                <a:gd name="T48" fmla="*/ 23 w 23"/>
                <a:gd name="T49" fmla="*/ 28 h 58"/>
                <a:gd name="T50" fmla="*/ 23 w 23"/>
                <a:gd name="T51" fmla="*/ 26 h 58"/>
                <a:gd name="T52" fmla="*/ 23 w 23"/>
                <a:gd name="T53" fmla="*/ 26 h 58"/>
                <a:gd name="T54" fmla="*/ 23 w 23"/>
                <a:gd name="T55" fmla="*/ 21 h 58"/>
                <a:gd name="T56" fmla="*/ 20 w 23"/>
                <a:gd name="T57" fmla="*/ 16 h 58"/>
                <a:gd name="T58" fmla="*/ 20 w 23"/>
                <a:gd name="T59" fmla="*/ 11 h 58"/>
                <a:gd name="T60" fmla="*/ 20 w 23"/>
                <a:gd name="T61" fmla="*/ 8 h 58"/>
                <a:gd name="T62" fmla="*/ 20 w 23"/>
                <a:gd name="T63" fmla="*/ 8 h 58"/>
                <a:gd name="T64" fmla="*/ 20 w 23"/>
                <a:gd name="T65" fmla="*/ 6 h 58"/>
                <a:gd name="T66" fmla="*/ 18 w 23"/>
                <a:gd name="T67" fmla="*/ 6 h 58"/>
                <a:gd name="T68" fmla="*/ 18 w 23"/>
                <a:gd name="T69" fmla="*/ 3 h 58"/>
                <a:gd name="T70" fmla="*/ 15 w 23"/>
                <a:gd name="T71" fmla="*/ 3 h 58"/>
                <a:gd name="T72" fmla="*/ 15 w 23"/>
                <a:gd name="T73" fmla="*/ 0 h 58"/>
                <a:gd name="T74" fmla="*/ 15 w 23"/>
                <a:gd name="T75" fmla="*/ 0 h 58"/>
                <a:gd name="T76" fmla="*/ 13 w 23"/>
                <a:gd name="T77" fmla="*/ 0 h 58"/>
                <a:gd name="T78" fmla="*/ 13 w 23"/>
                <a:gd name="T79" fmla="*/ 0 h 58"/>
                <a:gd name="T80" fmla="*/ 10 w 23"/>
                <a:gd name="T81" fmla="*/ 0 h 58"/>
                <a:gd name="T82" fmla="*/ 10 w 23"/>
                <a:gd name="T83" fmla="*/ 0 h 58"/>
                <a:gd name="T84" fmla="*/ 8 w 23"/>
                <a:gd name="T85" fmla="*/ 3 h 58"/>
                <a:gd name="T86" fmla="*/ 5 w 23"/>
                <a:gd name="T87" fmla="*/ 3 h 58"/>
                <a:gd name="T88" fmla="*/ 5 w 23"/>
                <a:gd name="T89" fmla="*/ 3 h 58"/>
                <a:gd name="T90" fmla="*/ 5 w 23"/>
                <a:gd name="T91" fmla="*/ 6 h 58"/>
                <a:gd name="T92" fmla="*/ 3 w 23"/>
                <a:gd name="T93" fmla="*/ 8 h 58"/>
                <a:gd name="T94" fmla="*/ 3 w 23"/>
                <a:gd name="T95" fmla="*/ 13 h 58"/>
                <a:gd name="T96" fmla="*/ 3 w 23"/>
                <a:gd name="T97" fmla="*/ 16 h 58"/>
                <a:gd name="T98" fmla="*/ 3 w 23"/>
                <a:gd name="T99" fmla="*/ 16 h 58"/>
                <a:gd name="T100" fmla="*/ 3 w 23"/>
                <a:gd name="T101" fmla="*/ 18 h 58"/>
                <a:gd name="T102" fmla="*/ 0 w 23"/>
                <a:gd name="T103" fmla="*/ 23 h 58"/>
                <a:gd name="T104" fmla="*/ 0 w 23"/>
                <a:gd name="T105" fmla="*/ 28 h 58"/>
                <a:gd name="T106" fmla="*/ 0 w 23"/>
                <a:gd name="T107" fmla="*/ 31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 h="58">
                  <a:moveTo>
                    <a:pt x="0" y="31"/>
                  </a:moveTo>
                  <a:lnTo>
                    <a:pt x="0" y="33"/>
                  </a:lnTo>
                  <a:lnTo>
                    <a:pt x="0" y="36"/>
                  </a:lnTo>
                  <a:lnTo>
                    <a:pt x="3" y="43"/>
                  </a:lnTo>
                  <a:lnTo>
                    <a:pt x="3" y="51"/>
                  </a:lnTo>
                  <a:lnTo>
                    <a:pt x="5" y="51"/>
                  </a:lnTo>
                  <a:lnTo>
                    <a:pt x="5" y="53"/>
                  </a:lnTo>
                  <a:lnTo>
                    <a:pt x="8" y="56"/>
                  </a:lnTo>
                  <a:lnTo>
                    <a:pt x="10" y="58"/>
                  </a:lnTo>
                  <a:lnTo>
                    <a:pt x="13" y="58"/>
                  </a:lnTo>
                  <a:lnTo>
                    <a:pt x="15" y="58"/>
                  </a:lnTo>
                  <a:lnTo>
                    <a:pt x="15" y="56"/>
                  </a:lnTo>
                  <a:lnTo>
                    <a:pt x="18" y="56"/>
                  </a:lnTo>
                  <a:lnTo>
                    <a:pt x="18" y="53"/>
                  </a:lnTo>
                  <a:lnTo>
                    <a:pt x="20" y="51"/>
                  </a:lnTo>
                  <a:lnTo>
                    <a:pt x="20" y="48"/>
                  </a:lnTo>
                  <a:lnTo>
                    <a:pt x="20" y="43"/>
                  </a:lnTo>
                  <a:lnTo>
                    <a:pt x="23" y="38"/>
                  </a:lnTo>
                  <a:lnTo>
                    <a:pt x="23" y="28"/>
                  </a:lnTo>
                  <a:lnTo>
                    <a:pt x="23" y="26"/>
                  </a:lnTo>
                  <a:lnTo>
                    <a:pt x="23" y="21"/>
                  </a:lnTo>
                  <a:lnTo>
                    <a:pt x="20" y="16"/>
                  </a:lnTo>
                  <a:lnTo>
                    <a:pt x="20" y="11"/>
                  </a:lnTo>
                  <a:lnTo>
                    <a:pt x="20" y="8"/>
                  </a:lnTo>
                  <a:lnTo>
                    <a:pt x="20" y="6"/>
                  </a:lnTo>
                  <a:lnTo>
                    <a:pt x="18" y="6"/>
                  </a:lnTo>
                  <a:lnTo>
                    <a:pt x="18" y="3"/>
                  </a:lnTo>
                  <a:lnTo>
                    <a:pt x="15" y="3"/>
                  </a:lnTo>
                  <a:lnTo>
                    <a:pt x="15" y="0"/>
                  </a:lnTo>
                  <a:lnTo>
                    <a:pt x="13" y="0"/>
                  </a:lnTo>
                  <a:lnTo>
                    <a:pt x="10" y="0"/>
                  </a:lnTo>
                  <a:lnTo>
                    <a:pt x="8" y="3"/>
                  </a:lnTo>
                  <a:lnTo>
                    <a:pt x="5" y="3"/>
                  </a:lnTo>
                  <a:lnTo>
                    <a:pt x="5" y="6"/>
                  </a:lnTo>
                  <a:lnTo>
                    <a:pt x="3" y="8"/>
                  </a:lnTo>
                  <a:lnTo>
                    <a:pt x="3" y="13"/>
                  </a:lnTo>
                  <a:lnTo>
                    <a:pt x="3" y="16"/>
                  </a:lnTo>
                  <a:lnTo>
                    <a:pt x="3" y="18"/>
                  </a:lnTo>
                  <a:lnTo>
                    <a:pt x="0" y="23"/>
                  </a:lnTo>
                  <a:lnTo>
                    <a:pt x="0" y="28"/>
                  </a:lnTo>
                  <a:lnTo>
                    <a:pt x="0" y="3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6" name="Freeform 362">
              <a:extLst>
                <a:ext uri="{FF2B5EF4-FFF2-40B4-BE49-F238E27FC236}">
                  <a16:creationId xmlns:a16="http://schemas.microsoft.com/office/drawing/2014/main" id="{3F3720E1-0437-48D8-854E-BD944F846CD7}"/>
                </a:ext>
              </a:extLst>
            </p:cNvPr>
            <p:cNvSpPr>
              <a:spLocks noChangeAspect="1" noEditPoints="1"/>
            </p:cNvSpPr>
            <p:nvPr/>
          </p:nvSpPr>
          <p:spPr bwMode="auto">
            <a:xfrm>
              <a:off x="1910" y="3453"/>
              <a:ext cx="40" cy="63"/>
            </a:xfrm>
            <a:custGeom>
              <a:avLst/>
              <a:gdLst>
                <a:gd name="T0" fmla="*/ 0 w 40"/>
                <a:gd name="T1" fmla="*/ 33 h 63"/>
                <a:gd name="T2" fmla="*/ 0 w 40"/>
                <a:gd name="T3" fmla="*/ 23 h 63"/>
                <a:gd name="T4" fmla="*/ 2 w 40"/>
                <a:gd name="T5" fmla="*/ 15 h 63"/>
                <a:gd name="T6" fmla="*/ 5 w 40"/>
                <a:gd name="T7" fmla="*/ 13 h 63"/>
                <a:gd name="T8" fmla="*/ 10 w 40"/>
                <a:gd name="T9" fmla="*/ 5 h 63"/>
                <a:gd name="T10" fmla="*/ 13 w 40"/>
                <a:gd name="T11" fmla="*/ 5 h 63"/>
                <a:gd name="T12" fmla="*/ 15 w 40"/>
                <a:gd name="T13" fmla="*/ 2 h 63"/>
                <a:gd name="T14" fmla="*/ 20 w 40"/>
                <a:gd name="T15" fmla="*/ 0 h 63"/>
                <a:gd name="T16" fmla="*/ 23 w 40"/>
                <a:gd name="T17" fmla="*/ 2 h 63"/>
                <a:gd name="T18" fmla="*/ 30 w 40"/>
                <a:gd name="T19" fmla="*/ 7 h 63"/>
                <a:gd name="T20" fmla="*/ 33 w 40"/>
                <a:gd name="T21" fmla="*/ 10 h 63"/>
                <a:gd name="T22" fmla="*/ 38 w 40"/>
                <a:gd name="T23" fmla="*/ 20 h 63"/>
                <a:gd name="T24" fmla="*/ 40 w 40"/>
                <a:gd name="T25" fmla="*/ 33 h 63"/>
                <a:gd name="T26" fmla="*/ 40 w 40"/>
                <a:gd name="T27" fmla="*/ 38 h 63"/>
                <a:gd name="T28" fmla="*/ 38 w 40"/>
                <a:gd name="T29" fmla="*/ 48 h 63"/>
                <a:gd name="T30" fmla="*/ 35 w 40"/>
                <a:gd name="T31" fmla="*/ 50 h 63"/>
                <a:gd name="T32" fmla="*/ 33 w 40"/>
                <a:gd name="T33" fmla="*/ 58 h 63"/>
                <a:gd name="T34" fmla="*/ 28 w 40"/>
                <a:gd name="T35" fmla="*/ 60 h 63"/>
                <a:gd name="T36" fmla="*/ 25 w 40"/>
                <a:gd name="T37" fmla="*/ 63 h 63"/>
                <a:gd name="T38" fmla="*/ 20 w 40"/>
                <a:gd name="T39" fmla="*/ 63 h 63"/>
                <a:gd name="T40" fmla="*/ 18 w 40"/>
                <a:gd name="T41" fmla="*/ 63 h 63"/>
                <a:gd name="T42" fmla="*/ 13 w 40"/>
                <a:gd name="T43" fmla="*/ 63 h 63"/>
                <a:gd name="T44" fmla="*/ 7 w 40"/>
                <a:gd name="T45" fmla="*/ 58 h 63"/>
                <a:gd name="T46" fmla="*/ 5 w 40"/>
                <a:gd name="T47" fmla="*/ 53 h 63"/>
                <a:gd name="T48" fmla="*/ 2 w 40"/>
                <a:gd name="T49" fmla="*/ 50 h 63"/>
                <a:gd name="T50" fmla="*/ 0 w 40"/>
                <a:gd name="T51" fmla="*/ 35 h 63"/>
                <a:gd name="T52" fmla="*/ 10 w 40"/>
                <a:gd name="T53" fmla="*/ 35 h 63"/>
                <a:gd name="T54" fmla="*/ 10 w 40"/>
                <a:gd name="T55" fmla="*/ 40 h 63"/>
                <a:gd name="T56" fmla="*/ 13 w 40"/>
                <a:gd name="T57" fmla="*/ 53 h 63"/>
                <a:gd name="T58" fmla="*/ 13 w 40"/>
                <a:gd name="T59" fmla="*/ 55 h 63"/>
                <a:gd name="T60" fmla="*/ 15 w 40"/>
                <a:gd name="T61" fmla="*/ 60 h 63"/>
                <a:gd name="T62" fmla="*/ 20 w 40"/>
                <a:gd name="T63" fmla="*/ 60 h 63"/>
                <a:gd name="T64" fmla="*/ 20 w 40"/>
                <a:gd name="T65" fmla="*/ 60 h 63"/>
                <a:gd name="T66" fmla="*/ 23 w 40"/>
                <a:gd name="T67" fmla="*/ 60 h 63"/>
                <a:gd name="T68" fmla="*/ 25 w 40"/>
                <a:gd name="T69" fmla="*/ 58 h 63"/>
                <a:gd name="T70" fmla="*/ 28 w 40"/>
                <a:gd name="T71" fmla="*/ 55 h 63"/>
                <a:gd name="T72" fmla="*/ 28 w 40"/>
                <a:gd name="T73" fmla="*/ 53 h 63"/>
                <a:gd name="T74" fmla="*/ 30 w 40"/>
                <a:gd name="T75" fmla="*/ 48 h 63"/>
                <a:gd name="T76" fmla="*/ 30 w 40"/>
                <a:gd name="T77" fmla="*/ 33 h 63"/>
                <a:gd name="T78" fmla="*/ 30 w 40"/>
                <a:gd name="T79" fmla="*/ 28 h 63"/>
                <a:gd name="T80" fmla="*/ 30 w 40"/>
                <a:gd name="T81" fmla="*/ 20 h 63"/>
                <a:gd name="T82" fmla="*/ 28 w 40"/>
                <a:gd name="T83" fmla="*/ 13 h 63"/>
                <a:gd name="T84" fmla="*/ 28 w 40"/>
                <a:gd name="T85" fmla="*/ 10 h 63"/>
                <a:gd name="T86" fmla="*/ 25 w 40"/>
                <a:gd name="T87" fmla="*/ 7 h 63"/>
                <a:gd name="T88" fmla="*/ 23 w 40"/>
                <a:gd name="T89" fmla="*/ 5 h 63"/>
                <a:gd name="T90" fmla="*/ 20 w 40"/>
                <a:gd name="T91" fmla="*/ 5 h 63"/>
                <a:gd name="T92" fmla="*/ 18 w 40"/>
                <a:gd name="T93" fmla="*/ 5 h 63"/>
                <a:gd name="T94" fmla="*/ 15 w 40"/>
                <a:gd name="T95" fmla="*/ 5 h 63"/>
                <a:gd name="T96" fmla="*/ 13 w 40"/>
                <a:gd name="T97" fmla="*/ 7 h 63"/>
                <a:gd name="T98" fmla="*/ 13 w 40"/>
                <a:gd name="T99" fmla="*/ 13 h 63"/>
                <a:gd name="T100" fmla="*/ 10 w 40"/>
                <a:gd name="T101" fmla="*/ 18 h 63"/>
                <a:gd name="T102" fmla="*/ 10 w 40"/>
                <a:gd name="T103" fmla="*/ 23 h 63"/>
                <a:gd name="T104" fmla="*/ 10 w 40"/>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 h="63">
                  <a:moveTo>
                    <a:pt x="0" y="33"/>
                  </a:moveTo>
                  <a:lnTo>
                    <a:pt x="0" y="33"/>
                  </a:lnTo>
                  <a:lnTo>
                    <a:pt x="0" y="28"/>
                  </a:lnTo>
                  <a:lnTo>
                    <a:pt x="0" y="23"/>
                  </a:lnTo>
                  <a:lnTo>
                    <a:pt x="2" y="18"/>
                  </a:lnTo>
                  <a:lnTo>
                    <a:pt x="2" y="15"/>
                  </a:lnTo>
                  <a:lnTo>
                    <a:pt x="5" y="13"/>
                  </a:lnTo>
                  <a:lnTo>
                    <a:pt x="7" y="7"/>
                  </a:lnTo>
                  <a:lnTo>
                    <a:pt x="10" y="5"/>
                  </a:lnTo>
                  <a:lnTo>
                    <a:pt x="13" y="5"/>
                  </a:lnTo>
                  <a:lnTo>
                    <a:pt x="13" y="2"/>
                  </a:lnTo>
                  <a:lnTo>
                    <a:pt x="15" y="2"/>
                  </a:lnTo>
                  <a:lnTo>
                    <a:pt x="18" y="2"/>
                  </a:lnTo>
                  <a:lnTo>
                    <a:pt x="20" y="0"/>
                  </a:lnTo>
                  <a:lnTo>
                    <a:pt x="20" y="2"/>
                  </a:lnTo>
                  <a:lnTo>
                    <a:pt x="23" y="2"/>
                  </a:lnTo>
                  <a:lnTo>
                    <a:pt x="28" y="5"/>
                  </a:lnTo>
                  <a:lnTo>
                    <a:pt x="30" y="7"/>
                  </a:lnTo>
                  <a:lnTo>
                    <a:pt x="33" y="7"/>
                  </a:lnTo>
                  <a:lnTo>
                    <a:pt x="33" y="10"/>
                  </a:lnTo>
                  <a:lnTo>
                    <a:pt x="35" y="13"/>
                  </a:lnTo>
                  <a:lnTo>
                    <a:pt x="38" y="20"/>
                  </a:lnTo>
                  <a:lnTo>
                    <a:pt x="40" y="30"/>
                  </a:lnTo>
                  <a:lnTo>
                    <a:pt x="40" y="33"/>
                  </a:lnTo>
                  <a:lnTo>
                    <a:pt x="40" y="35"/>
                  </a:lnTo>
                  <a:lnTo>
                    <a:pt x="40" y="38"/>
                  </a:lnTo>
                  <a:lnTo>
                    <a:pt x="38" y="43"/>
                  </a:lnTo>
                  <a:lnTo>
                    <a:pt x="38" y="48"/>
                  </a:lnTo>
                  <a:lnTo>
                    <a:pt x="35" y="50"/>
                  </a:lnTo>
                  <a:lnTo>
                    <a:pt x="35" y="53"/>
                  </a:lnTo>
                  <a:lnTo>
                    <a:pt x="33" y="58"/>
                  </a:lnTo>
                  <a:lnTo>
                    <a:pt x="30" y="60"/>
                  </a:lnTo>
                  <a:lnTo>
                    <a:pt x="28" y="60"/>
                  </a:lnTo>
                  <a:lnTo>
                    <a:pt x="25" y="63"/>
                  </a:lnTo>
                  <a:lnTo>
                    <a:pt x="23" y="63"/>
                  </a:lnTo>
                  <a:lnTo>
                    <a:pt x="20" y="63"/>
                  </a:lnTo>
                  <a:lnTo>
                    <a:pt x="18" y="63"/>
                  </a:lnTo>
                  <a:lnTo>
                    <a:pt x="15" y="63"/>
                  </a:lnTo>
                  <a:lnTo>
                    <a:pt x="13" y="63"/>
                  </a:lnTo>
                  <a:lnTo>
                    <a:pt x="10" y="60"/>
                  </a:lnTo>
                  <a:lnTo>
                    <a:pt x="7" y="58"/>
                  </a:lnTo>
                  <a:lnTo>
                    <a:pt x="5" y="55"/>
                  </a:lnTo>
                  <a:lnTo>
                    <a:pt x="5" y="53"/>
                  </a:lnTo>
                  <a:lnTo>
                    <a:pt x="2" y="53"/>
                  </a:lnTo>
                  <a:lnTo>
                    <a:pt x="2" y="50"/>
                  </a:lnTo>
                  <a:lnTo>
                    <a:pt x="0" y="43"/>
                  </a:lnTo>
                  <a:lnTo>
                    <a:pt x="0" y="35"/>
                  </a:lnTo>
                  <a:lnTo>
                    <a:pt x="0" y="33"/>
                  </a:lnTo>
                  <a:close/>
                  <a:moveTo>
                    <a:pt x="10" y="35"/>
                  </a:moveTo>
                  <a:lnTo>
                    <a:pt x="10" y="38"/>
                  </a:lnTo>
                  <a:lnTo>
                    <a:pt x="10" y="40"/>
                  </a:lnTo>
                  <a:lnTo>
                    <a:pt x="10" y="48"/>
                  </a:lnTo>
                  <a:lnTo>
                    <a:pt x="13" y="53"/>
                  </a:lnTo>
                  <a:lnTo>
                    <a:pt x="13" y="55"/>
                  </a:lnTo>
                  <a:lnTo>
                    <a:pt x="13" y="58"/>
                  </a:lnTo>
                  <a:lnTo>
                    <a:pt x="15" y="60"/>
                  </a:lnTo>
                  <a:lnTo>
                    <a:pt x="18" y="60"/>
                  </a:lnTo>
                  <a:lnTo>
                    <a:pt x="20" y="60"/>
                  </a:lnTo>
                  <a:lnTo>
                    <a:pt x="23" y="60"/>
                  </a:lnTo>
                  <a:lnTo>
                    <a:pt x="25" y="58"/>
                  </a:lnTo>
                  <a:lnTo>
                    <a:pt x="28" y="55"/>
                  </a:lnTo>
                  <a:lnTo>
                    <a:pt x="28" y="53"/>
                  </a:lnTo>
                  <a:lnTo>
                    <a:pt x="28" y="50"/>
                  </a:lnTo>
                  <a:lnTo>
                    <a:pt x="30" y="48"/>
                  </a:lnTo>
                  <a:lnTo>
                    <a:pt x="30" y="40"/>
                  </a:lnTo>
                  <a:lnTo>
                    <a:pt x="30" y="33"/>
                  </a:lnTo>
                  <a:lnTo>
                    <a:pt x="30" y="30"/>
                  </a:lnTo>
                  <a:lnTo>
                    <a:pt x="30" y="28"/>
                  </a:lnTo>
                  <a:lnTo>
                    <a:pt x="30" y="25"/>
                  </a:lnTo>
                  <a:lnTo>
                    <a:pt x="30" y="20"/>
                  </a:lnTo>
                  <a:lnTo>
                    <a:pt x="28" y="15"/>
                  </a:lnTo>
                  <a:lnTo>
                    <a:pt x="28" y="13"/>
                  </a:lnTo>
                  <a:lnTo>
                    <a:pt x="28" y="10"/>
                  </a:lnTo>
                  <a:lnTo>
                    <a:pt x="25" y="7"/>
                  </a:lnTo>
                  <a:lnTo>
                    <a:pt x="25" y="5"/>
                  </a:lnTo>
                  <a:lnTo>
                    <a:pt x="23" y="5"/>
                  </a:lnTo>
                  <a:lnTo>
                    <a:pt x="20" y="5"/>
                  </a:lnTo>
                  <a:lnTo>
                    <a:pt x="18" y="5"/>
                  </a:lnTo>
                  <a:lnTo>
                    <a:pt x="15" y="5"/>
                  </a:lnTo>
                  <a:lnTo>
                    <a:pt x="15" y="7"/>
                  </a:lnTo>
                  <a:lnTo>
                    <a:pt x="13" y="7"/>
                  </a:lnTo>
                  <a:lnTo>
                    <a:pt x="13" y="10"/>
                  </a:lnTo>
                  <a:lnTo>
                    <a:pt x="13" y="13"/>
                  </a:lnTo>
                  <a:lnTo>
                    <a:pt x="10" y="18"/>
                  </a:lnTo>
                  <a:lnTo>
                    <a:pt x="10" y="20"/>
                  </a:lnTo>
                  <a:lnTo>
                    <a:pt x="10" y="23"/>
                  </a:lnTo>
                  <a:lnTo>
                    <a:pt x="10" y="28"/>
                  </a:lnTo>
                  <a:lnTo>
                    <a:pt x="10" y="33"/>
                  </a:lnTo>
                  <a:lnTo>
                    <a:pt x="1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7" name="Freeform 363">
              <a:extLst>
                <a:ext uri="{FF2B5EF4-FFF2-40B4-BE49-F238E27FC236}">
                  <a16:creationId xmlns:a16="http://schemas.microsoft.com/office/drawing/2014/main" id="{54B7B44E-1E3D-439E-AE94-02A34C56614E}"/>
                </a:ext>
              </a:extLst>
            </p:cNvPr>
            <p:cNvSpPr>
              <a:spLocks noChangeAspect="1"/>
            </p:cNvSpPr>
            <p:nvPr/>
          </p:nvSpPr>
          <p:spPr bwMode="auto">
            <a:xfrm>
              <a:off x="1910" y="3453"/>
              <a:ext cx="40" cy="63"/>
            </a:xfrm>
            <a:custGeom>
              <a:avLst/>
              <a:gdLst>
                <a:gd name="T0" fmla="*/ 0 w 40"/>
                <a:gd name="T1" fmla="*/ 33 h 63"/>
                <a:gd name="T2" fmla="*/ 0 w 40"/>
                <a:gd name="T3" fmla="*/ 33 h 63"/>
                <a:gd name="T4" fmla="*/ 0 w 40"/>
                <a:gd name="T5" fmla="*/ 28 h 63"/>
                <a:gd name="T6" fmla="*/ 0 w 40"/>
                <a:gd name="T7" fmla="*/ 23 h 63"/>
                <a:gd name="T8" fmla="*/ 2 w 40"/>
                <a:gd name="T9" fmla="*/ 18 h 63"/>
                <a:gd name="T10" fmla="*/ 2 w 40"/>
                <a:gd name="T11" fmla="*/ 15 h 63"/>
                <a:gd name="T12" fmla="*/ 2 w 40"/>
                <a:gd name="T13" fmla="*/ 15 h 63"/>
                <a:gd name="T14" fmla="*/ 5 w 40"/>
                <a:gd name="T15" fmla="*/ 13 h 63"/>
                <a:gd name="T16" fmla="*/ 7 w 40"/>
                <a:gd name="T17" fmla="*/ 7 h 63"/>
                <a:gd name="T18" fmla="*/ 10 w 40"/>
                <a:gd name="T19" fmla="*/ 5 h 63"/>
                <a:gd name="T20" fmla="*/ 13 w 40"/>
                <a:gd name="T21" fmla="*/ 5 h 63"/>
                <a:gd name="T22" fmla="*/ 13 w 40"/>
                <a:gd name="T23" fmla="*/ 5 h 63"/>
                <a:gd name="T24" fmla="*/ 13 w 40"/>
                <a:gd name="T25" fmla="*/ 2 h 63"/>
                <a:gd name="T26" fmla="*/ 15 w 40"/>
                <a:gd name="T27" fmla="*/ 2 h 63"/>
                <a:gd name="T28" fmla="*/ 18 w 40"/>
                <a:gd name="T29" fmla="*/ 2 h 63"/>
                <a:gd name="T30" fmla="*/ 20 w 40"/>
                <a:gd name="T31" fmla="*/ 0 h 63"/>
                <a:gd name="T32" fmla="*/ 20 w 40"/>
                <a:gd name="T33" fmla="*/ 2 h 63"/>
                <a:gd name="T34" fmla="*/ 23 w 40"/>
                <a:gd name="T35" fmla="*/ 2 h 63"/>
                <a:gd name="T36" fmla="*/ 28 w 40"/>
                <a:gd name="T37" fmla="*/ 5 h 63"/>
                <a:gd name="T38" fmla="*/ 30 w 40"/>
                <a:gd name="T39" fmla="*/ 7 h 63"/>
                <a:gd name="T40" fmla="*/ 33 w 40"/>
                <a:gd name="T41" fmla="*/ 7 h 63"/>
                <a:gd name="T42" fmla="*/ 33 w 40"/>
                <a:gd name="T43" fmla="*/ 10 h 63"/>
                <a:gd name="T44" fmla="*/ 35 w 40"/>
                <a:gd name="T45" fmla="*/ 13 h 63"/>
                <a:gd name="T46" fmla="*/ 38 w 40"/>
                <a:gd name="T47" fmla="*/ 20 h 63"/>
                <a:gd name="T48" fmla="*/ 40 w 40"/>
                <a:gd name="T49" fmla="*/ 30 h 63"/>
                <a:gd name="T50" fmla="*/ 40 w 40"/>
                <a:gd name="T51" fmla="*/ 33 h 63"/>
                <a:gd name="T52" fmla="*/ 40 w 40"/>
                <a:gd name="T53" fmla="*/ 35 h 63"/>
                <a:gd name="T54" fmla="*/ 40 w 40"/>
                <a:gd name="T55" fmla="*/ 38 h 63"/>
                <a:gd name="T56" fmla="*/ 38 w 40"/>
                <a:gd name="T57" fmla="*/ 43 h 63"/>
                <a:gd name="T58" fmla="*/ 38 w 40"/>
                <a:gd name="T59" fmla="*/ 48 h 63"/>
                <a:gd name="T60" fmla="*/ 35 w 40"/>
                <a:gd name="T61" fmla="*/ 50 h 63"/>
                <a:gd name="T62" fmla="*/ 35 w 40"/>
                <a:gd name="T63" fmla="*/ 50 h 63"/>
                <a:gd name="T64" fmla="*/ 35 w 40"/>
                <a:gd name="T65" fmla="*/ 53 h 63"/>
                <a:gd name="T66" fmla="*/ 33 w 40"/>
                <a:gd name="T67" fmla="*/ 58 h 63"/>
                <a:gd name="T68" fmla="*/ 30 w 40"/>
                <a:gd name="T69" fmla="*/ 60 h 63"/>
                <a:gd name="T70" fmla="*/ 28 w 40"/>
                <a:gd name="T71" fmla="*/ 60 h 63"/>
                <a:gd name="T72" fmla="*/ 28 w 40"/>
                <a:gd name="T73" fmla="*/ 60 h 63"/>
                <a:gd name="T74" fmla="*/ 25 w 40"/>
                <a:gd name="T75" fmla="*/ 63 h 63"/>
                <a:gd name="T76" fmla="*/ 23 w 40"/>
                <a:gd name="T77" fmla="*/ 63 h 63"/>
                <a:gd name="T78" fmla="*/ 20 w 40"/>
                <a:gd name="T79" fmla="*/ 63 h 63"/>
                <a:gd name="T80" fmla="*/ 20 w 40"/>
                <a:gd name="T81" fmla="*/ 63 h 63"/>
                <a:gd name="T82" fmla="*/ 18 w 40"/>
                <a:gd name="T83" fmla="*/ 63 h 63"/>
                <a:gd name="T84" fmla="*/ 15 w 40"/>
                <a:gd name="T85" fmla="*/ 63 h 63"/>
                <a:gd name="T86" fmla="*/ 13 w 40"/>
                <a:gd name="T87" fmla="*/ 63 h 63"/>
                <a:gd name="T88" fmla="*/ 10 w 40"/>
                <a:gd name="T89" fmla="*/ 60 h 63"/>
                <a:gd name="T90" fmla="*/ 7 w 40"/>
                <a:gd name="T91" fmla="*/ 58 h 63"/>
                <a:gd name="T92" fmla="*/ 5 w 40"/>
                <a:gd name="T93" fmla="*/ 55 h 63"/>
                <a:gd name="T94" fmla="*/ 5 w 40"/>
                <a:gd name="T95" fmla="*/ 53 h 63"/>
                <a:gd name="T96" fmla="*/ 2 w 40"/>
                <a:gd name="T97" fmla="*/ 53 h 63"/>
                <a:gd name="T98" fmla="*/ 2 w 40"/>
                <a:gd name="T99" fmla="*/ 50 h 63"/>
                <a:gd name="T100" fmla="*/ 0 w 40"/>
                <a:gd name="T101" fmla="*/ 43 h 63"/>
                <a:gd name="T102" fmla="*/ 0 w 40"/>
                <a:gd name="T103" fmla="*/ 35 h 63"/>
                <a:gd name="T104" fmla="*/ 0 w 40"/>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 h="63">
                  <a:moveTo>
                    <a:pt x="0" y="33"/>
                  </a:moveTo>
                  <a:lnTo>
                    <a:pt x="0" y="33"/>
                  </a:lnTo>
                  <a:lnTo>
                    <a:pt x="0" y="28"/>
                  </a:lnTo>
                  <a:lnTo>
                    <a:pt x="0" y="23"/>
                  </a:lnTo>
                  <a:lnTo>
                    <a:pt x="2" y="18"/>
                  </a:lnTo>
                  <a:lnTo>
                    <a:pt x="2" y="15"/>
                  </a:lnTo>
                  <a:lnTo>
                    <a:pt x="5" y="13"/>
                  </a:lnTo>
                  <a:lnTo>
                    <a:pt x="7" y="7"/>
                  </a:lnTo>
                  <a:lnTo>
                    <a:pt x="10" y="5"/>
                  </a:lnTo>
                  <a:lnTo>
                    <a:pt x="13" y="5"/>
                  </a:lnTo>
                  <a:lnTo>
                    <a:pt x="13" y="2"/>
                  </a:lnTo>
                  <a:lnTo>
                    <a:pt x="15" y="2"/>
                  </a:lnTo>
                  <a:lnTo>
                    <a:pt x="18" y="2"/>
                  </a:lnTo>
                  <a:lnTo>
                    <a:pt x="20" y="0"/>
                  </a:lnTo>
                  <a:lnTo>
                    <a:pt x="20" y="2"/>
                  </a:lnTo>
                  <a:lnTo>
                    <a:pt x="23" y="2"/>
                  </a:lnTo>
                  <a:lnTo>
                    <a:pt x="28" y="5"/>
                  </a:lnTo>
                  <a:lnTo>
                    <a:pt x="30" y="7"/>
                  </a:lnTo>
                  <a:lnTo>
                    <a:pt x="33" y="7"/>
                  </a:lnTo>
                  <a:lnTo>
                    <a:pt x="33" y="10"/>
                  </a:lnTo>
                  <a:lnTo>
                    <a:pt x="35" y="13"/>
                  </a:lnTo>
                  <a:lnTo>
                    <a:pt x="38" y="20"/>
                  </a:lnTo>
                  <a:lnTo>
                    <a:pt x="40" y="30"/>
                  </a:lnTo>
                  <a:lnTo>
                    <a:pt x="40" y="33"/>
                  </a:lnTo>
                  <a:lnTo>
                    <a:pt x="40" y="35"/>
                  </a:lnTo>
                  <a:lnTo>
                    <a:pt x="40" y="38"/>
                  </a:lnTo>
                  <a:lnTo>
                    <a:pt x="38" y="43"/>
                  </a:lnTo>
                  <a:lnTo>
                    <a:pt x="38" y="48"/>
                  </a:lnTo>
                  <a:lnTo>
                    <a:pt x="35" y="50"/>
                  </a:lnTo>
                  <a:lnTo>
                    <a:pt x="35" y="53"/>
                  </a:lnTo>
                  <a:lnTo>
                    <a:pt x="33" y="58"/>
                  </a:lnTo>
                  <a:lnTo>
                    <a:pt x="30" y="60"/>
                  </a:lnTo>
                  <a:lnTo>
                    <a:pt x="28" y="60"/>
                  </a:lnTo>
                  <a:lnTo>
                    <a:pt x="25" y="63"/>
                  </a:lnTo>
                  <a:lnTo>
                    <a:pt x="23" y="63"/>
                  </a:lnTo>
                  <a:lnTo>
                    <a:pt x="20" y="63"/>
                  </a:lnTo>
                  <a:lnTo>
                    <a:pt x="18" y="63"/>
                  </a:lnTo>
                  <a:lnTo>
                    <a:pt x="15" y="63"/>
                  </a:lnTo>
                  <a:lnTo>
                    <a:pt x="13" y="63"/>
                  </a:lnTo>
                  <a:lnTo>
                    <a:pt x="10" y="60"/>
                  </a:lnTo>
                  <a:lnTo>
                    <a:pt x="7" y="58"/>
                  </a:lnTo>
                  <a:lnTo>
                    <a:pt x="5" y="55"/>
                  </a:lnTo>
                  <a:lnTo>
                    <a:pt x="5" y="53"/>
                  </a:lnTo>
                  <a:lnTo>
                    <a:pt x="2" y="53"/>
                  </a:lnTo>
                  <a:lnTo>
                    <a:pt x="2" y="50"/>
                  </a:lnTo>
                  <a:lnTo>
                    <a:pt x="0" y="43"/>
                  </a:lnTo>
                  <a:lnTo>
                    <a:pt x="0" y="35"/>
                  </a:lnTo>
                  <a:lnTo>
                    <a:pt x="0" y="3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8" name="Freeform 364">
              <a:extLst>
                <a:ext uri="{FF2B5EF4-FFF2-40B4-BE49-F238E27FC236}">
                  <a16:creationId xmlns:a16="http://schemas.microsoft.com/office/drawing/2014/main" id="{8D4D9D18-92E1-4C6E-9748-76B9AA311356}"/>
                </a:ext>
              </a:extLst>
            </p:cNvPr>
            <p:cNvSpPr>
              <a:spLocks noChangeAspect="1"/>
            </p:cNvSpPr>
            <p:nvPr/>
          </p:nvSpPr>
          <p:spPr bwMode="auto">
            <a:xfrm>
              <a:off x="1920" y="3455"/>
              <a:ext cx="20" cy="58"/>
            </a:xfrm>
            <a:custGeom>
              <a:avLst/>
              <a:gdLst>
                <a:gd name="T0" fmla="*/ 0 w 20"/>
                <a:gd name="T1" fmla="*/ 33 h 58"/>
                <a:gd name="T2" fmla="*/ 0 w 20"/>
                <a:gd name="T3" fmla="*/ 33 h 58"/>
                <a:gd name="T4" fmla="*/ 0 w 20"/>
                <a:gd name="T5" fmla="*/ 38 h 58"/>
                <a:gd name="T6" fmla="*/ 0 w 20"/>
                <a:gd name="T7" fmla="*/ 46 h 58"/>
                <a:gd name="T8" fmla="*/ 3 w 20"/>
                <a:gd name="T9" fmla="*/ 51 h 58"/>
                <a:gd name="T10" fmla="*/ 3 w 20"/>
                <a:gd name="T11" fmla="*/ 53 h 58"/>
                <a:gd name="T12" fmla="*/ 3 w 20"/>
                <a:gd name="T13" fmla="*/ 53 h 58"/>
                <a:gd name="T14" fmla="*/ 3 w 20"/>
                <a:gd name="T15" fmla="*/ 56 h 58"/>
                <a:gd name="T16" fmla="*/ 5 w 20"/>
                <a:gd name="T17" fmla="*/ 58 h 58"/>
                <a:gd name="T18" fmla="*/ 8 w 20"/>
                <a:gd name="T19" fmla="*/ 58 h 58"/>
                <a:gd name="T20" fmla="*/ 10 w 20"/>
                <a:gd name="T21" fmla="*/ 58 h 58"/>
                <a:gd name="T22" fmla="*/ 10 w 20"/>
                <a:gd name="T23" fmla="*/ 58 h 58"/>
                <a:gd name="T24" fmla="*/ 10 w 20"/>
                <a:gd name="T25" fmla="*/ 58 h 58"/>
                <a:gd name="T26" fmla="*/ 13 w 20"/>
                <a:gd name="T27" fmla="*/ 58 h 58"/>
                <a:gd name="T28" fmla="*/ 13 w 20"/>
                <a:gd name="T29" fmla="*/ 58 h 58"/>
                <a:gd name="T30" fmla="*/ 15 w 20"/>
                <a:gd name="T31" fmla="*/ 56 h 58"/>
                <a:gd name="T32" fmla="*/ 15 w 20"/>
                <a:gd name="T33" fmla="*/ 56 h 58"/>
                <a:gd name="T34" fmla="*/ 15 w 20"/>
                <a:gd name="T35" fmla="*/ 56 h 58"/>
                <a:gd name="T36" fmla="*/ 18 w 20"/>
                <a:gd name="T37" fmla="*/ 53 h 58"/>
                <a:gd name="T38" fmla="*/ 18 w 20"/>
                <a:gd name="T39" fmla="*/ 51 h 58"/>
                <a:gd name="T40" fmla="*/ 18 w 20"/>
                <a:gd name="T41" fmla="*/ 51 h 58"/>
                <a:gd name="T42" fmla="*/ 18 w 20"/>
                <a:gd name="T43" fmla="*/ 48 h 58"/>
                <a:gd name="T44" fmla="*/ 18 w 20"/>
                <a:gd name="T45" fmla="*/ 46 h 58"/>
                <a:gd name="T46" fmla="*/ 20 w 20"/>
                <a:gd name="T47" fmla="*/ 38 h 58"/>
                <a:gd name="T48" fmla="*/ 20 w 20"/>
                <a:gd name="T49" fmla="*/ 31 h 58"/>
                <a:gd name="T50" fmla="*/ 20 w 20"/>
                <a:gd name="T51" fmla="*/ 28 h 58"/>
                <a:gd name="T52" fmla="*/ 20 w 20"/>
                <a:gd name="T53" fmla="*/ 26 h 58"/>
                <a:gd name="T54" fmla="*/ 20 w 20"/>
                <a:gd name="T55" fmla="*/ 23 h 58"/>
                <a:gd name="T56" fmla="*/ 20 w 20"/>
                <a:gd name="T57" fmla="*/ 18 h 58"/>
                <a:gd name="T58" fmla="*/ 18 w 20"/>
                <a:gd name="T59" fmla="*/ 13 h 58"/>
                <a:gd name="T60" fmla="*/ 18 w 20"/>
                <a:gd name="T61" fmla="*/ 11 h 58"/>
                <a:gd name="T62" fmla="*/ 18 w 20"/>
                <a:gd name="T63" fmla="*/ 11 h 58"/>
                <a:gd name="T64" fmla="*/ 18 w 20"/>
                <a:gd name="T65" fmla="*/ 8 h 58"/>
                <a:gd name="T66" fmla="*/ 15 w 20"/>
                <a:gd name="T67" fmla="*/ 5 h 58"/>
                <a:gd name="T68" fmla="*/ 15 w 20"/>
                <a:gd name="T69" fmla="*/ 3 h 58"/>
                <a:gd name="T70" fmla="*/ 15 w 20"/>
                <a:gd name="T71" fmla="*/ 3 h 58"/>
                <a:gd name="T72" fmla="*/ 13 w 20"/>
                <a:gd name="T73" fmla="*/ 3 h 58"/>
                <a:gd name="T74" fmla="*/ 13 w 20"/>
                <a:gd name="T75" fmla="*/ 3 h 58"/>
                <a:gd name="T76" fmla="*/ 10 w 20"/>
                <a:gd name="T77" fmla="*/ 3 h 58"/>
                <a:gd name="T78" fmla="*/ 10 w 20"/>
                <a:gd name="T79" fmla="*/ 0 h 58"/>
                <a:gd name="T80" fmla="*/ 8 w 20"/>
                <a:gd name="T81" fmla="*/ 3 h 58"/>
                <a:gd name="T82" fmla="*/ 8 w 20"/>
                <a:gd name="T83" fmla="*/ 3 h 58"/>
                <a:gd name="T84" fmla="*/ 5 w 20"/>
                <a:gd name="T85" fmla="*/ 3 h 58"/>
                <a:gd name="T86" fmla="*/ 5 w 20"/>
                <a:gd name="T87" fmla="*/ 3 h 58"/>
                <a:gd name="T88" fmla="*/ 3 w 20"/>
                <a:gd name="T89" fmla="*/ 5 h 58"/>
                <a:gd name="T90" fmla="*/ 3 w 20"/>
                <a:gd name="T91" fmla="*/ 5 h 58"/>
                <a:gd name="T92" fmla="*/ 3 w 20"/>
                <a:gd name="T93" fmla="*/ 11 h 58"/>
                <a:gd name="T94" fmla="*/ 0 w 20"/>
                <a:gd name="T95" fmla="*/ 16 h 58"/>
                <a:gd name="T96" fmla="*/ 0 w 20"/>
                <a:gd name="T97" fmla="*/ 16 h 58"/>
                <a:gd name="T98" fmla="*/ 0 w 20"/>
                <a:gd name="T99" fmla="*/ 18 h 58"/>
                <a:gd name="T100" fmla="*/ 0 w 20"/>
                <a:gd name="T101" fmla="*/ 21 h 58"/>
                <a:gd name="T102" fmla="*/ 0 w 20"/>
                <a:gd name="T103" fmla="*/ 26 h 58"/>
                <a:gd name="T104" fmla="*/ 0 w 20"/>
                <a:gd name="T105" fmla="*/ 31 h 58"/>
                <a:gd name="T106" fmla="*/ 0 w 20"/>
                <a:gd name="T107" fmla="*/ 33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 h="58">
                  <a:moveTo>
                    <a:pt x="0" y="33"/>
                  </a:moveTo>
                  <a:lnTo>
                    <a:pt x="0" y="33"/>
                  </a:lnTo>
                  <a:lnTo>
                    <a:pt x="0" y="38"/>
                  </a:lnTo>
                  <a:lnTo>
                    <a:pt x="0" y="46"/>
                  </a:lnTo>
                  <a:lnTo>
                    <a:pt x="3" y="51"/>
                  </a:lnTo>
                  <a:lnTo>
                    <a:pt x="3" y="53"/>
                  </a:lnTo>
                  <a:lnTo>
                    <a:pt x="3" y="56"/>
                  </a:lnTo>
                  <a:lnTo>
                    <a:pt x="5" y="58"/>
                  </a:lnTo>
                  <a:lnTo>
                    <a:pt x="8" y="58"/>
                  </a:lnTo>
                  <a:lnTo>
                    <a:pt x="10" y="58"/>
                  </a:lnTo>
                  <a:lnTo>
                    <a:pt x="13" y="58"/>
                  </a:lnTo>
                  <a:lnTo>
                    <a:pt x="15" y="56"/>
                  </a:lnTo>
                  <a:lnTo>
                    <a:pt x="18" y="53"/>
                  </a:lnTo>
                  <a:lnTo>
                    <a:pt x="18" y="51"/>
                  </a:lnTo>
                  <a:lnTo>
                    <a:pt x="18" y="48"/>
                  </a:lnTo>
                  <a:lnTo>
                    <a:pt x="18" y="46"/>
                  </a:lnTo>
                  <a:lnTo>
                    <a:pt x="20" y="38"/>
                  </a:lnTo>
                  <a:lnTo>
                    <a:pt x="20" y="31"/>
                  </a:lnTo>
                  <a:lnTo>
                    <a:pt x="20" y="28"/>
                  </a:lnTo>
                  <a:lnTo>
                    <a:pt x="20" y="26"/>
                  </a:lnTo>
                  <a:lnTo>
                    <a:pt x="20" y="23"/>
                  </a:lnTo>
                  <a:lnTo>
                    <a:pt x="20" y="18"/>
                  </a:lnTo>
                  <a:lnTo>
                    <a:pt x="18" y="13"/>
                  </a:lnTo>
                  <a:lnTo>
                    <a:pt x="18" y="11"/>
                  </a:lnTo>
                  <a:lnTo>
                    <a:pt x="18" y="8"/>
                  </a:lnTo>
                  <a:lnTo>
                    <a:pt x="15" y="5"/>
                  </a:lnTo>
                  <a:lnTo>
                    <a:pt x="15" y="3"/>
                  </a:lnTo>
                  <a:lnTo>
                    <a:pt x="13" y="3"/>
                  </a:lnTo>
                  <a:lnTo>
                    <a:pt x="10" y="3"/>
                  </a:lnTo>
                  <a:lnTo>
                    <a:pt x="10" y="0"/>
                  </a:lnTo>
                  <a:lnTo>
                    <a:pt x="8" y="3"/>
                  </a:lnTo>
                  <a:lnTo>
                    <a:pt x="5" y="3"/>
                  </a:lnTo>
                  <a:lnTo>
                    <a:pt x="3" y="5"/>
                  </a:lnTo>
                  <a:lnTo>
                    <a:pt x="3" y="11"/>
                  </a:lnTo>
                  <a:lnTo>
                    <a:pt x="0" y="16"/>
                  </a:lnTo>
                  <a:lnTo>
                    <a:pt x="0" y="18"/>
                  </a:lnTo>
                  <a:lnTo>
                    <a:pt x="0" y="21"/>
                  </a:lnTo>
                  <a:lnTo>
                    <a:pt x="0" y="26"/>
                  </a:lnTo>
                  <a:lnTo>
                    <a:pt x="0" y="31"/>
                  </a:lnTo>
                  <a:lnTo>
                    <a:pt x="0" y="3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9" name="Freeform 365">
              <a:extLst>
                <a:ext uri="{FF2B5EF4-FFF2-40B4-BE49-F238E27FC236}">
                  <a16:creationId xmlns:a16="http://schemas.microsoft.com/office/drawing/2014/main" id="{61599989-68AD-4ACA-A864-883305DAB697}"/>
                </a:ext>
              </a:extLst>
            </p:cNvPr>
            <p:cNvSpPr>
              <a:spLocks noChangeAspect="1" noEditPoints="1"/>
            </p:cNvSpPr>
            <p:nvPr/>
          </p:nvSpPr>
          <p:spPr bwMode="auto">
            <a:xfrm>
              <a:off x="2632" y="3453"/>
              <a:ext cx="37" cy="63"/>
            </a:xfrm>
            <a:custGeom>
              <a:avLst/>
              <a:gdLst>
                <a:gd name="T0" fmla="*/ 0 w 37"/>
                <a:gd name="T1" fmla="*/ 30 h 63"/>
                <a:gd name="T2" fmla="*/ 0 w 37"/>
                <a:gd name="T3" fmla="*/ 23 h 63"/>
                <a:gd name="T4" fmla="*/ 2 w 37"/>
                <a:gd name="T5" fmla="*/ 15 h 63"/>
                <a:gd name="T6" fmla="*/ 5 w 37"/>
                <a:gd name="T7" fmla="*/ 13 h 63"/>
                <a:gd name="T8" fmla="*/ 10 w 37"/>
                <a:gd name="T9" fmla="*/ 5 h 63"/>
                <a:gd name="T10" fmla="*/ 10 w 37"/>
                <a:gd name="T11" fmla="*/ 2 h 63"/>
                <a:gd name="T12" fmla="*/ 15 w 37"/>
                <a:gd name="T13" fmla="*/ 2 h 63"/>
                <a:gd name="T14" fmla="*/ 20 w 37"/>
                <a:gd name="T15" fmla="*/ 0 h 63"/>
                <a:gd name="T16" fmla="*/ 22 w 37"/>
                <a:gd name="T17" fmla="*/ 2 h 63"/>
                <a:gd name="T18" fmla="*/ 30 w 37"/>
                <a:gd name="T19" fmla="*/ 7 h 63"/>
                <a:gd name="T20" fmla="*/ 32 w 37"/>
                <a:gd name="T21" fmla="*/ 10 h 63"/>
                <a:gd name="T22" fmla="*/ 37 w 37"/>
                <a:gd name="T23" fmla="*/ 20 h 63"/>
                <a:gd name="T24" fmla="*/ 37 w 37"/>
                <a:gd name="T25" fmla="*/ 33 h 63"/>
                <a:gd name="T26" fmla="*/ 37 w 37"/>
                <a:gd name="T27" fmla="*/ 38 h 63"/>
                <a:gd name="T28" fmla="*/ 35 w 37"/>
                <a:gd name="T29" fmla="*/ 48 h 63"/>
                <a:gd name="T30" fmla="*/ 35 w 37"/>
                <a:gd name="T31" fmla="*/ 50 h 63"/>
                <a:gd name="T32" fmla="*/ 30 w 37"/>
                <a:gd name="T33" fmla="*/ 58 h 63"/>
                <a:gd name="T34" fmla="*/ 27 w 37"/>
                <a:gd name="T35" fmla="*/ 60 h 63"/>
                <a:gd name="T36" fmla="*/ 25 w 37"/>
                <a:gd name="T37" fmla="*/ 63 h 63"/>
                <a:gd name="T38" fmla="*/ 20 w 37"/>
                <a:gd name="T39" fmla="*/ 63 h 63"/>
                <a:gd name="T40" fmla="*/ 17 w 37"/>
                <a:gd name="T41" fmla="*/ 63 h 63"/>
                <a:gd name="T42" fmla="*/ 12 w 37"/>
                <a:gd name="T43" fmla="*/ 63 h 63"/>
                <a:gd name="T44" fmla="*/ 7 w 37"/>
                <a:gd name="T45" fmla="*/ 58 h 63"/>
                <a:gd name="T46" fmla="*/ 5 w 37"/>
                <a:gd name="T47" fmla="*/ 53 h 63"/>
                <a:gd name="T48" fmla="*/ 2 w 37"/>
                <a:gd name="T49" fmla="*/ 50 h 63"/>
                <a:gd name="T50" fmla="*/ 0 w 37"/>
                <a:gd name="T51" fmla="*/ 35 h 63"/>
                <a:gd name="T52" fmla="*/ 7 w 37"/>
                <a:gd name="T53" fmla="*/ 33 h 63"/>
                <a:gd name="T54" fmla="*/ 7 w 37"/>
                <a:gd name="T55" fmla="*/ 40 h 63"/>
                <a:gd name="T56" fmla="*/ 10 w 37"/>
                <a:gd name="T57" fmla="*/ 53 h 63"/>
                <a:gd name="T58" fmla="*/ 12 w 37"/>
                <a:gd name="T59" fmla="*/ 55 h 63"/>
                <a:gd name="T60" fmla="*/ 15 w 37"/>
                <a:gd name="T61" fmla="*/ 60 h 63"/>
                <a:gd name="T62" fmla="*/ 20 w 37"/>
                <a:gd name="T63" fmla="*/ 60 h 63"/>
                <a:gd name="T64" fmla="*/ 20 w 37"/>
                <a:gd name="T65" fmla="*/ 60 h 63"/>
                <a:gd name="T66" fmla="*/ 22 w 37"/>
                <a:gd name="T67" fmla="*/ 60 h 63"/>
                <a:gd name="T68" fmla="*/ 25 w 37"/>
                <a:gd name="T69" fmla="*/ 58 h 63"/>
                <a:gd name="T70" fmla="*/ 25 w 37"/>
                <a:gd name="T71" fmla="*/ 55 h 63"/>
                <a:gd name="T72" fmla="*/ 27 w 37"/>
                <a:gd name="T73" fmla="*/ 53 h 63"/>
                <a:gd name="T74" fmla="*/ 27 w 37"/>
                <a:gd name="T75" fmla="*/ 48 h 63"/>
                <a:gd name="T76" fmla="*/ 30 w 37"/>
                <a:gd name="T77" fmla="*/ 33 h 63"/>
                <a:gd name="T78" fmla="*/ 30 w 37"/>
                <a:gd name="T79" fmla="*/ 28 h 63"/>
                <a:gd name="T80" fmla="*/ 27 w 37"/>
                <a:gd name="T81" fmla="*/ 20 h 63"/>
                <a:gd name="T82" fmla="*/ 27 w 37"/>
                <a:gd name="T83" fmla="*/ 13 h 63"/>
                <a:gd name="T84" fmla="*/ 27 w 37"/>
                <a:gd name="T85" fmla="*/ 10 h 63"/>
                <a:gd name="T86" fmla="*/ 22 w 37"/>
                <a:gd name="T87" fmla="*/ 5 h 63"/>
                <a:gd name="T88" fmla="*/ 22 w 37"/>
                <a:gd name="T89" fmla="*/ 5 h 63"/>
                <a:gd name="T90" fmla="*/ 20 w 37"/>
                <a:gd name="T91" fmla="*/ 5 h 63"/>
                <a:gd name="T92" fmla="*/ 17 w 37"/>
                <a:gd name="T93" fmla="*/ 5 h 63"/>
                <a:gd name="T94" fmla="*/ 15 w 37"/>
                <a:gd name="T95" fmla="*/ 5 h 63"/>
                <a:gd name="T96" fmla="*/ 12 w 37"/>
                <a:gd name="T97" fmla="*/ 7 h 63"/>
                <a:gd name="T98" fmla="*/ 10 w 37"/>
                <a:gd name="T99" fmla="*/ 13 h 63"/>
                <a:gd name="T100" fmla="*/ 10 w 37"/>
                <a:gd name="T101" fmla="*/ 18 h 63"/>
                <a:gd name="T102" fmla="*/ 10 w 37"/>
                <a:gd name="T103" fmla="*/ 23 h 63"/>
                <a:gd name="T104" fmla="*/ 7 w 37"/>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 h="63">
                  <a:moveTo>
                    <a:pt x="0" y="33"/>
                  </a:moveTo>
                  <a:lnTo>
                    <a:pt x="0" y="30"/>
                  </a:lnTo>
                  <a:lnTo>
                    <a:pt x="0" y="28"/>
                  </a:lnTo>
                  <a:lnTo>
                    <a:pt x="0" y="23"/>
                  </a:lnTo>
                  <a:lnTo>
                    <a:pt x="2" y="18"/>
                  </a:lnTo>
                  <a:lnTo>
                    <a:pt x="2" y="15"/>
                  </a:lnTo>
                  <a:lnTo>
                    <a:pt x="5" y="13"/>
                  </a:lnTo>
                  <a:lnTo>
                    <a:pt x="7" y="7"/>
                  </a:lnTo>
                  <a:lnTo>
                    <a:pt x="10" y="5"/>
                  </a:lnTo>
                  <a:lnTo>
                    <a:pt x="10" y="2"/>
                  </a:lnTo>
                  <a:lnTo>
                    <a:pt x="12" y="2"/>
                  </a:lnTo>
                  <a:lnTo>
                    <a:pt x="15" y="2"/>
                  </a:lnTo>
                  <a:lnTo>
                    <a:pt x="17" y="0"/>
                  </a:lnTo>
                  <a:lnTo>
                    <a:pt x="20" y="0"/>
                  </a:lnTo>
                  <a:lnTo>
                    <a:pt x="22" y="2"/>
                  </a:lnTo>
                  <a:lnTo>
                    <a:pt x="27" y="2"/>
                  </a:lnTo>
                  <a:lnTo>
                    <a:pt x="30" y="7"/>
                  </a:lnTo>
                  <a:lnTo>
                    <a:pt x="32" y="7"/>
                  </a:lnTo>
                  <a:lnTo>
                    <a:pt x="32" y="10"/>
                  </a:lnTo>
                  <a:lnTo>
                    <a:pt x="35" y="13"/>
                  </a:lnTo>
                  <a:lnTo>
                    <a:pt x="37" y="20"/>
                  </a:lnTo>
                  <a:lnTo>
                    <a:pt x="37" y="30"/>
                  </a:lnTo>
                  <a:lnTo>
                    <a:pt x="37" y="33"/>
                  </a:lnTo>
                  <a:lnTo>
                    <a:pt x="37" y="38"/>
                  </a:lnTo>
                  <a:lnTo>
                    <a:pt x="37" y="43"/>
                  </a:lnTo>
                  <a:lnTo>
                    <a:pt x="35" y="48"/>
                  </a:lnTo>
                  <a:lnTo>
                    <a:pt x="35" y="50"/>
                  </a:lnTo>
                  <a:lnTo>
                    <a:pt x="32" y="53"/>
                  </a:lnTo>
                  <a:lnTo>
                    <a:pt x="30" y="58"/>
                  </a:lnTo>
                  <a:lnTo>
                    <a:pt x="27" y="60"/>
                  </a:lnTo>
                  <a:lnTo>
                    <a:pt x="25" y="63"/>
                  </a:lnTo>
                  <a:lnTo>
                    <a:pt x="22" y="63"/>
                  </a:lnTo>
                  <a:lnTo>
                    <a:pt x="20" y="63"/>
                  </a:lnTo>
                  <a:lnTo>
                    <a:pt x="17" y="63"/>
                  </a:lnTo>
                  <a:lnTo>
                    <a:pt x="15" y="63"/>
                  </a:lnTo>
                  <a:lnTo>
                    <a:pt x="12" y="63"/>
                  </a:lnTo>
                  <a:lnTo>
                    <a:pt x="10" y="60"/>
                  </a:lnTo>
                  <a:lnTo>
                    <a:pt x="7" y="58"/>
                  </a:lnTo>
                  <a:lnTo>
                    <a:pt x="5" y="55"/>
                  </a:lnTo>
                  <a:lnTo>
                    <a:pt x="5" y="53"/>
                  </a:lnTo>
                  <a:lnTo>
                    <a:pt x="2" y="53"/>
                  </a:lnTo>
                  <a:lnTo>
                    <a:pt x="2" y="50"/>
                  </a:lnTo>
                  <a:lnTo>
                    <a:pt x="0" y="43"/>
                  </a:lnTo>
                  <a:lnTo>
                    <a:pt x="0" y="35"/>
                  </a:lnTo>
                  <a:lnTo>
                    <a:pt x="0" y="33"/>
                  </a:lnTo>
                  <a:close/>
                  <a:moveTo>
                    <a:pt x="7" y="33"/>
                  </a:moveTo>
                  <a:lnTo>
                    <a:pt x="7" y="35"/>
                  </a:lnTo>
                  <a:lnTo>
                    <a:pt x="7" y="40"/>
                  </a:lnTo>
                  <a:lnTo>
                    <a:pt x="10" y="48"/>
                  </a:lnTo>
                  <a:lnTo>
                    <a:pt x="10" y="53"/>
                  </a:lnTo>
                  <a:lnTo>
                    <a:pt x="12" y="55"/>
                  </a:lnTo>
                  <a:lnTo>
                    <a:pt x="12" y="58"/>
                  </a:lnTo>
                  <a:lnTo>
                    <a:pt x="15" y="60"/>
                  </a:lnTo>
                  <a:lnTo>
                    <a:pt x="17" y="60"/>
                  </a:lnTo>
                  <a:lnTo>
                    <a:pt x="20" y="60"/>
                  </a:lnTo>
                  <a:lnTo>
                    <a:pt x="22" y="60"/>
                  </a:lnTo>
                  <a:lnTo>
                    <a:pt x="22" y="58"/>
                  </a:lnTo>
                  <a:lnTo>
                    <a:pt x="25" y="58"/>
                  </a:lnTo>
                  <a:lnTo>
                    <a:pt x="25" y="55"/>
                  </a:lnTo>
                  <a:lnTo>
                    <a:pt x="27" y="53"/>
                  </a:lnTo>
                  <a:lnTo>
                    <a:pt x="27" y="50"/>
                  </a:lnTo>
                  <a:lnTo>
                    <a:pt x="27" y="48"/>
                  </a:lnTo>
                  <a:lnTo>
                    <a:pt x="30" y="40"/>
                  </a:lnTo>
                  <a:lnTo>
                    <a:pt x="30" y="33"/>
                  </a:lnTo>
                  <a:lnTo>
                    <a:pt x="30" y="30"/>
                  </a:lnTo>
                  <a:lnTo>
                    <a:pt x="30" y="28"/>
                  </a:lnTo>
                  <a:lnTo>
                    <a:pt x="30" y="25"/>
                  </a:lnTo>
                  <a:lnTo>
                    <a:pt x="27" y="20"/>
                  </a:lnTo>
                  <a:lnTo>
                    <a:pt x="27" y="15"/>
                  </a:lnTo>
                  <a:lnTo>
                    <a:pt x="27" y="13"/>
                  </a:lnTo>
                  <a:lnTo>
                    <a:pt x="27" y="10"/>
                  </a:lnTo>
                  <a:lnTo>
                    <a:pt x="25" y="7"/>
                  </a:lnTo>
                  <a:lnTo>
                    <a:pt x="22" y="5"/>
                  </a:lnTo>
                  <a:lnTo>
                    <a:pt x="20" y="5"/>
                  </a:lnTo>
                  <a:lnTo>
                    <a:pt x="17" y="5"/>
                  </a:lnTo>
                  <a:lnTo>
                    <a:pt x="15" y="5"/>
                  </a:lnTo>
                  <a:lnTo>
                    <a:pt x="12" y="7"/>
                  </a:lnTo>
                  <a:lnTo>
                    <a:pt x="10" y="13"/>
                  </a:lnTo>
                  <a:lnTo>
                    <a:pt x="10" y="18"/>
                  </a:lnTo>
                  <a:lnTo>
                    <a:pt x="10" y="20"/>
                  </a:lnTo>
                  <a:lnTo>
                    <a:pt x="10" y="23"/>
                  </a:lnTo>
                  <a:lnTo>
                    <a:pt x="7" y="28"/>
                  </a:lnTo>
                  <a:lnTo>
                    <a:pt x="7"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0" name="Freeform 366">
              <a:extLst>
                <a:ext uri="{FF2B5EF4-FFF2-40B4-BE49-F238E27FC236}">
                  <a16:creationId xmlns:a16="http://schemas.microsoft.com/office/drawing/2014/main" id="{F8E3C5CE-4D21-43E0-8415-A788B0C14BA8}"/>
                </a:ext>
              </a:extLst>
            </p:cNvPr>
            <p:cNvSpPr>
              <a:spLocks noChangeAspect="1"/>
            </p:cNvSpPr>
            <p:nvPr/>
          </p:nvSpPr>
          <p:spPr bwMode="auto">
            <a:xfrm>
              <a:off x="2632" y="3453"/>
              <a:ext cx="37" cy="63"/>
            </a:xfrm>
            <a:custGeom>
              <a:avLst/>
              <a:gdLst>
                <a:gd name="T0" fmla="*/ 0 w 37"/>
                <a:gd name="T1" fmla="*/ 33 h 63"/>
                <a:gd name="T2" fmla="*/ 0 w 37"/>
                <a:gd name="T3" fmla="*/ 30 h 63"/>
                <a:gd name="T4" fmla="*/ 0 w 37"/>
                <a:gd name="T5" fmla="*/ 28 h 63"/>
                <a:gd name="T6" fmla="*/ 0 w 37"/>
                <a:gd name="T7" fmla="*/ 23 h 63"/>
                <a:gd name="T8" fmla="*/ 2 w 37"/>
                <a:gd name="T9" fmla="*/ 18 h 63"/>
                <a:gd name="T10" fmla="*/ 2 w 37"/>
                <a:gd name="T11" fmla="*/ 15 h 63"/>
                <a:gd name="T12" fmla="*/ 2 w 37"/>
                <a:gd name="T13" fmla="*/ 15 h 63"/>
                <a:gd name="T14" fmla="*/ 5 w 37"/>
                <a:gd name="T15" fmla="*/ 13 h 63"/>
                <a:gd name="T16" fmla="*/ 7 w 37"/>
                <a:gd name="T17" fmla="*/ 7 h 63"/>
                <a:gd name="T18" fmla="*/ 10 w 37"/>
                <a:gd name="T19" fmla="*/ 5 h 63"/>
                <a:gd name="T20" fmla="*/ 10 w 37"/>
                <a:gd name="T21" fmla="*/ 5 h 63"/>
                <a:gd name="T22" fmla="*/ 10 w 37"/>
                <a:gd name="T23" fmla="*/ 2 h 63"/>
                <a:gd name="T24" fmla="*/ 12 w 37"/>
                <a:gd name="T25" fmla="*/ 2 h 63"/>
                <a:gd name="T26" fmla="*/ 15 w 37"/>
                <a:gd name="T27" fmla="*/ 2 h 63"/>
                <a:gd name="T28" fmla="*/ 17 w 37"/>
                <a:gd name="T29" fmla="*/ 0 h 63"/>
                <a:gd name="T30" fmla="*/ 20 w 37"/>
                <a:gd name="T31" fmla="*/ 0 h 63"/>
                <a:gd name="T32" fmla="*/ 20 w 37"/>
                <a:gd name="T33" fmla="*/ 0 h 63"/>
                <a:gd name="T34" fmla="*/ 22 w 37"/>
                <a:gd name="T35" fmla="*/ 2 h 63"/>
                <a:gd name="T36" fmla="*/ 27 w 37"/>
                <a:gd name="T37" fmla="*/ 2 h 63"/>
                <a:gd name="T38" fmla="*/ 30 w 37"/>
                <a:gd name="T39" fmla="*/ 7 h 63"/>
                <a:gd name="T40" fmla="*/ 32 w 37"/>
                <a:gd name="T41" fmla="*/ 7 h 63"/>
                <a:gd name="T42" fmla="*/ 32 w 37"/>
                <a:gd name="T43" fmla="*/ 10 h 63"/>
                <a:gd name="T44" fmla="*/ 35 w 37"/>
                <a:gd name="T45" fmla="*/ 13 h 63"/>
                <a:gd name="T46" fmla="*/ 37 w 37"/>
                <a:gd name="T47" fmla="*/ 20 h 63"/>
                <a:gd name="T48" fmla="*/ 37 w 37"/>
                <a:gd name="T49" fmla="*/ 30 h 63"/>
                <a:gd name="T50" fmla="*/ 37 w 37"/>
                <a:gd name="T51" fmla="*/ 33 h 63"/>
                <a:gd name="T52" fmla="*/ 37 w 37"/>
                <a:gd name="T53" fmla="*/ 33 h 63"/>
                <a:gd name="T54" fmla="*/ 37 w 37"/>
                <a:gd name="T55" fmla="*/ 38 h 63"/>
                <a:gd name="T56" fmla="*/ 37 w 37"/>
                <a:gd name="T57" fmla="*/ 43 h 63"/>
                <a:gd name="T58" fmla="*/ 35 w 37"/>
                <a:gd name="T59" fmla="*/ 48 h 63"/>
                <a:gd name="T60" fmla="*/ 35 w 37"/>
                <a:gd name="T61" fmla="*/ 50 h 63"/>
                <a:gd name="T62" fmla="*/ 35 w 37"/>
                <a:gd name="T63" fmla="*/ 50 h 63"/>
                <a:gd name="T64" fmla="*/ 32 w 37"/>
                <a:gd name="T65" fmla="*/ 53 h 63"/>
                <a:gd name="T66" fmla="*/ 30 w 37"/>
                <a:gd name="T67" fmla="*/ 58 h 63"/>
                <a:gd name="T68" fmla="*/ 27 w 37"/>
                <a:gd name="T69" fmla="*/ 60 h 63"/>
                <a:gd name="T70" fmla="*/ 27 w 37"/>
                <a:gd name="T71" fmla="*/ 60 h 63"/>
                <a:gd name="T72" fmla="*/ 27 w 37"/>
                <a:gd name="T73" fmla="*/ 60 h 63"/>
                <a:gd name="T74" fmla="*/ 25 w 37"/>
                <a:gd name="T75" fmla="*/ 63 h 63"/>
                <a:gd name="T76" fmla="*/ 22 w 37"/>
                <a:gd name="T77" fmla="*/ 63 h 63"/>
                <a:gd name="T78" fmla="*/ 20 w 37"/>
                <a:gd name="T79" fmla="*/ 63 h 63"/>
                <a:gd name="T80" fmla="*/ 17 w 37"/>
                <a:gd name="T81" fmla="*/ 63 h 63"/>
                <a:gd name="T82" fmla="*/ 17 w 37"/>
                <a:gd name="T83" fmla="*/ 63 h 63"/>
                <a:gd name="T84" fmla="*/ 15 w 37"/>
                <a:gd name="T85" fmla="*/ 63 h 63"/>
                <a:gd name="T86" fmla="*/ 12 w 37"/>
                <a:gd name="T87" fmla="*/ 63 h 63"/>
                <a:gd name="T88" fmla="*/ 10 w 37"/>
                <a:gd name="T89" fmla="*/ 60 h 63"/>
                <a:gd name="T90" fmla="*/ 7 w 37"/>
                <a:gd name="T91" fmla="*/ 58 h 63"/>
                <a:gd name="T92" fmla="*/ 5 w 37"/>
                <a:gd name="T93" fmla="*/ 55 h 63"/>
                <a:gd name="T94" fmla="*/ 5 w 37"/>
                <a:gd name="T95" fmla="*/ 53 h 63"/>
                <a:gd name="T96" fmla="*/ 2 w 37"/>
                <a:gd name="T97" fmla="*/ 53 h 63"/>
                <a:gd name="T98" fmla="*/ 2 w 37"/>
                <a:gd name="T99" fmla="*/ 50 h 63"/>
                <a:gd name="T100" fmla="*/ 0 w 37"/>
                <a:gd name="T101" fmla="*/ 43 h 63"/>
                <a:gd name="T102" fmla="*/ 0 w 37"/>
                <a:gd name="T103" fmla="*/ 35 h 63"/>
                <a:gd name="T104" fmla="*/ 0 w 37"/>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 h="63">
                  <a:moveTo>
                    <a:pt x="0" y="33"/>
                  </a:moveTo>
                  <a:lnTo>
                    <a:pt x="0" y="30"/>
                  </a:lnTo>
                  <a:lnTo>
                    <a:pt x="0" y="28"/>
                  </a:lnTo>
                  <a:lnTo>
                    <a:pt x="0" y="23"/>
                  </a:lnTo>
                  <a:lnTo>
                    <a:pt x="2" y="18"/>
                  </a:lnTo>
                  <a:lnTo>
                    <a:pt x="2" y="15"/>
                  </a:lnTo>
                  <a:lnTo>
                    <a:pt x="5" y="13"/>
                  </a:lnTo>
                  <a:lnTo>
                    <a:pt x="7" y="7"/>
                  </a:lnTo>
                  <a:lnTo>
                    <a:pt x="10" y="5"/>
                  </a:lnTo>
                  <a:lnTo>
                    <a:pt x="10" y="2"/>
                  </a:lnTo>
                  <a:lnTo>
                    <a:pt x="12" y="2"/>
                  </a:lnTo>
                  <a:lnTo>
                    <a:pt x="15" y="2"/>
                  </a:lnTo>
                  <a:lnTo>
                    <a:pt x="17" y="0"/>
                  </a:lnTo>
                  <a:lnTo>
                    <a:pt x="20" y="0"/>
                  </a:lnTo>
                  <a:lnTo>
                    <a:pt x="22" y="2"/>
                  </a:lnTo>
                  <a:lnTo>
                    <a:pt x="27" y="2"/>
                  </a:lnTo>
                  <a:lnTo>
                    <a:pt x="30" y="7"/>
                  </a:lnTo>
                  <a:lnTo>
                    <a:pt x="32" y="7"/>
                  </a:lnTo>
                  <a:lnTo>
                    <a:pt x="32" y="10"/>
                  </a:lnTo>
                  <a:lnTo>
                    <a:pt x="35" y="13"/>
                  </a:lnTo>
                  <a:lnTo>
                    <a:pt x="37" y="20"/>
                  </a:lnTo>
                  <a:lnTo>
                    <a:pt x="37" y="30"/>
                  </a:lnTo>
                  <a:lnTo>
                    <a:pt x="37" y="33"/>
                  </a:lnTo>
                  <a:lnTo>
                    <a:pt x="37" y="38"/>
                  </a:lnTo>
                  <a:lnTo>
                    <a:pt x="37" y="43"/>
                  </a:lnTo>
                  <a:lnTo>
                    <a:pt x="35" y="48"/>
                  </a:lnTo>
                  <a:lnTo>
                    <a:pt x="35" y="50"/>
                  </a:lnTo>
                  <a:lnTo>
                    <a:pt x="32" y="53"/>
                  </a:lnTo>
                  <a:lnTo>
                    <a:pt x="30" y="58"/>
                  </a:lnTo>
                  <a:lnTo>
                    <a:pt x="27" y="60"/>
                  </a:lnTo>
                  <a:lnTo>
                    <a:pt x="25" y="63"/>
                  </a:lnTo>
                  <a:lnTo>
                    <a:pt x="22" y="63"/>
                  </a:lnTo>
                  <a:lnTo>
                    <a:pt x="20" y="63"/>
                  </a:lnTo>
                  <a:lnTo>
                    <a:pt x="17" y="63"/>
                  </a:lnTo>
                  <a:lnTo>
                    <a:pt x="15" y="63"/>
                  </a:lnTo>
                  <a:lnTo>
                    <a:pt x="12" y="63"/>
                  </a:lnTo>
                  <a:lnTo>
                    <a:pt x="10" y="60"/>
                  </a:lnTo>
                  <a:lnTo>
                    <a:pt x="7" y="58"/>
                  </a:lnTo>
                  <a:lnTo>
                    <a:pt x="5" y="55"/>
                  </a:lnTo>
                  <a:lnTo>
                    <a:pt x="5" y="53"/>
                  </a:lnTo>
                  <a:lnTo>
                    <a:pt x="2" y="53"/>
                  </a:lnTo>
                  <a:lnTo>
                    <a:pt x="2" y="50"/>
                  </a:lnTo>
                  <a:lnTo>
                    <a:pt x="0" y="43"/>
                  </a:lnTo>
                  <a:lnTo>
                    <a:pt x="0" y="35"/>
                  </a:lnTo>
                  <a:lnTo>
                    <a:pt x="0" y="3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 name="Freeform 367">
              <a:extLst>
                <a:ext uri="{FF2B5EF4-FFF2-40B4-BE49-F238E27FC236}">
                  <a16:creationId xmlns:a16="http://schemas.microsoft.com/office/drawing/2014/main" id="{9A60F343-5F38-40A5-B4F5-CFF268B8BCC5}"/>
                </a:ext>
              </a:extLst>
            </p:cNvPr>
            <p:cNvSpPr>
              <a:spLocks noChangeAspect="1"/>
            </p:cNvSpPr>
            <p:nvPr/>
          </p:nvSpPr>
          <p:spPr bwMode="auto">
            <a:xfrm>
              <a:off x="2639" y="3458"/>
              <a:ext cx="23" cy="55"/>
            </a:xfrm>
            <a:custGeom>
              <a:avLst/>
              <a:gdLst>
                <a:gd name="T0" fmla="*/ 0 w 23"/>
                <a:gd name="T1" fmla="*/ 30 h 55"/>
                <a:gd name="T2" fmla="*/ 0 w 23"/>
                <a:gd name="T3" fmla="*/ 30 h 55"/>
                <a:gd name="T4" fmla="*/ 0 w 23"/>
                <a:gd name="T5" fmla="*/ 35 h 55"/>
                <a:gd name="T6" fmla="*/ 3 w 23"/>
                <a:gd name="T7" fmla="*/ 43 h 55"/>
                <a:gd name="T8" fmla="*/ 3 w 23"/>
                <a:gd name="T9" fmla="*/ 48 h 55"/>
                <a:gd name="T10" fmla="*/ 5 w 23"/>
                <a:gd name="T11" fmla="*/ 50 h 55"/>
                <a:gd name="T12" fmla="*/ 5 w 23"/>
                <a:gd name="T13" fmla="*/ 50 h 55"/>
                <a:gd name="T14" fmla="*/ 5 w 23"/>
                <a:gd name="T15" fmla="*/ 53 h 55"/>
                <a:gd name="T16" fmla="*/ 8 w 23"/>
                <a:gd name="T17" fmla="*/ 55 h 55"/>
                <a:gd name="T18" fmla="*/ 10 w 23"/>
                <a:gd name="T19" fmla="*/ 55 h 55"/>
                <a:gd name="T20" fmla="*/ 13 w 23"/>
                <a:gd name="T21" fmla="*/ 55 h 55"/>
                <a:gd name="T22" fmla="*/ 13 w 23"/>
                <a:gd name="T23" fmla="*/ 55 h 55"/>
                <a:gd name="T24" fmla="*/ 13 w 23"/>
                <a:gd name="T25" fmla="*/ 55 h 55"/>
                <a:gd name="T26" fmla="*/ 15 w 23"/>
                <a:gd name="T27" fmla="*/ 55 h 55"/>
                <a:gd name="T28" fmla="*/ 15 w 23"/>
                <a:gd name="T29" fmla="*/ 55 h 55"/>
                <a:gd name="T30" fmla="*/ 18 w 23"/>
                <a:gd name="T31" fmla="*/ 53 h 55"/>
                <a:gd name="T32" fmla="*/ 18 w 23"/>
                <a:gd name="T33" fmla="*/ 53 h 55"/>
                <a:gd name="T34" fmla="*/ 18 w 23"/>
                <a:gd name="T35" fmla="*/ 53 h 55"/>
                <a:gd name="T36" fmla="*/ 18 w 23"/>
                <a:gd name="T37" fmla="*/ 50 h 55"/>
                <a:gd name="T38" fmla="*/ 20 w 23"/>
                <a:gd name="T39" fmla="*/ 48 h 55"/>
                <a:gd name="T40" fmla="*/ 20 w 23"/>
                <a:gd name="T41" fmla="*/ 48 h 55"/>
                <a:gd name="T42" fmla="*/ 20 w 23"/>
                <a:gd name="T43" fmla="*/ 45 h 55"/>
                <a:gd name="T44" fmla="*/ 20 w 23"/>
                <a:gd name="T45" fmla="*/ 43 h 55"/>
                <a:gd name="T46" fmla="*/ 23 w 23"/>
                <a:gd name="T47" fmla="*/ 35 h 55"/>
                <a:gd name="T48" fmla="*/ 23 w 23"/>
                <a:gd name="T49" fmla="*/ 28 h 55"/>
                <a:gd name="T50" fmla="*/ 23 w 23"/>
                <a:gd name="T51" fmla="*/ 25 h 55"/>
                <a:gd name="T52" fmla="*/ 23 w 23"/>
                <a:gd name="T53" fmla="*/ 23 h 55"/>
                <a:gd name="T54" fmla="*/ 23 w 23"/>
                <a:gd name="T55" fmla="*/ 20 h 55"/>
                <a:gd name="T56" fmla="*/ 20 w 23"/>
                <a:gd name="T57" fmla="*/ 15 h 55"/>
                <a:gd name="T58" fmla="*/ 20 w 23"/>
                <a:gd name="T59" fmla="*/ 10 h 55"/>
                <a:gd name="T60" fmla="*/ 20 w 23"/>
                <a:gd name="T61" fmla="*/ 8 h 55"/>
                <a:gd name="T62" fmla="*/ 20 w 23"/>
                <a:gd name="T63" fmla="*/ 8 h 55"/>
                <a:gd name="T64" fmla="*/ 20 w 23"/>
                <a:gd name="T65" fmla="*/ 5 h 55"/>
                <a:gd name="T66" fmla="*/ 18 w 23"/>
                <a:gd name="T67" fmla="*/ 2 h 55"/>
                <a:gd name="T68" fmla="*/ 18 w 23"/>
                <a:gd name="T69" fmla="*/ 2 h 55"/>
                <a:gd name="T70" fmla="*/ 15 w 23"/>
                <a:gd name="T71" fmla="*/ 0 h 55"/>
                <a:gd name="T72" fmla="*/ 15 w 23"/>
                <a:gd name="T73" fmla="*/ 0 h 55"/>
                <a:gd name="T74" fmla="*/ 15 w 23"/>
                <a:gd name="T75" fmla="*/ 0 h 55"/>
                <a:gd name="T76" fmla="*/ 13 w 23"/>
                <a:gd name="T77" fmla="*/ 0 h 55"/>
                <a:gd name="T78" fmla="*/ 13 w 23"/>
                <a:gd name="T79" fmla="*/ 0 h 55"/>
                <a:gd name="T80" fmla="*/ 10 w 23"/>
                <a:gd name="T81" fmla="*/ 0 h 55"/>
                <a:gd name="T82" fmla="*/ 8 w 23"/>
                <a:gd name="T83" fmla="*/ 0 h 55"/>
                <a:gd name="T84" fmla="*/ 8 w 23"/>
                <a:gd name="T85" fmla="*/ 0 h 55"/>
                <a:gd name="T86" fmla="*/ 5 w 23"/>
                <a:gd name="T87" fmla="*/ 2 h 55"/>
                <a:gd name="T88" fmla="*/ 5 w 23"/>
                <a:gd name="T89" fmla="*/ 2 h 55"/>
                <a:gd name="T90" fmla="*/ 5 w 23"/>
                <a:gd name="T91" fmla="*/ 5 h 55"/>
                <a:gd name="T92" fmla="*/ 3 w 23"/>
                <a:gd name="T93" fmla="*/ 8 h 55"/>
                <a:gd name="T94" fmla="*/ 3 w 23"/>
                <a:gd name="T95" fmla="*/ 13 h 55"/>
                <a:gd name="T96" fmla="*/ 3 w 23"/>
                <a:gd name="T97" fmla="*/ 13 h 55"/>
                <a:gd name="T98" fmla="*/ 0 w 23"/>
                <a:gd name="T99" fmla="*/ 15 h 55"/>
                <a:gd name="T100" fmla="*/ 0 w 23"/>
                <a:gd name="T101" fmla="*/ 18 h 55"/>
                <a:gd name="T102" fmla="*/ 0 w 23"/>
                <a:gd name="T103" fmla="*/ 23 h 55"/>
                <a:gd name="T104" fmla="*/ 0 w 23"/>
                <a:gd name="T105" fmla="*/ 28 h 55"/>
                <a:gd name="T106" fmla="*/ 0 w 23"/>
                <a:gd name="T107" fmla="*/ 30 h 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 h="55">
                  <a:moveTo>
                    <a:pt x="0" y="30"/>
                  </a:moveTo>
                  <a:lnTo>
                    <a:pt x="0" y="30"/>
                  </a:lnTo>
                  <a:lnTo>
                    <a:pt x="0" y="35"/>
                  </a:lnTo>
                  <a:lnTo>
                    <a:pt x="3" y="43"/>
                  </a:lnTo>
                  <a:lnTo>
                    <a:pt x="3" y="48"/>
                  </a:lnTo>
                  <a:lnTo>
                    <a:pt x="5" y="50"/>
                  </a:lnTo>
                  <a:lnTo>
                    <a:pt x="5" y="53"/>
                  </a:lnTo>
                  <a:lnTo>
                    <a:pt x="8" y="55"/>
                  </a:lnTo>
                  <a:lnTo>
                    <a:pt x="10" y="55"/>
                  </a:lnTo>
                  <a:lnTo>
                    <a:pt x="13" y="55"/>
                  </a:lnTo>
                  <a:lnTo>
                    <a:pt x="15" y="55"/>
                  </a:lnTo>
                  <a:lnTo>
                    <a:pt x="18" y="53"/>
                  </a:lnTo>
                  <a:lnTo>
                    <a:pt x="18" y="50"/>
                  </a:lnTo>
                  <a:lnTo>
                    <a:pt x="20" y="48"/>
                  </a:lnTo>
                  <a:lnTo>
                    <a:pt x="20" y="45"/>
                  </a:lnTo>
                  <a:lnTo>
                    <a:pt x="20" y="43"/>
                  </a:lnTo>
                  <a:lnTo>
                    <a:pt x="23" y="35"/>
                  </a:lnTo>
                  <a:lnTo>
                    <a:pt x="23" y="28"/>
                  </a:lnTo>
                  <a:lnTo>
                    <a:pt x="23" y="25"/>
                  </a:lnTo>
                  <a:lnTo>
                    <a:pt x="23" y="23"/>
                  </a:lnTo>
                  <a:lnTo>
                    <a:pt x="23" y="20"/>
                  </a:lnTo>
                  <a:lnTo>
                    <a:pt x="20" y="15"/>
                  </a:lnTo>
                  <a:lnTo>
                    <a:pt x="20" y="10"/>
                  </a:lnTo>
                  <a:lnTo>
                    <a:pt x="20" y="8"/>
                  </a:lnTo>
                  <a:lnTo>
                    <a:pt x="20" y="5"/>
                  </a:lnTo>
                  <a:lnTo>
                    <a:pt x="18" y="2"/>
                  </a:lnTo>
                  <a:lnTo>
                    <a:pt x="15" y="0"/>
                  </a:lnTo>
                  <a:lnTo>
                    <a:pt x="13" y="0"/>
                  </a:lnTo>
                  <a:lnTo>
                    <a:pt x="10" y="0"/>
                  </a:lnTo>
                  <a:lnTo>
                    <a:pt x="8" y="0"/>
                  </a:lnTo>
                  <a:lnTo>
                    <a:pt x="5" y="2"/>
                  </a:lnTo>
                  <a:lnTo>
                    <a:pt x="5" y="5"/>
                  </a:lnTo>
                  <a:lnTo>
                    <a:pt x="3" y="8"/>
                  </a:lnTo>
                  <a:lnTo>
                    <a:pt x="3" y="13"/>
                  </a:lnTo>
                  <a:lnTo>
                    <a:pt x="0" y="15"/>
                  </a:lnTo>
                  <a:lnTo>
                    <a:pt x="0" y="18"/>
                  </a:lnTo>
                  <a:lnTo>
                    <a:pt x="0" y="23"/>
                  </a:lnTo>
                  <a:lnTo>
                    <a:pt x="0" y="28"/>
                  </a:lnTo>
                  <a:lnTo>
                    <a:pt x="0" y="3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2" name="Freeform 368">
              <a:extLst>
                <a:ext uri="{FF2B5EF4-FFF2-40B4-BE49-F238E27FC236}">
                  <a16:creationId xmlns:a16="http://schemas.microsoft.com/office/drawing/2014/main" id="{6C673D48-C23F-407F-A8FA-919CAD630DC0}"/>
                </a:ext>
              </a:extLst>
            </p:cNvPr>
            <p:cNvSpPr>
              <a:spLocks noChangeAspect="1"/>
            </p:cNvSpPr>
            <p:nvPr/>
          </p:nvSpPr>
          <p:spPr bwMode="auto">
            <a:xfrm>
              <a:off x="2679" y="3508"/>
              <a:ext cx="11" cy="10"/>
            </a:xfrm>
            <a:custGeom>
              <a:avLst/>
              <a:gdLst>
                <a:gd name="T0" fmla="*/ 6 w 11"/>
                <a:gd name="T1" fmla="*/ 0 h 10"/>
                <a:gd name="T2" fmla="*/ 8 w 11"/>
                <a:gd name="T3" fmla="*/ 0 h 10"/>
                <a:gd name="T4" fmla="*/ 8 w 11"/>
                <a:gd name="T5" fmla="*/ 0 h 10"/>
                <a:gd name="T6" fmla="*/ 8 w 11"/>
                <a:gd name="T7" fmla="*/ 0 h 10"/>
                <a:gd name="T8" fmla="*/ 11 w 11"/>
                <a:gd name="T9" fmla="*/ 0 h 10"/>
                <a:gd name="T10" fmla="*/ 11 w 11"/>
                <a:gd name="T11" fmla="*/ 3 h 10"/>
                <a:gd name="T12" fmla="*/ 11 w 11"/>
                <a:gd name="T13" fmla="*/ 3 h 10"/>
                <a:gd name="T14" fmla="*/ 11 w 11"/>
                <a:gd name="T15" fmla="*/ 3 h 10"/>
                <a:gd name="T16" fmla="*/ 11 w 11"/>
                <a:gd name="T17" fmla="*/ 5 h 10"/>
                <a:gd name="T18" fmla="*/ 11 w 11"/>
                <a:gd name="T19" fmla="*/ 5 h 10"/>
                <a:gd name="T20" fmla="*/ 11 w 11"/>
                <a:gd name="T21" fmla="*/ 5 h 10"/>
                <a:gd name="T22" fmla="*/ 11 w 11"/>
                <a:gd name="T23" fmla="*/ 8 h 10"/>
                <a:gd name="T24" fmla="*/ 11 w 11"/>
                <a:gd name="T25" fmla="*/ 8 h 10"/>
                <a:gd name="T26" fmla="*/ 8 w 11"/>
                <a:gd name="T27" fmla="*/ 8 h 10"/>
                <a:gd name="T28" fmla="*/ 8 w 11"/>
                <a:gd name="T29" fmla="*/ 8 h 10"/>
                <a:gd name="T30" fmla="*/ 8 w 11"/>
                <a:gd name="T31" fmla="*/ 10 h 10"/>
                <a:gd name="T32" fmla="*/ 6 w 11"/>
                <a:gd name="T33" fmla="*/ 10 h 10"/>
                <a:gd name="T34" fmla="*/ 6 w 11"/>
                <a:gd name="T35" fmla="*/ 10 h 10"/>
                <a:gd name="T36" fmla="*/ 6 w 11"/>
                <a:gd name="T37" fmla="*/ 10 h 10"/>
                <a:gd name="T38" fmla="*/ 3 w 11"/>
                <a:gd name="T39" fmla="*/ 8 h 10"/>
                <a:gd name="T40" fmla="*/ 3 w 11"/>
                <a:gd name="T41" fmla="*/ 8 h 10"/>
                <a:gd name="T42" fmla="*/ 3 w 11"/>
                <a:gd name="T43" fmla="*/ 8 h 10"/>
                <a:gd name="T44" fmla="*/ 3 w 11"/>
                <a:gd name="T45" fmla="*/ 8 h 10"/>
                <a:gd name="T46" fmla="*/ 0 w 11"/>
                <a:gd name="T47" fmla="*/ 5 h 10"/>
                <a:gd name="T48" fmla="*/ 0 w 11"/>
                <a:gd name="T49" fmla="*/ 5 h 10"/>
                <a:gd name="T50" fmla="*/ 0 w 11"/>
                <a:gd name="T51" fmla="*/ 5 h 10"/>
                <a:gd name="T52" fmla="*/ 0 w 11"/>
                <a:gd name="T53" fmla="*/ 3 h 10"/>
                <a:gd name="T54" fmla="*/ 3 w 11"/>
                <a:gd name="T55" fmla="*/ 3 h 10"/>
                <a:gd name="T56" fmla="*/ 3 w 11"/>
                <a:gd name="T57" fmla="*/ 0 h 10"/>
                <a:gd name="T58" fmla="*/ 3 w 11"/>
                <a:gd name="T59" fmla="*/ 0 h 10"/>
                <a:gd name="T60" fmla="*/ 3 w 11"/>
                <a:gd name="T61" fmla="*/ 0 h 10"/>
                <a:gd name="T62" fmla="*/ 3 w 11"/>
                <a:gd name="T63" fmla="*/ 0 h 10"/>
                <a:gd name="T64" fmla="*/ 6 w 11"/>
                <a:gd name="T65" fmla="*/ 0 h 10"/>
                <a:gd name="T66" fmla="*/ 6 w 11"/>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 h="10">
                  <a:moveTo>
                    <a:pt x="6" y="0"/>
                  </a:moveTo>
                  <a:lnTo>
                    <a:pt x="8" y="0"/>
                  </a:lnTo>
                  <a:lnTo>
                    <a:pt x="11" y="0"/>
                  </a:lnTo>
                  <a:lnTo>
                    <a:pt x="11" y="3"/>
                  </a:lnTo>
                  <a:lnTo>
                    <a:pt x="11" y="5"/>
                  </a:lnTo>
                  <a:lnTo>
                    <a:pt x="11" y="8"/>
                  </a:lnTo>
                  <a:lnTo>
                    <a:pt x="8" y="8"/>
                  </a:lnTo>
                  <a:lnTo>
                    <a:pt x="8" y="10"/>
                  </a:lnTo>
                  <a:lnTo>
                    <a:pt x="6" y="10"/>
                  </a:lnTo>
                  <a:lnTo>
                    <a:pt x="3" y="8"/>
                  </a:lnTo>
                  <a:lnTo>
                    <a:pt x="0" y="5"/>
                  </a:lnTo>
                  <a:lnTo>
                    <a:pt x="0" y="3"/>
                  </a:lnTo>
                  <a:lnTo>
                    <a:pt x="3" y="3"/>
                  </a:lnTo>
                  <a:lnTo>
                    <a:pt x="3" y="0"/>
                  </a:lnTo>
                  <a:lnTo>
                    <a:pt x="6" y="0"/>
                  </a:lnTo>
                  <a:close/>
                </a:path>
              </a:pathLst>
            </a:custGeom>
            <a:solidFill>
              <a:srgbClr val="000000"/>
            </a:solidFill>
            <a:ln w="4763">
              <a:solidFill>
                <a:srgbClr val="000000"/>
              </a:solidFill>
              <a:prstDash val="solid"/>
              <a:round/>
              <a:headEnd/>
              <a:tailEnd/>
            </a:ln>
          </p:spPr>
          <p:txBody>
            <a:bodyPr/>
            <a:lstStyle/>
            <a:p>
              <a:endParaRPr lang="en-GB"/>
            </a:p>
          </p:txBody>
        </p:sp>
        <p:sp>
          <p:nvSpPr>
            <p:cNvPr id="53" name="Freeform 369">
              <a:extLst>
                <a:ext uri="{FF2B5EF4-FFF2-40B4-BE49-F238E27FC236}">
                  <a16:creationId xmlns:a16="http://schemas.microsoft.com/office/drawing/2014/main" id="{33692F96-FCED-47E3-9ED1-98B0AD69A07C}"/>
                </a:ext>
              </a:extLst>
            </p:cNvPr>
            <p:cNvSpPr>
              <a:spLocks noChangeAspect="1"/>
            </p:cNvSpPr>
            <p:nvPr/>
          </p:nvSpPr>
          <p:spPr bwMode="auto">
            <a:xfrm>
              <a:off x="2707" y="3453"/>
              <a:ext cx="25" cy="63"/>
            </a:xfrm>
            <a:custGeom>
              <a:avLst/>
              <a:gdLst>
                <a:gd name="T0" fmla="*/ 0 w 25"/>
                <a:gd name="T1" fmla="*/ 7 h 63"/>
                <a:gd name="T2" fmla="*/ 15 w 25"/>
                <a:gd name="T3" fmla="*/ 0 h 63"/>
                <a:gd name="T4" fmla="*/ 18 w 25"/>
                <a:gd name="T5" fmla="*/ 0 h 63"/>
                <a:gd name="T6" fmla="*/ 18 w 25"/>
                <a:gd name="T7" fmla="*/ 53 h 63"/>
                <a:gd name="T8" fmla="*/ 18 w 25"/>
                <a:gd name="T9" fmla="*/ 53 h 63"/>
                <a:gd name="T10" fmla="*/ 18 w 25"/>
                <a:gd name="T11" fmla="*/ 55 h 63"/>
                <a:gd name="T12" fmla="*/ 18 w 25"/>
                <a:gd name="T13" fmla="*/ 58 h 63"/>
                <a:gd name="T14" fmla="*/ 18 w 25"/>
                <a:gd name="T15" fmla="*/ 58 h 63"/>
                <a:gd name="T16" fmla="*/ 18 w 25"/>
                <a:gd name="T17" fmla="*/ 58 h 63"/>
                <a:gd name="T18" fmla="*/ 18 w 25"/>
                <a:gd name="T19" fmla="*/ 58 h 63"/>
                <a:gd name="T20" fmla="*/ 18 w 25"/>
                <a:gd name="T21" fmla="*/ 60 h 63"/>
                <a:gd name="T22" fmla="*/ 18 w 25"/>
                <a:gd name="T23" fmla="*/ 60 h 63"/>
                <a:gd name="T24" fmla="*/ 18 w 25"/>
                <a:gd name="T25" fmla="*/ 60 h 63"/>
                <a:gd name="T26" fmla="*/ 20 w 25"/>
                <a:gd name="T27" fmla="*/ 60 h 63"/>
                <a:gd name="T28" fmla="*/ 23 w 25"/>
                <a:gd name="T29" fmla="*/ 60 h 63"/>
                <a:gd name="T30" fmla="*/ 25 w 25"/>
                <a:gd name="T31" fmla="*/ 60 h 63"/>
                <a:gd name="T32" fmla="*/ 25 w 25"/>
                <a:gd name="T33" fmla="*/ 63 h 63"/>
                <a:gd name="T34" fmla="*/ 0 w 25"/>
                <a:gd name="T35" fmla="*/ 63 h 63"/>
                <a:gd name="T36" fmla="*/ 0 w 25"/>
                <a:gd name="T37" fmla="*/ 60 h 63"/>
                <a:gd name="T38" fmla="*/ 3 w 25"/>
                <a:gd name="T39" fmla="*/ 60 h 63"/>
                <a:gd name="T40" fmla="*/ 3 w 25"/>
                <a:gd name="T41" fmla="*/ 60 h 63"/>
                <a:gd name="T42" fmla="*/ 5 w 25"/>
                <a:gd name="T43" fmla="*/ 60 h 63"/>
                <a:gd name="T44" fmla="*/ 5 w 25"/>
                <a:gd name="T45" fmla="*/ 60 h 63"/>
                <a:gd name="T46" fmla="*/ 8 w 25"/>
                <a:gd name="T47" fmla="*/ 60 h 63"/>
                <a:gd name="T48" fmla="*/ 8 w 25"/>
                <a:gd name="T49" fmla="*/ 60 h 63"/>
                <a:gd name="T50" fmla="*/ 8 w 25"/>
                <a:gd name="T51" fmla="*/ 60 h 63"/>
                <a:gd name="T52" fmla="*/ 8 w 25"/>
                <a:gd name="T53" fmla="*/ 60 h 63"/>
                <a:gd name="T54" fmla="*/ 8 w 25"/>
                <a:gd name="T55" fmla="*/ 58 h 63"/>
                <a:gd name="T56" fmla="*/ 8 w 25"/>
                <a:gd name="T57" fmla="*/ 58 h 63"/>
                <a:gd name="T58" fmla="*/ 8 w 25"/>
                <a:gd name="T59" fmla="*/ 58 h 63"/>
                <a:gd name="T60" fmla="*/ 8 w 25"/>
                <a:gd name="T61" fmla="*/ 55 h 63"/>
                <a:gd name="T62" fmla="*/ 10 w 25"/>
                <a:gd name="T63" fmla="*/ 53 h 63"/>
                <a:gd name="T64" fmla="*/ 10 w 25"/>
                <a:gd name="T65" fmla="*/ 20 h 63"/>
                <a:gd name="T66" fmla="*/ 8 w 25"/>
                <a:gd name="T67" fmla="*/ 18 h 63"/>
                <a:gd name="T68" fmla="*/ 8 w 25"/>
                <a:gd name="T69" fmla="*/ 13 h 63"/>
                <a:gd name="T70" fmla="*/ 8 w 25"/>
                <a:gd name="T71" fmla="*/ 13 h 63"/>
                <a:gd name="T72" fmla="*/ 8 w 25"/>
                <a:gd name="T73" fmla="*/ 10 h 63"/>
                <a:gd name="T74" fmla="*/ 8 w 25"/>
                <a:gd name="T75" fmla="*/ 10 h 63"/>
                <a:gd name="T76" fmla="*/ 8 w 25"/>
                <a:gd name="T77" fmla="*/ 10 h 63"/>
                <a:gd name="T78" fmla="*/ 8 w 25"/>
                <a:gd name="T79" fmla="*/ 7 h 63"/>
                <a:gd name="T80" fmla="*/ 8 w 25"/>
                <a:gd name="T81" fmla="*/ 7 h 63"/>
                <a:gd name="T82" fmla="*/ 5 w 25"/>
                <a:gd name="T83" fmla="*/ 7 h 63"/>
                <a:gd name="T84" fmla="*/ 5 w 25"/>
                <a:gd name="T85" fmla="*/ 7 h 63"/>
                <a:gd name="T86" fmla="*/ 5 w 25"/>
                <a:gd name="T87" fmla="*/ 7 h 63"/>
                <a:gd name="T88" fmla="*/ 5 w 25"/>
                <a:gd name="T89" fmla="*/ 7 h 63"/>
                <a:gd name="T90" fmla="*/ 3 w 25"/>
                <a:gd name="T91" fmla="*/ 7 h 63"/>
                <a:gd name="T92" fmla="*/ 3 w 25"/>
                <a:gd name="T93" fmla="*/ 10 h 63"/>
                <a:gd name="T94" fmla="*/ 0 w 25"/>
                <a:gd name="T95" fmla="*/ 10 h 63"/>
                <a:gd name="T96" fmla="*/ 0 w 25"/>
                <a:gd name="T97" fmla="*/ 7 h 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5" h="63">
                  <a:moveTo>
                    <a:pt x="0" y="7"/>
                  </a:moveTo>
                  <a:lnTo>
                    <a:pt x="15" y="0"/>
                  </a:lnTo>
                  <a:lnTo>
                    <a:pt x="18" y="0"/>
                  </a:lnTo>
                  <a:lnTo>
                    <a:pt x="18" y="53"/>
                  </a:lnTo>
                  <a:lnTo>
                    <a:pt x="18" y="55"/>
                  </a:lnTo>
                  <a:lnTo>
                    <a:pt x="18" y="58"/>
                  </a:lnTo>
                  <a:lnTo>
                    <a:pt x="18" y="60"/>
                  </a:lnTo>
                  <a:lnTo>
                    <a:pt x="20" y="60"/>
                  </a:lnTo>
                  <a:lnTo>
                    <a:pt x="23" y="60"/>
                  </a:lnTo>
                  <a:lnTo>
                    <a:pt x="25" y="60"/>
                  </a:lnTo>
                  <a:lnTo>
                    <a:pt x="25" y="63"/>
                  </a:lnTo>
                  <a:lnTo>
                    <a:pt x="0" y="63"/>
                  </a:lnTo>
                  <a:lnTo>
                    <a:pt x="0" y="60"/>
                  </a:lnTo>
                  <a:lnTo>
                    <a:pt x="3" y="60"/>
                  </a:lnTo>
                  <a:lnTo>
                    <a:pt x="5" y="60"/>
                  </a:lnTo>
                  <a:lnTo>
                    <a:pt x="8" y="60"/>
                  </a:lnTo>
                  <a:lnTo>
                    <a:pt x="8" y="58"/>
                  </a:lnTo>
                  <a:lnTo>
                    <a:pt x="8" y="55"/>
                  </a:lnTo>
                  <a:lnTo>
                    <a:pt x="10" y="53"/>
                  </a:lnTo>
                  <a:lnTo>
                    <a:pt x="10" y="20"/>
                  </a:lnTo>
                  <a:lnTo>
                    <a:pt x="8" y="18"/>
                  </a:lnTo>
                  <a:lnTo>
                    <a:pt x="8" y="13"/>
                  </a:lnTo>
                  <a:lnTo>
                    <a:pt x="8" y="10"/>
                  </a:lnTo>
                  <a:lnTo>
                    <a:pt x="8" y="7"/>
                  </a:lnTo>
                  <a:lnTo>
                    <a:pt x="5" y="7"/>
                  </a:lnTo>
                  <a:lnTo>
                    <a:pt x="3" y="7"/>
                  </a:lnTo>
                  <a:lnTo>
                    <a:pt x="3" y="10"/>
                  </a:lnTo>
                  <a:lnTo>
                    <a:pt x="0" y="10"/>
                  </a:lnTo>
                  <a:lnTo>
                    <a:pt x="0" y="7"/>
                  </a:lnTo>
                  <a:close/>
                </a:path>
              </a:pathLst>
            </a:custGeom>
            <a:solidFill>
              <a:srgbClr val="000000"/>
            </a:solidFill>
            <a:ln w="4763">
              <a:solidFill>
                <a:srgbClr val="000000"/>
              </a:solidFill>
              <a:prstDash val="solid"/>
              <a:round/>
              <a:headEnd/>
              <a:tailEnd/>
            </a:ln>
          </p:spPr>
          <p:txBody>
            <a:bodyPr/>
            <a:lstStyle/>
            <a:p>
              <a:endParaRPr lang="en-GB"/>
            </a:p>
          </p:txBody>
        </p:sp>
        <p:sp>
          <p:nvSpPr>
            <p:cNvPr id="54" name="Freeform 370">
              <a:extLst>
                <a:ext uri="{FF2B5EF4-FFF2-40B4-BE49-F238E27FC236}">
                  <a16:creationId xmlns:a16="http://schemas.microsoft.com/office/drawing/2014/main" id="{61D10990-1F2F-4E4B-8D48-A7A6820B04EA}"/>
                </a:ext>
              </a:extLst>
            </p:cNvPr>
            <p:cNvSpPr>
              <a:spLocks noChangeAspect="1" noEditPoints="1"/>
            </p:cNvSpPr>
            <p:nvPr/>
          </p:nvSpPr>
          <p:spPr bwMode="auto">
            <a:xfrm>
              <a:off x="3366" y="3453"/>
              <a:ext cx="40" cy="63"/>
            </a:xfrm>
            <a:custGeom>
              <a:avLst/>
              <a:gdLst>
                <a:gd name="T0" fmla="*/ 0 w 40"/>
                <a:gd name="T1" fmla="*/ 30 h 63"/>
                <a:gd name="T2" fmla="*/ 2 w 40"/>
                <a:gd name="T3" fmla="*/ 23 h 63"/>
                <a:gd name="T4" fmla="*/ 5 w 40"/>
                <a:gd name="T5" fmla="*/ 15 h 63"/>
                <a:gd name="T6" fmla="*/ 5 w 40"/>
                <a:gd name="T7" fmla="*/ 13 h 63"/>
                <a:gd name="T8" fmla="*/ 10 w 40"/>
                <a:gd name="T9" fmla="*/ 5 h 63"/>
                <a:gd name="T10" fmla="*/ 12 w 40"/>
                <a:gd name="T11" fmla="*/ 2 h 63"/>
                <a:gd name="T12" fmla="*/ 17 w 40"/>
                <a:gd name="T13" fmla="*/ 0 h 63"/>
                <a:gd name="T14" fmla="*/ 20 w 40"/>
                <a:gd name="T15" fmla="*/ 0 h 63"/>
                <a:gd name="T16" fmla="*/ 23 w 40"/>
                <a:gd name="T17" fmla="*/ 0 h 63"/>
                <a:gd name="T18" fmla="*/ 33 w 40"/>
                <a:gd name="T19" fmla="*/ 7 h 63"/>
                <a:gd name="T20" fmla="*/ 35 w 40"/>
                <a:gd name="T21" fmla="*/ 10 h 63"/>
                <a:gd name="T22" fmla="*/ 38 w 40"/>
                <a:gd name="T23" fmla="*/ 20 h 63"/>
                <a:gd name="T24" fmla="*/ 40 w 40"/>
                <a:gd name="T25" fmla="*/ 33 h 63"/>
                <a:gd name="T26" fmla="*/ 40 w 40"/>
                <a:gd name="T27" fmla="*/ 38 h 63"/>
                <a:gd name="T28" fmla="*/ 38 w 40"/>
                <a:gd name="T29" fmla="*/ 48 h 63"/>
                <a:gd name="T30" fmla="*/ 35 w 40"/>
                <a:gd name="T31" fmla="*/ 50 h 63"/>
                <a:gd name="T32" fmla="*/ 33 w 40"/>
                <a:gd name="T33" fmla="*/ 58 h 63"/>
                <a:gd name="T34" fmla="*/ 30 w 40"/>
                <a:gd name="T35" fmla="*/ 60 h 63"/>
                <a:gd name="T36" fmla="*/ 28 w 40"/>
                <a:gd name="T37" fmla="*/ 60 h 63"/>
                <a:gd name="T38" fmla="*/ 20 w 40"/>
                <a:gd name="T39" fmla="*/ 63 h 63"/>
                <a:gd name="T40" fmla="*/ 17 w 40"/>
                <a:gd name="T41" fmla="*/ 63 h 63"/>
                <a:gd name="T42" fmla="*/ 12 w 40"/>
                <a:gd name="T43" fmla="*/ 63 h 63"/>
                <a:gd name="T44" fmla="*/ 7 w 40"/>
                <a:gd name="T45" fmla="*/ 58 h 63"/>
                <a:gd name="T46" fmla="*/ 5 w 40"/>
                <a:gd name="T47" fmla="*/ 53 h 63"/>
                <a:gd name="T48" fmla="*/ 2 w 40"/>
                <a:gd name="T49" fmla="*/ 48 h 63"/>
                <a:gd name="T50" fmla="*/ 0 w 40"/>
                <a:gd name="T51" fmla="*/ 35 h 63"/>
                <a:gd name="T52" fmla="*/ 10 w 40"/>
                <a:gd name="T53" fmla="*/ 33 h 63"/>
                <a:gd name="T54" fmla="*/ 10 w 40"/>
                <a:gd name="T55" fmla="*/ 40 h 63"/>
                <a:gd name="T56" fmla="*/ 12 w 40"/>
                <a:gd name="T57" fmla="*/ 53 h 63"/>
                <a:gd name="T58" fmla="*/ 12 w 40"/>
                <a:gd name="T59" fmla="*/ 55 h 63"/>
                <a:gd name="T60" fmla="*/ 15 w 40"/>
                <a:gd name="T61" fmla="*/ 60 h 63"/>
                <a:gd name="T62" fmla="*/ 20 w 40"/>
                <a:gd name="T63" fmla="*/ 60 h 63"/>
                <a:gd name="T64" fmla="*/ 23 w 40"/>
                <a:gd name="T65" fmla="*/ 60 h 63"/>
                <a:gd name="T66" fmla="*/ 25 w 40"/>
                <a:gd name="T67" fmla="*/ 58 h 63"/>
                <a:gd name="T68" fmla="*/ 25 w 40"/>
                <a:gd name="T69" fmla="*/ 58 h 63"/>
                <a:gd name="T70" fmla="*/ 28 w 40"/>
                <a:gd name="T71" fmla="*/ 55 h 63"/>
                <a:gd name="T72" fmla="*/ 30 w 40"/>
                <a:gd name="T73" fmla="*/ 50 h 63"/>
                <a:gd name="T74" fmla="*/ 30 w 40"/>
                <a:gd name="T75" fmla="*/ 48 h 63"/>
                <a:gd name="T76" fmla="*/ 30 w 40"/>
                <a:gd name="T77" fmla="*/ 33 h 63"/>
                <a:gd name="T78" fmla="*/ 30 w 40"/>
                <a:gd name="T79" fmla="*/ 28 h 63"/>
                <a:gd name="T80" fmla="*/ 30 w 40"/>
                <a:gd name="T81" fmla="*/ 18 h 63"/>
                <a:gd name="T82" fmla="*/ 30 w 40"/>
                <a:gd name="T83" fmla="*/ 13 h 63"/>
                <a:gd name="T84" fmla="*/ 28 w 40"/>
                <a:gd name="T85" fmla="*/ 10 h 63"/>
                <a:gd name="T86" fmla="*/ 25 w 40"/>
                <a:gd name="T87" fmla="*/ 5 h 63"/>
                <a:gd name="T88" fmla="*/ 23 w 40"/>
                <a:gd name="T89" fmla="*/ 5 h 63"/>
                <a:gd name="T90" fmla="*/ 23 w 40"/>
                <a:gd name="T91" fmla="*/ 5 h 63"/>
                <a:gd name="T92" fmla="*/ 20 w 40"/>
                <a:gd name="T93" fmla="*/ 5 h 63"/>
                <a:gd name="T94" fmla="*/ 15 w 40"/>
                <a:gd name="T95" fmla="*/ 5 h 63"/>
                <a:gd name="T96" fmla="*/ 15 w 40"/>
                <a:gd name="T97" fmla="*/ 7 h 63"/>
                <a:gd name="T98" fmla="*/ 12 w 40"/>
                <a:gd name="T99" fmla="*/ 13 h 63"/>
                <a:gd name="T100" fmla="*/ 10 w 40"/>
                <a:gd name="T101" fmla="*/ 18 h 63"/>
                <a:gd name="T102" fmla="*/ 10 w 40"/>
                <a:gd name="T103" fmla="*/ 23 h 63"/>
                <a:gd name="T104" fmla="*/ 10 w 40"/>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 h="63">
                  <a:moveTo>
                    <a:pt x="0" y="33"/>
                  </a:moveTo>
                  <a:lnTo>
                    <a:pt x="0" y="30"/>
                  </a:lnTo>
                  <a:lnTo>
                    <a:pt x="0" y="28"/>
                  </a:lnTo>
                  <a:lnTo>
                    <a:pt x="2" y="23"/>
                  </a:lnTo>
                  <a:lnTo>
                    <a:pt x="2" y="15"/>
                  </a:lnTo>
                  <a:lnTo>
                    <a:pt x="5" y="15"/>
                  </a:lnTo>
                  <a:lnTo>
                    <a:pt x="5" y="13"/>
                  </a:lnTo>
                  <a:lnTo>
                    <a:pt x="7" y="7"/>
                  </a:lnTo>
                  <a:lnTo>
                    <a:pt x="10" y="5"/>
                  </a:lnTo>
                  <a:lnTo>
                    <a:pt x="12" y="2"/>
                  </a:lnTo>
                  <a:lnTo>
                    <a:pt x="15" y="2"/>
                  </a:lnTo>
                  <a:lnTo>
                    <a:pt x="17" y="0"/>
                  </a:lnTo>
                  <a:lnTo>
                    <a:pt x="20" y="0"/>
                  </a:lnTo>
                  <a:lnTo>
                    <a:pt x="23" y="0"/>
                  </a:lnTo>
                  <a:lnTo>
                    <a:pt x="28" y="2"/>
                  </a:lnTo>
                  <a:lnTo>
                    <a:pt x="33" y="7"/>
                  </a:lnTo>
                  <a:lnTo>
                    <a:pt x="35" y="10"/>
                  </a:lnTo>
                  <a:lnTo>
                    <a:pt x="35" y="13"/>
                  </a:lnTo>
                  <a:lnTo>
                    <a:pt x="38" y="20"/>
                  </a:lnTo>
                  <a:lnTo>
                    <a:pt x="40" y="30"/>
                  </a:lnTo>
                  <a:lnTo>
                    <a:pt x="40" y="33"/>
                  </a:lnTo>
                  <a:lnTo>
                    <a:pt x="40" y="38"/>
                  </a:lnTo>
                  <a:lnTo>
                    <a:pt x="38" y="43"/>
                  </a:lnTo>
                  <a:lnTo>
                    <a:pt x="38" y="48"/>
                  </a:lnTo>
                  <a:lnTo>
                    <a:pt x="38" y="50"/>
                  </a:lnTo>
                  <a:lnTo>
                    <a:pt x="35" y="50"/>
                  </a:lnTo>
                  <a:lnTo>
                    <a:pt x="35" y="53"/>
                  </a:lnTo>
                  <a:lnTo>
                    <a:pt x="33" y="58"/>
                  </a:lnTo>
                  <a:lnTo>
                    <a:pt x="30" y="60"/>
                  </a:lnTo>
                  <a:lnTo>
                    <a:pt x="28" y="60"/>
                  </a:lnTo>
                  <a:lnTo>
                    <a:pt x="23" y="63"/>
                  </a:lnTo>
                  <a:lnTo>
                    <a:pt x="20" y="63"/>
                  </a:lnTo>
                  <a:lnTo>
                    <a:pt x="17" y="63"/>
                  </a:lnTo>
                  <a:lnTo>
                    <a:pt x="15" y="63"/>
                  </a:lnTo>
                  <a:lnTo>
                    <a:pt x="12" y="63"/>
                  </a:lnTo>
                  <a:lnTo>
                    <a:pt x="10" y="60"/>
                  </a:lnTo>
                  <a:lnTo>
                    <a:pt x="7" y="58"/>
                  </a:lnTo>
                  <a:lnTo>
                    <a:pt x="5" y="55"/>
                  </a:lnTo>
                  <a:lnTo>
                    <a:pt x="5" y="53"/>
                  </a:lnTo>
                  <a:lnTo>
                    <a:pt x="2" y="48"/>
                  </a:lnTo>
                  <a:lnTo>
                    <a:pt x="2" y="43"/>
                  </a:lnTo>
                  <a:lnTo>
                    <a:pt x="0" y="35"/>
                  </a:lnTo>
                  <a:lnTo>
                    <a:pt x="0" y="33"/>
                  </a:lnTo>
                  <a:close/>
                  <a:moveTo>
                    <a:pt x="10" y="33"/>
                  </a:moveTo>
                  <a:lnTo>
                    <a:pt x="10" y="35"/>
                  </a:lnTo>
                  <a:lnTo>
                    <a:pt x="10" y="40"/>
                  </a:lnTo>
                  <a:lnTo>
                    <a:pt x="10" y="48"/>
                  </a:lnTo>
                  <a:lnTo>
                    <a:pt x="12" y="53"/>
                  </a:lnTo>
                  <a:lnTo>
                    <a:pt x="12" y="55"/>
                  </a:lnTo>
                  <a:lnTo>
                    <a:pt x="15" y="58"/>
                  </a:lnTo>
                  <a:lnTo>
                    <a:pt x="15" y="60"/>
                  </a:lnTo>
                  <a:lnTo>
                    <a:pt x="20" y="60"/>
                  </a:lnTo>
                  <a:lnTo>
                    <a:pt x="23" y="60"/>
                  </a:lnTo>
                  <a:lnTo>
                    <a:pt x="25" y="58"/>
                  </a:lnTo>
                  <a:lnTo>
                    <a:pt x="28" y="55"/>
                  </a:lnTo>
                  <a:lnTo>
                    <a:pt x="28" y="53"/>
                  </a:lnTo>
                  <a:lnTo>
                    <a:pt x="30" y="50"/>
                  </a:lnTo>
                  <a:lnTo>
                    <a:pt x="30" y="48"/>
                  </a:lnTo>
                  <a:lnTo>
                    <a:pt x="30" y="40"/>
                  </a:lnTo>
                  <a:lnTo>
                    <a:pt x="30" y="33"/>
                  </a:lnTo>
                  <a:lnTo>
                    <a:pt x="30" y="30"/>
                  </a:lnTo>
                  <a:lnTo>
                    <a:pt x="30" y="28"/>
                  </a:lnTo>
                  <a:lnTo>
                    <a:pt x="30" y="25"/>
                  </a:lnTo>
                  <a:lnTo>
                    <a:pt x="30" y="18"/>
                  </a:lnTo>
                  <a:lnTo>
                    <a:pt x="30" y="13"/>
                  </a:lnTo>
                  <a:lnTo>
                    <a:pt x="28" y="13"/>
                  </a:lnTo>
                  <a:lnTo>
                    <a:pt x="28" y="10"/>
                  </a:lnTo>
                  <a:lnTo>
                    <a:pt x="28" y="7"/>
                  </a:lnTo>
                  <a:lnTo>
                    <a:pt x="25" y="5"/>
                  </a:lnTo>
                  <a:lnTo>
                    <a:pt x="23" y="5"/>
                  </a:lnTo>
                  <a:lnTo>
                    <a:pt x="20" y="2"/>
                  </a:lnTo>
                  <a:lnTo>
                    <a:pt x="20" y="5"/>
                  </a:lnTo>
                  <a:lnTo>
                    <a:pt x="17" y="5"/>
                  </a:lnTo>
                  <a:lnTo>
                    <a:pt x="15" y="5"/>
                  </a:lnTo>
                  <a:lnTo>
                    <a:pt x="15" y="7"/>
                  </a:lnTo>
                  <a:lnTo>
                    <a:pt x="12" y="7"/>
                  </a:lnTo>
                  <a:lnTo>
                    <a:pt x="12" y="13"/>
                  </a:lnTo>
                  <a:lnTo>
                    <a:pt x="10" y="18"/>
                  </a:lnTo>
                  <a:lnTo>
                    <a:pt x="10" y="20"/>
                  </a:lnTo>
                  <a:lnTo>
                    <a:pt x="10" y="23"/>
                  </a:lnTo>
                  <a:lnTo>
                    <a:pt x="10" y="28"/>
                  </a:lnTo>
                  <a:lnTo>
                    <a:pt x="1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5" name="Freeform 371">
              <a:extLst>
                <a:ext uri="{FF2B5EF4-FFF2-40B4-BE49-F238E27FC236}">
                  <a16:creationId xmlns:a16="http://schemas.microsoft.com/office/drawing/2014/main" id="{5289A5E5-C3BB-4B83-B555-7862B4523251}"/>
                </a:ext>
              </a:extLst>
            </p:cNvPr>
            <p:cNvSpPr>
              <a:spLocks noChangeAspect="1"/>
            </p:cNvSpPr>
            <p:nvPr/>
          </p:nvSpPr>
          <p:spPr bwMode="auto">
            <a:xfrm>
              <a:off x="3366" y="3453"/>
              <a:ext cx="40" cy="63"/>
            </a:xfrm>
            <a:custGeom>
              <a:avLst/>
              <a:gdLst>
                <a:gd name="T0" fmla="*/ 0 w 40"/>
                <a:gd name="T1" fmla="*/ 33 h 63"/>
                <a:gd name="T2" fmla="*/ 0 w 40"/>
                <a:gd name="T3" fmla="*/ 30 h 63"/>
                <a:gd name="T4" fmla="*/ 0 w 40"/>
                <a:gd name="T5" fmla="*/ 28 h 63"/>
                <a:gd name="T6" fmla="*/ 2 w 40"/>
                <a:gd name="T7" fmla="*/ 23 h 63"/>
                <a:gd name="T8" fmla="*/ 2 w 40"/>
                <a:gd name="T9" fmla="*/ 15 h 63"/>
                <a:gd name="T10" fmla="*/ 5 w 40"/>
                <a:gd name="T11" fmla="*/ 15 h 63"/>
                <a:gd name="T12" fmla="*/ 5 w 40"/>
                <a:gd name="T13" fmla="*/ 13 h 63"/>
                <a:gd name="T14" fmla="*/ 5 w 40"/>
                <a:gd name="T15" fmla="*/ 13 h 63"/>
                <a:gd name="T16" fmla="*/ 7 w 40"/>
                <a:gd name="T17" fmla="*/ 7 h 63"/>
                <a:gd name="T18" fmla="*/ 10 w 40"/>
                <a:gd name="T19" fmla="*/ 5 h 63"/>
                <a:gd name="T20" fmla="*/ 12 w 40"/>
                <a:gd name="T21" fmla="*/ 2 h 63"/>
                <a:gd name="T22" fmla="*/ 12 w 40"/>
                <a:gd name="T23" fmla="*/ 2 h 63"/>
                <a:gd name="T24" fmla="*/ 15 w 40"/>
                <a:gd name="T25" fmla="*/ 2 h 63"/>
                <a:gd name="T26" fmla="*/ 17 w 40"/>
                <a:gd name="T27" fmla="*/ 0 h 63"/>
                <a:gd name="T28" fmla="*/ 20 w 40"/>
                <a:gd name="T29" fmla="*/ 0 h 63"/>
                <a:gd name="T30" fmla="*/ 20 w 40"/>
                <a:gd name="T31" fmla="*/ 0 h 63"/>
                <a:gd name="T32" fmla="*/ 23 w 40"/>
                <a:gd name="T33" fmla="*/ 0 h 63"/>
                <a:gd name="T34" fmla="*/ 23 w 40"/>
                <a:gd name="T35" fmla="*/ 0 h 63"/>
                <a:gd name="T36" fmla="*/ 28 w 40"/>
                <a:gd name="T37" fmla="*/ 2 h 63"/>
                <a:gd name="T38" fmla="*/ 33 w 40"/>
                <a:gd name="T39" fmla="*/ 7 h 63"/>
                <a:gd name="T40" fmla="*/ 33 w 40"/>
                <a:gd name="T41" fmla="*/ 7 h 63"/>
                <a:gd name="T42" fmla="*/ 35 w 40"/>
                <a:gd name="T43" fmla="*/ 10 h 63"/>
                <a:gd name="T44" fmla="*/ 35 w 40"/>
                <a:gd name="T45" fmla="*/ 13 h 63"/>
                <a:gd name="T46" fmla="*/ 38 w 40"/>
                <a:gd name="T47" fmla="*/ 20 h 63"/>
                <a:gd name="T48" fmla="*/ 40 w 40"/>
                <a:gd name="T49" fmla="*/ 30 h 63"/>
                <a:gd name="T50" fmla="*/ 40 w 40"/>
                <a:gd name="T51" fmla="*/ 33 h 63"/>
                <a:gd name="T52" fmla="*/ 40 w 40"/>
                <a:gd name="T53" fmla="*/ 33 h 63"/>
                <a:gd name="T54" fmla="*/ 40 w 40"/>
                <a:gd name="T55" fmla="*/ 38 h 63"/>
                <a:gd name="T56" fmla="*/ 38 w 40"/>
                <a:gd name="T57" fmla="*/ 43 h 63"/>
                <a:gd name="T58" fmla="*/ 38 w 40"/>
                <a:gd name="T59" fmla="*/ 48 h 63"/>
                <a:gd name="T60" fmla="*/ 38 w 40"/>
                <a:gd name="T61" fmla="*/ 50 h 63"/>
                <a:gd name="T62" fmla="*/ 35 w 40"/>
                <a:gd name="T63" fmla="*/ 50 h 63"/>
                <a:gd name="T64" fmla="*/ 35 w 40"/>
                <a:gd name="T65" fmla="*/ 53 h 63"/>
                <a:gd name="T66" fmla="*/ 33 w 40"/>
                <a:gd name="T67" fmla="*/ 58 h 63"/>
                <a:gd name="T68" fmla="*/ 30 w 40"/>
                <a:gd name="T69" fmla="*/ 60 h 63"/>
                <a:gd name="T70" fmla="*/ 30 w 40"/>
                <a:gd name="T71" fmla="*/ 60 h 63"/>
                <a:gd name="T72" fmla="*/ 28 w 40"/>
                <a:gd name="T73" fmla="*/ 60 h 63"/>
                <a:gd name="T74" fmla="*/ 28 w 40"/>
                <a:gd name="T75" fmla="*/ 60 h 63"/>
                <a:gd name="T76" fmla="*/ 23 w 40"/>
                <a:gd name="T77" fmla="*/ 63 h 63"/>
                <a:gd name="T78" fmla="*/ 20 w 40"/>
                <a:gd name="T79" fmla="*/ 63 h 63"/>
                <a:gd name="T80" fmla="*/ 20 w 40"/>
                <a:gd name="T81" fmla="*/ 63 h 63"/>
                <a:gd name="T82" fmla="*/ 17 w 40"/>
                <a:gd name="T83" fmla="*/ 63 h 63"/>
                <a:gd name="T84" fmla="*/ 15 w 40"/>
                <a:gd name="T85" fmla="*/ 63 h 63"/>
                <a:gd name="T86" fmla="*/ 12 w 40"/>
                <a:gd name="T87" fmla="*/ 63 h 63"/>
                <a:gd name="T88" fmla="*/ 10 w 40"/>
                <a:gd name="T89" fmla="*/ 60 h 63"/>
                <a:gd name="T90" fmla="*/ 7 w 40"/>
                <a:gd name="T91" fmla="*/ 58 h 63"/>
                <a:gd name="T92" fmla="*/ 5 w 40"/>
                <a:gd name="T93" fmla="*/ 55 h 63"/>
                <a:gd name="T94" fmla="*/ 5 w 40"/>
                <a:gd name="T95" fmla="*/ 53 h 63"/>
                <a:gd name="T96" fmla="*/ 5 w 40"/>
                <a:gd name="T97" fmla="*/ 53 h 63"/>
                <a:gd name="T98" fmla="*/ 2 w 40"/>
                <a:gd name="T99" fmla="*/ 48 h 63"/>
                <a:gd name="T100" fmla="*/ 2 w 40"/>
                <a:gd name="T101" fmla="*/ 43 h 63"/>
                <a:gd name="T102" fmla="*/ 0 w 40"/>
                <a:gd name="T103" fmla="*/ 35 h 63"/>
                <a:gd name="T104" fmla="*/ 0 w 40"/>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 h="63">
                  <a:moveTo>
                    <a:pt x="0" y="33"/>
                  </a:moveTo>
                  <a:lnTo>
                    <a:pt x="0" y="30"/>
                  </a:lnTo>
                  <a:lnTo>
                    <a:pt x="0" y="28"/>
                  </a:lnTo>
                  <a:lnTo>
                    <a:pt x="2" y="23"/>
                  </a:lnTo>
                  <a:lnTo>
                    <a:pt x="2" y="15"/>
                  </a:lnTo>
                  <a:lnTo>
                    <a:pt x="5" y="15"/>
                  </a:lnTo>
                  <a:lnTo>
                    <a:pt x="5" y="13"/>
                  </a:lnTo>
                  <a:lnTo>
                    <a:pt x="7" y="7"/>
                  </a:lnTo>
                  <a:lnTo>
                    <a:pt x="10" y="5"/>
                  </a:lnTo>
                  <a:lnTo>
                    <a:pt x="12" y="2"/>
                  </a:lnTo>
                  <a:lnTo>
                    <a:pt x="15" y="2"/>
                  </a:lnTo>
                  <a:lnTo>
                    <a:pt x="17" y="0"/>
                  </a:lnTo>
                  <a:lnTo>
                    <a:pt x="20" y="0"/>
                  </a:lnTo>
                  <a:lnTo>
                    <a:pt x="23" y="0"/>
                  </a:lnTo>
                  <a:lnTo>
                    <a:pt x="28" y="2"/>
                  </a:lnTo>
                  <a:lnTo>
                    <a:pt x="33" y="7"/>
                  </a:lnTo>
                  <a:lnTo>
                    <a:pt x="35" y="10"/>
                  </a:lnTo>
                  <a:lnTo>
                    <a:pt x="35" y="13"/>
                  </a:lnTo>
                  <a:lnTo>
                    <a:pt x="38" y="20"/>
                  </a:lnTo>
                  <a:lnTo>
                    <a:pt x="40" y="30"/>
                  </a:lnTo>
                  <a:lnTo>
                    <a:pt x="40" y="33"/>
                  </a:lnTo>
                  <a:lnTo>
                    <a:pt x="40" y="38"/>
                  </a:lnTo>
                  <a:lnTo>
                    <a:pt x="38" y="43"/>
                  </a:lnTo>
                  <a:lnTo>
                    <a:pt x="38" y="48"/>
                  </a:lnTo>
                  <a:lnTo>
                    <a:pt x="38" y="50"/>
                  </a:lnTo>
                  <a:lnTo>
                    <a:pt x="35" y="50"/>
                  </a:lnTo>
                  <a:lnTo>
                    <a:pt x="35" y="53"/>
                  </a:lnTo>
                  <a:lnTo>
                    <a:pt x="33" y="58"/>
                  </a:lnTo>
                  <a:lnTo>
                    <a:pt x="30" y="60"/>
                  </a:lnTo>
                  <a:lnTo>
                    <a:pt x="28" y="60"/>
                  </a:lnTo>
                  <a:lnTo>
                    <a:pt x="23" y="63"/>
                  </a:lnTo>
                  <a:lnTo>
                    <a:pt x="20" y="63"/>
                  </a:lnTo>
                  <a:lnTo>
                    <a:pt x="17" y="63"/>
                  </a:lnTo>
                  <a:lnTo>
                    <a:pt x="15" y="63"/>
                  </a:lnTo>
                  <a:lnTo>
                    <a:pt x="12" y="63"/>
                  </a:lnTo>
                  <a:lnTo>
                    <a:pt x="10" y="60"/>
                  </a:lnTo>
                  <a:lnTo>
                    <a:pt x="7" y="58"/>
                  </a:lnTo>
                  <a:lnTo>
                    <a:pt x="5" y="55"/>
                  </a:lnTo>
                  <a:lnTo>
                    <a:pt x="5" y="53"/>
                  </a:lnTo>
                  <a:lnTo>
                    <a:pt x="2" y="48"/>
                  </a:lnTo>
                  <a:lnTo>
                    <a:pt x="2" y="43"/>
                  </a:lnTo>
                  <a:lnTo>
                    <a:pt x="0" y="35"/>
                  </a:lnTo>
                  <a:lnTo>
                    <a:pt x="0" y="3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6" name="Freeform 372">
              <a:extLst>
                <a:ext uri="{FF2B5EF4-FFF2-40B4-BE49-F238E27FC236}">
                  <a16:creationId xmlns:a16="http://schemas.microsoft.com/office/drawing/2014/main" id="{1E0FACBB-3CD7-4D69-85BA-CDBF713C0DA2}"/>
                </a:ext>
              </a:extLst>
            </p:cNvPr>
            <p:cNvSpPr>
              <a:spLocks noChangeAspect="1"/>
            </p:cNvSpPr>
            <p:nvPr/>
          </p:nvSpPr>
          <p:spPr bwMode="auto">
            <a:xfrm>
              <a:off x="3376" y="3455"/>
              <a:ext cx="20" cy="58"/>
            </a:xfrm>
            <a:custGeom>
              <a:avLst/>
              <a:gdLst>
                <a:gd name="T0" fmla="*/ 0 w 20"/>
                <a:gd name="T1" fmla="*/ 31 h 58"/>
                <a:gd name="T2" fmla="*/ 0 w 20"/>
                <a:gd name="T3" fmla="*/ 33 h 58"/>
                <a:gd name="T4" fmla="*/ 0 w 20"/>
                <a:gd name="T5" fmla="*/ 38 h 58"/>
                <a:gd name="T6" fmla="*/ 0 w 20"/>
                <a:gd name="T7" fmla="*/ 46 h 58"/>
                <a:gd name="T8" fmla="*/ 2 w 20"/>
                <a:gd name="T9" fmla="*/ 51 h 58"/>
                <a:gd name="T10" fmla="*/ 2 w 20"/>
                <a:gd name="T11" fmla="*/ 51 h 58"/>
                <a:gd name="T12" fmla="*/ 2 w 20"/>
                <a:gd name="T13" fmla="*/ 53 h 58"/>
                <a:gd name="T14" fmla="*/ 5 w 20"/>
                <a:gd name="T15" fmla="*/ 56 h 58"/>
                <a:gd name="T16" fmla="*/ 7 w 20"/>
                <a:gd name="T17" fmla="*/ 58 h 58"/>
                <a:gd name="T18" fmla="*/ 10 w 20"/>
                <a:gd name="T19" fmla="*/ 58 h 58"/>
                <a:gd name="T20" fmla="*/ 10 w 20"/>
                <a:gd name="T21" fmla="*/ 58 h 58"/>
                <a:gd name="T22" fmla="*/ 10 w 20"/>
                <a:gd name="T23" fmla="*/ 58 h 58"/>
                <a:gd name="T24" fmla="*/ 13 w 20"/>
                <a:gd name="T25" fmla="*/ 58 h 58"/>
                <a:gd name="T26" fmla="*/ 13 w 20"/>
                <a:gd name="T27" fmla="*/ 58 h 58"/>
                <a:gd name="T28" fmla="*/ 15 w 20"/>
                <a:gd name="T29" fmla="*/ 56 h 58"/>
                <a:gd name="T30" fmla="*/ 15 w 20"/>
                <a:gd name="T31" fmla="*/ 56 h 58"/>
                <a:gd name="T32" fmla="*/ 15 w 20"/>
                <a:gd name="T33" fmla="*/ 56 h 58"/>
                <a:gd name="T34" fmla="*/ 15 w 20"/>
                <a:gd name="T35" fmla="*/ 56 h 58"/>
                <a:gd name="T36" fmla="*/ 18 w 20"/>
                <a:gd name="T37" fmla="*/ 53 h 58"/>
                <a:gd name="T38" fmla="*/ 18 w 20"/>
                <a:gd name="T39" fmla="*/ 51 h 58"/>
                <a:gd name="T40" fmla="*/ 18 w 20"/>
                <a:gd name="T41" fmla="*/ 48 h 58"/>
                <a:gd name="T42" fmla="*/ 18 w 20"/>
                <a:gd name="T43" fmla="*/ 48 h 58"/>
                <a:gd name="T44" fmla="*/ 20 w 20"/>
                <a:gd name="T45" fmla="*/ 46 h 58"/>
                <a:gd name="T46" fmla="*/ 20 w 20"/>
                <a:gd name="T47" fmla="*/ 38 h 58"/>
                <a:gd name="T48" fmla="*/ 20 w 20"/>
                <a:gd name="T49" fmla="*/ 31 h 58"/>
                <a:gd name="T50" fmla="*/ 20 w 20"/>
                <a:gd name="T51" fmla="*/ 28 h 58"/>
                <a:gd name="T52" fmla="*/ 20 w 20"/>
                <a:gd name="T53" fmla="*/ 26 h 58"/>
                <a:gd name="T54" fmla="*/ 20 w 20"/>
                <a:gd name="T55" fmla="*/ 23 h 58"/>
                <a:gd name="T56" fmla="*/ 20 w 20"/>
                <a:gd name="T57" fmla="*/ 16 h 58"/>
                <a:gd name="T58" fmla="*/ 18 w 20"/>
                <a:gd name="T59" fmla="*/ 11 h 58"/>
                <a:gd name="T60" fmla="*/ 18 w 20"/>
                <a:gd name="T61" fmla="*/ 11 h 58"/>
                <a:gd name="T62" fmla="*/ 18 w 20"/>
                <a:gd name="T63" fmla="*/ 11 h 58"/>
                <a:gd name="T64" fmla="*/ 18 w 20"/>
                <a:gd name="T65" fmla="*/ 8 h 58"/>
                <a:gd name="T66" fmla="*/ 18 w 20"/>
                <a:gd name="T67" fmla="*/ 5 h 58"/>
                <a:gd name="T68" fmla="*/ 15 w 20"/>
                <a:gd name="T69" fmla="*/ 3 h 58"/>
                <a:gd name="T70" fmla="*/ 15 w 20"/>
                <a:gd name="T71" fmla="*/ 3 h 58"/>
                <a:gd name="T72" fmla="*/ 13 w 20"/>
                <a:gd name="T73" fmla="*/ 3 h 58"/>
                <a:gd name="T74" fmla="*/ 13 w 20"/>
                <a:gd name="T75" fmla="*/ 3 h 58"/>
                <a:gd name="T76" fmla="*/ 13 w 20"/>
                <a:gd name="T77" fmla="*/ 3 h 58"/>
                <a:gd name="T78" fmla="*/ 10 w 20"/>
                <a:gd name="T79" fmla="*/ 0 h 58"/>
                <a:gd name="T80" fmla="*/ 10 w 20"/>
                <a:gd name="T81" fmla="*/ 3 h 58"/>
                <a:gd name="T82" fmla="*/ 7 w 20"/>
                <a:gd name="T83" fmla="*/ 3 h 58"/>
                <a:gd name="T84" fmla="*/ 7 w 20"/>
                <a:gd name="T85" fmla="*/ 3 h 58"/>
                <a:gd name="T86" fmla="*/ 5 w 20"/>
                <a:gd name="T87" fmla="*/ 3 h 58"/>
                <a:gd name="T88" fmla="*/ 5 w 20"/>
                <a:gd name="T89" fmla="*/ 5 h 58"/>
                <a:gd name="T90" fmla="*/ 2 w 20"/>
                <a:gd name="T91" fmla="*/ 5 h 58"/>
                <a:gd name="T92" fmla="*/ 2 w 20"/>
                <a:gd name="T93" fmla="*/ 11 h 58"/>
                <a:gd name="T94" fmla="*/ 0 w 20"/>
                <a:gd name="T95" fmla="*/ 16 h 58"/>
                <a:gd name="T96" fmla="*/ 0 w 20"/>
                <a:gd name="T97" fmla="*/ 16 h 58"/>
                <a:gd name="T98" fmla="*/ 0 w 20"/>
                <a:gd name="T99" fmla="*/ 18 h 58"/>
                <a:gd name="T100" fmla="*/ 0 w 20"/>
                <a:gd name="T101" fmla="*/ 21 h 58"/>
                <a:gd name="T102" fmla="*/ 0 w 20"/>
                <a:gd name="T103" fmla="*/ 26 h 58"/>
                <a:gd name="T104" fmla="*/ 0 w 20"/>
                <a:gd name="T105" fmla="*/ 31 h 58"/>
                <a:gd name="T106" fmla="*/ 0 w 20"/>
                <a:gd name="T107" fmla="*/ 31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 h="58">
                  <a:moveTo>
                    <a:pt x="0" y="31"/>
                  </a:moveTo>
                  <a:lnTo>
                    <a:pt x="0" y="33"/>
                  </a:lnTo>
                  <a:lnTo>
                    <a:pt x="0" y="38"/>
                  </a:lnTo>
                  <a:lnTo>
                    <a:pt x="0" y="46"/>
                  </a:lnTo>
                  <a:lnTo>
                    <a:pt x="2" y="51"/>
                  </a:lnTo>
                  <a:lnTo>
                    <a:pt x="2" y="53"/>
                  </a:lnTo>
                  <a:lnTo>
                    <a:pt x="5" y="56"/>
                  </a:lnTo>
                  <a:lnTo>
                    <a:pt x="7" y="58"/>
                  </a:lnTo>
                  <a:lnTo>
                    <a:pt x="10" y="58"/>
                  </a:lnTo>
                  <a:lnTo>
                    <a:pt x="13" y="58"/>
                  </a:lnTo>
                  <a:lnTo>
                    <a:pt x="15" y="56"/>
                  </a:lnTo>
                  <a:lnTo>
                    <a:pt x="18" y="53"/>
                  </a:lnTo>
                  <a:lnTo>
                    <a:pt x="18" y="51"/>
                  </a:lnTo>
                  <a:lnTo>
                    <a:pt x="18" y="48"/>
                  </a:lnTo>
                  <a:lnTo>
                    <a:pt x="20" y="46"/>
                  </a:lnTo>
                  <a:lnTo>
                    <a:pt x="20" y="38"/>
                  </a:lnTo>
                  <a:lnTo>
                    <a:pt x="20" y="31"/>
                  </a:lnTo>
                  <a:lnTo>
                    <a:pt x="20" y="28"/>
                  </a:lnTo>
                  <a:lnTo>
                    <a:pt x="20" y="26"/>
                  </a:lnTo>
                  <a:lnTo>
                    <a:pt x="20" y="23"/>
                  </a:lnTo>
                  <a:lnTo>
                    <a:pt x="20" y="16"/>
                  </a:lnTo>
                  <a:lnTo>
                    <a:pt x="18" y="11"/>
                  </a:lnTo>
                  <a:lnTo>
                    <a:pt x="18" y="8"/>
                  </a:lnTo>
                  <a:lnTo>
                    <a:pt x="18" y="5"/>
                  </a:lnTo>
                  <a:lnTo>
                    <a:pt x="15" y="3"/>
                  </a:lnTo>
                  <a:lnTo>
                    <a:pt x="13" y="3"/>
                  </a:lnTo>
                  <a:lnTo>
                    <a:pt x="10" y="0"/>
                  </a:lnTo>
                  <a:lnTo>
                    <a:pt x="10" y="3"/>
                  </a:lnTo>
                  <a:lnTo>
                    <a:pt x="7" y="3"/>
                  </a:lnTo>
                  <a:lnTo>
                    <a:pt x="5" y="3"/>
                  </a:lnTo>
                  <a:lnTo>
                    <a:pt x="5" y="5"/>
                  </a:lnTo>
                  <a:lnTo>
                    <a:pt x="2" y="5"/>
                  </a:lnTo>
                  <a:lnTo>
                    <a:pt x="2" y="11"/>
                  </a:lnTo>
                  <a:lnTo>
                    <a:pt x="0" y="16"/>
                  </a:lnTo>
                  <a:lnTo>
                    <a:pt x="0" y="18"/>
                  </a:lnTo>
                  <a:lnTo>
                    <a:pt x="0" y="21"/>
                  </a:lnTo>
                  <a:lnTo>
                    <a:pt x="0" y="26"/>
                  </a:lnTo>
                  <a:lnTo>
                    <a:pt x="0" y="3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7" name="Freeform 373">
              <a:extLst>
                <a:ext uri="{FF2B5EF4-FFF2-40B4-BE49-F238E27FC236}">
                  <a16:creationId xmlns:a16="http://schemas.microsoft.com/office/drawing/2014/main" id="{59CE4F69-268A-4C6C-8815-DB64CA586400}"/>
                </a:ext>
              </a:extLst>
            </p:cNvPr>
            <p:cNvSpPr>
              <a:spLocks noChangeAspect="1"/>
            </p:cNvSpPr>
            <p:nvPr/>
          </p:nvSpPr>
          <p:spPr bwMode="auto">
            <a:xfrm>
              <a:off x="3416" y="3506"/>
              <a:ext cx="10" cy="10"/>
            </a:xfrm>
            <a:custGeom>
              <a:avLst/>
              <a:gdLst>
                <a:gd name="T0" fmla="*/ 5 w 10"/>
                <a:gd name="T1" fmla="*/ 0 h 10"/>
                <a:gd name="T2" fmla="*/ 5 w 10"/>
                <a:gd name="T3" fmla="*/ 0 h 10"/>
                <a:gd name="T4" fmla="*/ 5 w 10"/>
                <a:gd name="T5" fmla="*/ 0 h 10"/>
                <a:gd name="T6" fmla="*/ 8 w 10"/>
                <a:gd name="T7" fmla="*/ 2 h 10"/>
                <a:gd name="T8" fmla="*/ 8 w 10"/>
                <a:gd name="T9" fmla="*/ 2 h 10"/>
                <a:gd name="T10" fmla="*/ 8 w 10"/>
                <a:gd name="T11" fmla="*/ 2 h 10"/>
                <a:gd name="T12" fmla="*/ 10 w 10"/>
                <a:gd name="T13" fmla="*/ 2 h 10"/>
                <a:gd name="T14" fmla="*/ 10 w 10"/>
                <a:gd name="T15" fmla="*/ 5 h 10"/>
                <a:gd name="T16" fmla="*/ 10 w 10"/>
                <a:gd name="T17" fmla="*/ 5 h 10"/>
                <a:gd name="T18" fmla="*/ 10 w 10"/>
                <a:gd name="T19" fmla="*/ 7 h 10"/>
                <a:gd name="T20" fmla="*/ 10 w 10"/>
                <a:gd name="T21" fmla="*/ 7 h 10"/>
                <a:gd name="T22" fmla="*/ 8 w 10"/>
                <a:gd name="T23" fmla="*/ 7 h 10"/>
                <a:gd name="T24" fmla="*/ 8 w 10"/>
                <a:gd name="T25" fmla="*/ 10 h 10"/>
                <a:gd name="T26" fmla="*/ 8 w 10"/>
                <a:gd name="T27" fmla="*/ 10 h 10"/>
                <a:gd name="T28" fmla="*/ 8 w 10"/>
                <a:gd name="T29" fmla="*/ 10 h 10"/>
                <a:gd name="T30" fmla="*/ 5 w 10"/>
                <a:gd name="T31" fmla="*/ 10 h 10"/>
                <a:gd name="T32" fmla="*/ 5 w 10"/>
                <a:gd name="T33" fmla="*/ 10 h 10"/>
                <a:gd name="T34" fmla="*/ 5 w 10"/>
                <a:gd name="T35" fmla="*/ 10 h 10"/>
                <a:gd name="T36" fmla="*/ 3 w 10"/>
                <a:gd name="T37" fmla="*/ 10 h 10"/>
                <a:gd name="T38" fmla="*/ 3 w 10"/>
                <a:gd name="T39" fmla="*/ 10 h 10"/>
                <a:gd name="T40" fmla="*/ 0 w 10"/>
                <a:gd name="T41" fmla="*/ 10 h 10"/>
                <a:gd name="T42" fmla="*/ 0 w 10"/>
                <a:gd name="T43" fmla="*/ 10 h 10"/>
                <a:gd name="T44" fmla="*/ 0 w 10"/>
                <a:gd name="T45" fmla="*/ 7 h 10"/>
                <a:gd name="T46" fmla="*/ 0 w 10"/>
                <a:gd name="T47" fmla="*/ 7 h 10"/>
                <a:gd name="T48" fmla="*/ 0 w 10"/>
                <a:gd name="T49" fmla="*/ 7 h 10"/>
                <a:gd name="T50" fmla="*/ 0 w 10"/>
                <a:gd name="T51" fmla="*/ 5 h 10"/>
                <a:gd name="T52" fmla="*/ 0 w 10"/>
                <a:gd name="T53" fmla="*/ 5 h 10"/>
                <a:gd name="T54" fmla="*/ 0 w 10"/>
                <a:gd name="T55" fmla="*/ 2 h 10"/>
                <a:gd name="T56" fmla="*/ 0 w 10"/>
                <a:gd name="T57" fmla="*/ 2 h 10"/>
                <a:gd name="T58" fmla="*/ 0 w 10"/>
                <a:gd name="T59" fmla="*/ 2 h 10"/>
                <a:gd name="T60" fmla="*/ 3 w 10"/>
                <a:gd name="T61" fmla="*/ 2 h 10"/>
                <a:gd name="T62" fmla="*/ 3 w 10"/>
                <a:gd name="T63" fmla="*/ 2 h 10"/>
                <a:gd name="T64" fmla="*/ 3 w 10"/>
                <a:gd name="T65" fmla="*/ 0 h 10"/>
                <a:gd name="T66" fmla="*/ 5 w 10"/>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 h="10">
                  <a:moveTo>
                    <a:pt x="5" y="0"/>
                  </a:moveTo>
                  <a:lnTo>
                    <a:pt x="5" y="0"/>
                  </a:lnTo>
                  <a:lnTo>
                    <a:pt x="8" y="2"/>
                  </a:lnTo>
                  <a:lnTo>
                    <a:pt x="10" y="2"/>
                  </a:lnTo>
                  <a:lnTo>
                    <a:pt x="10" y="5"/>
                  </a:lnTo>
                  <a:lnTo>
                    <a:pt x="10" y="7"/>
                  </a:lnTo>
                  <a:lnTo>
                    <a:pt x="8" y="7"/>
                  </a:lnTo>
                  <a:lnTo>
                    <a:pt x="8" y="10"/>
                  </a:lnTo>
                  <a:lnTo>
                    <a:pt x="5" y="10"/>
                  </a:lnTo>
                  <a:lnTo>
                    <a:pt x="3" y="10"/>
                  </a:lnTo>
                  <a:lnTo>
                    <a:pt x="0" y="10"/>
                  </a:lnTo>
                  <a:lnTo>
                    <a:pt x="0" y="7"/>
                  </a:lnTo>
                  <a:lnTo>
                    <a:pt x="0" y="5"/>
                  </a:lnTo>
                  <a:lnTo>
                    <a:pt x="0" y="2"/>
                  </a:lnTo>
                  <a:lnTo>
                    <a:pt x="3" y="2"/>
                  </a:lnTo>
                  <a:lnTo>
                    <a:pt x="3" y="0"/>
                  </a:lnTo>
                  <a:lnTo>
                    <a:pt x="5" y="0"/>
                  </a:lnTo>
                  <a:close/>
                </a:path>
              </a:pathLst>
            </a:custGeom>
            <a:solidFill>
              <a:srgbClr val="000000"/>
            </a:solidFill>
            <a:ln w="4763">
              <a:solidFill>
                <a:srgbClr val="000000"/>
              </a:solidFill>
              <a:prstDash val="solid"/>
              <a:round/>
              <a:headEnd/>
              <a:tailEnd/>
            </a:ln>
          </p:spPr>
          <p:txBody>
            <a:bodyPr/>
            <a:lstStyle/>
            <a:p>
              <a:endParaRPr lang="en-GB"/>
            </a:p>
          </p:txBody>
        </p:sp>
        <p:sp>
          <p:nvSpPr>
            <p:cNvPr id="58" name="Freeform 374">
              <a:extLst>
                <a:ext uri="{FF2B5EF4-FFF2-40B4-BE49-F238E27FC236}">
                  <a16:creationId xmlns:a16="http://schemas.microsoft.com/office/drawing/2014/main" id="{3DBBAD4B-4F34-4AA4-96D7-266AABE26AE2}"/>
                </a:ext>
              </a:extLst>
            </p:cNvPr>
            <p:cNvSpPr>
              <a:spLocks noChangeAspect="1"/>
            </p:cNvSpPr>
            <p:nvPr/>
          </p:nvSpPr>
          <p:spPr bwMode="auto">
            <a:xfrm>
              <a:off x="3434" y="3453"/>
              <a:ext cx="40" cy="63"/>
            </a:xfrm>
            <a:custGeom>
              <a:avLst/>
              <a:gdLst>
                <a:gd name="T0" fmla="*/ 35 w 40"/>
                <a:gd name="T1" fmla="*/ 63 h 63"/>
                <a:gd name="T2" fmla="*/ 0 w 40"/>
                <a:gd name="T3" fmla="*/ 60 h 63"/>
                <a:gd name="T4" fmla="*/ 7 w 40"/>
                <a:gd name="T5" fmla="*/ 53 h 63"/>
                <a:gd name="T6" fmla="*/ 23 w 40"/>
                <a:gd name="T7" fmla="*/ 40 h 63"/>
                <a:gd name="T8" fmla="*/ 23 w 40"/>
                <a:gd name="T9" fmla="*/ 35 h 63"/>
                <a:gd name="T10" fmla="*/ 28 w 40"/>
                <a:gd name="T11" fmla="*/ 28 h 63"/>
                <a:gd name="T12" fmla="*/ 30 w 40"/>
                <a:gd name="T13" fmla="*/ 20 h 63"/>
                <a:gd name="T14" fmla="*/ 28 w 40"/>
                <a:gd name="T15" fmla="*/ 15 h 63"/>
                <a:gd name="T16" fmla="*/ 25 w 40"/>
                <a:gd name="T17" fmla="*/ 10 h 63"/>
                <a:gd name="T18" fmla="*/ 25 w 40"/>
                <a:gd name="T19" fmla="*/ 10 h 63"/>
                <a:gd name="T20" fmla="*/ 18 w 40"/>
                <a:gd name="T21" fmla="*/ 7 h 63"/>
                <a:gd name="T22" fmla="*/ 15 w 40"/>
                <a:gd name="T23" fmla="*/ 7 h 63"/>
                <a:gd name="T24" fmla="*/ 10 w 40"/>
                <a:gd name="T25" fmla="*/ 10 h 63"/>
                <a:gd name="T26" fmla="*/ 7 w 40"/>
                <a:gd name="T27" fmla="*/ 10 h 63"/>
                <a:gd name="T28" fmla="*/ 5 w 40"/>
                <a:gd name="T29" fmla="*/ 15 h 63"/>
                <a:gd name="T30" fmla="*/ 5 w 40"/>
                <a:gd name="T31" fmla="*/ 18 h 63"/>
                <a:gd name="T32" fmla="*/ 2 w 40"/>
                <a:gd name="T33" fmla="*/ 15 h 63"/>
                <a:gd name="T34" fmla="*/ 5 w 40"/>
                <a:gd name="T35" fmla="*/ 10 h 63"/>
                <a:gd name="T36" fmla="*/ 7 w 40"/>
                <a:gd name="T37" fmla="*/ 5 h 63"/>
                <a:gd name="T38" fmla="*/ 10 w 40"/>
                <a:gd name="T39" fmla="*/ 2 h 63"/>
                <a:gd name="T40" fmla="*/ 18 w 40"/>
                <a:gd name="T41" fmla="*/ 0 h 63"/>
                <a:gd name="T42" fmla="*/ 20 w 40"/>
                <a:gd name="T43" fmla="*/ 0 h 63"/>
                <a:gd name="T44" fmla="*/ 28 w 40"/>
                <a:gd name="T45" fmla="*/ 2 h 63"/>
                <a:gd name="T46" fmla="*/ 33 w 40"/>
                <a:gd name="T47" fmla="*/ 5 h 63"/>
                <a:gd name="T48" fmla="*/ 33 w 40"/>
                <a:gd name="T49" fmla="*/ 7 h 63"/>
                <a:gd name="T50" fmla="*/ 38 w 40"/>
                <a:gd name="T51" fmla="*/ 15 h 63"/>
                <a:gd name="T52" fmla="*/ 38 w 40"/>
                <a:gd name="T53" fmla="*/ 18 h 63"/>
                <a:gd name="T54" fmla="*/ 35 w 40"/>
                <a:gd name="T55" fmla="*/ 25 h 63"/>
                <a:gd name="T56" fmla="*/ 33 w 40"/>
                <a:gd name="T57" fmla="*/ 28 h 63"/>
                <a:gd name="T58" fmla="*/ 30 w 40"/>
                <a:gd name="T59" fmla="*/ 35 h 63"/>
                <a:gd name="T60" fmla="*/ 25 w 40"/>
                <a:gd name="T61" fmla="*/ 40 h 63"/>
                <a:gd name="T62" fmla="*/ 20 w 40"/>
                <a:gd name="T63" fmla="*/ 48 h 63"/>
                <a:gd name="T64" fmla="*/ 10 w 40"/>
                <a:gd name="T65" fmla="*/ 55 h 63"/>
                <a:gd name="T66" fmla="*/ 25 w 40"/>
                <a:gd name="T67" fmla="*/ 55 h 63"/>
                <a:gd name="T68" fmla="*/ 28 w 40"/>
                <a:gd name="T69" fmla="*/ 55 h 63"/>
                <a:gd name="T70" fmla="*/ 33 w 40"/>
                <a:gd name="T71" fmla="*/ 55 h 63"/>
                <a:gd name="T72" fmla="*/ 33 w 40"/>
                <a:gd name="T73" fmla="*/ 55 h 63"/>
                <a:gd name="T74" fmla="*/ 35 w 40"/>
                <a:gd name="T75" fmla="*/ 55 h 63"/>
                <a:gd name="T76" fmla="*/ 38 w 40"/>
                <a:gd name="T77" fmla="*/ 53 h 63"/>
                <a:gd name="T78" fmla="*/ 38 w 40"/>
                <a:gd name="T79" fmla="*/ 50 h 63"/>
                <a:gd name="T80" fmla="*/ 40 w 40"/>
                <a:gd name="T81" fmla="*/ 50 h 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0" h="63">
                  <a:moveTo>
                    <a:pt x="40" y="50"/>
                  </a:moveTo>
                  <a:lnTo>
                    <a:pt x="35" y="63"/>
                  </a:lnTo>
                  <a:lnTo>
                    <a:pt x="0" y="63"/>
                  </a:lnTo>
                  <a:lnTo>
                    <a:pt x="0" y="60"/>
                  </a:lnTo>
                  <a:lnTo>
                    <a:pt x="2" y="58"/>
                  </a:lnTo>
                  <a:lnTo>
                    <a:pt x="7" y="53"/>
                  </a:lnTo>
                  <a:lnTo>
                    <a:pt x="15" y="45"/>
                  </a:lnTo>
                  <a:lnTo>
                    <a:pt x="23" y="40"/>
                  </a:lnTo>
                  <a:lnTo>
                    <a:pt x="23" y="38"/>
                  </a:lnTo>
                  <a:lnTo>
                    <a:pt x="23" y="35"/>
                  </a:lnTo>
                  <a:lnTo>
                    <a:pt x="25" y="33"/>
                  </a:lnTo>
                  <a:lnTo>
                    <a:pt x="28" y="28"/>
                  </a:lnTo>
                  <a:lnTo>
                    <a:pt x="30" y="23"/>
                  </a:lnTo>
                  <a:lnTo>
                    <a:pt x="30" y="20"/>
                  </a:lnTo>
                  <a:lnTo>
                    <a:pt x="30" y="18"/>
                  </a:lnTo>
                  <a:lnTo>
                    <a:pt x="28" y="15"/>
                  </a:lnTo>
                  <a:lnTo>
                    <a:pt x="28" y="13"/>
                  </a:lnTo>
                  <a:lnTo>
                    <a:pt x="25" y="10"/>
                  </a:lnTo>
                  <a:lnTo>
                    <a:pt x="20" y="7"/>
                  </a:lnTo>
                  <a:lnTo>
                    <a:pt x="18" y="7"/>
                  </a:lnTo>
                  <a:lnTo>
                    <a:pt x="15" y="7"/>
                  </a:lnTo>
                  <a:lnTo>
                    <a:pt x="13" y="7"/>
                  </a:lnTo>
                  <a:lnTo>
                    <a:pt x="10" y="10"/>
                  </a:lnTo>
                  <a:lnTo>
                    <a:pt x="7" y="10"/>
                  </a:lnTo>
                  <a:lnTo>
                    <a:pt x="7" y="13"/>
                  </a:lnTo>
                  <a:lnTo>
                    <a:pt x="5" y="15"/>
                  </a:lnTo>
                  <a:lnTo>
                    <a:pt x="5" y="18"/>
                  </a:lnTo>
                  <a:lnTo>
                    <a:pt x="2" y="18"/>
                  </a:lnTo>
                  <a:lnTo>
                    <a:pt x="2" y="15"/>
                  </a:lnTo>
                  <a:lnTo>
                    <a:pt x="5" y="10"/>
                  </a:lnTo>
                  <a:lnTo>
                    <a:pt x="7" y="5"/>
                  </a:lnTo>
                  <a:lnTo>
                    <a:pt x="10" y="2"/>
                  </a:lnTo>
                  <a:lnTo>
                    <a:pt x="15" y="2"/>
                  </a:lnTo>
                  <a:lnTo>
                    <a:pt x="18" y="0"/>
                  </a:lnTo>
                  <a:lnTo>
                    <a:pt x="20" y="0"/>
                  </a:lnTo>
                  <a:lnTo>
                    <a:pt x="23" y="0"/>
                  </a:lnTo>
                  <a:lnTo>
                    <a:pt x="28" y="2"/>
                  </a:lnTo>
                  <a:lnTo>
                    <a:pt x="30" y="5"/>
                  </a:lnTo>
                  <a:lnTo>
                    <a:pt x="33" y="5"/>
                  </a:lnTo>
                  <a:lnTo>
                    <a:pt x="33" y="7"/>
                  </a:lnTo>
                  <a:lnTo>
                    <a:pt x="35" y="13"/>
                  </a:lnTo>
                  <a:lnTo>
                    <a:pt x="38" y="15"/>
                  </a:lnTo>
                  <a:lnTo>
                    <a:pt x="38" y="18"/>
                  </a:lnTo>
                  <a:lnTo>
                    <a:pt x="35" y="23"/>
                  </a:lnTo>
                  <a:lnTo>
                    <a:pt x="35" y="25"/>
                  </a:lnTo>
                  <a:lnTo>
                    <a:pt x="33" y="28"/>
                  </a:lnTo>
                  <a:lnTo>
                    <a:pt x="33" y="30"/>
                  </a:lnTo>
                  <a:lnTo>
                    <a:pt x="30" y="35"/>
                  </a:lnTo>
                  <a:lnTo>
                    <a:pt x="25" y="40"/>
                  </a:lnTo>
                  <a:lnTo>
                    <a:pt x="23" y="43"/>
                  </a:lnTo>
                  <a:lnTo>
                    <a:pt x="20" y="48"/>
                  </a:lnTo>
                  <a:lnTo>
                    <a:pt x="13" y="53"/>
                  </a:lnTo>
                  <a:lnTo>
                    <a:pt x="10" y="55"/>
                  </a:lnTo>
                  <a:lnTo>
                    <a:pt x="25" y="55"/>
                  </a:lnTo>
                  <a:lnTo>
                    <a:pt x="28" y="55"/>
                  </a:lnTo>
                  <a:lnTo>
                    <a:pt x="30" y="55"/>
                  </a:lnTo>
                  <a:lnTo>
                    <a:pt x="33" y="55"/>
                  </a:lnTo>
                  <a:lnTo>
                    <a:pt x="35" y="55"/>
                  </a:lnTo>
                  <a:lnTo>
                    <a:pt x="35" y="53"/>
                  </a:lnTo>
                  <a:lnTo>
                    <a:pt x="38" y="53"/>
                  </a:lnTo>
                  <a:lnTo>
                    <a:pt x="38" y="50"/>
                  </a:lnTo>
                  <a:lnTo>
                    <a:pt x="40" y="50"/>
                  </a:lnTo>
                  <a:close/>
                </a:path>
              </a:pathLst>
            </a:custGeom>
            <a:solidFill>
              <a:srgbClr val="000000"/>
            </a:solidFill>
            <a:ln w="4763">
              <a:solidFill>
                <a:srgbClr val="000000"/>
              </a:solidFill>
              <a:prstDash val="solid"/>
              <a:round/>
              <a:headEnd/>
              <a:tailEnd/>
            </a:ln>
          </p:spPr>
          <p:txBody>
            <a:bodyPr/>
            <a:lstStyle/>
            <a:p>
              <a:endParaRPr lang="en-GB"/>
            </a:p>
          </p:txBody>
        </p:sp>
        <p:sp>
          <p:nvSpPr>
            <p:cNvPr id="59" name="Freeform 375">
              <a:extLst>
                <a:ext uri="{FF2B5EF4-FFF2-40B4-BE49-F238E27FC236}">
                  <a16:creationId xmlns:a16="http://schemas.microsoft.com/office/drawing/2014/main" id="{7327045F-4480-4D87-8A87-0166ED729CD9}"/>
                </a:ext>
              </a:extLst>
            </p:cNvPr>
            <p:cNvSpPr>
              <a:spLocks noChangeAspect="1" noEditPoints="1"/>
            </p:cNvSpPr>
            <p:nvPr/>
          </p:nvSpPr>
          <p:spPr bwMode="auto">
            <a:xfrm>
              <a:off x="4085" y="3453"/>
              <a:ext cx="40" cy="63"/>
            </a:xfrm>
            <a:custGeom>
              <a:avLst/>
              <a:gdLst>
                <a:gd name="T0" fmla="*/ 0 w 40"/>
                <a:gd name="T1" fmla="*/ 30 h 63"/>
                <a:gd name="T2" fmla="*/ 2 w 40"/>
                <a:gd name="T3" fmla="*/ 23 h 63"/>
                <a:gd name="T4" fmla="*/ 2 w 40"/>
                <a:gd name="T5" fmla="*/ 15 h 63"/>
                <a:gd name="T6" fmla="*/ 5 w 40"/>
                <a:gd name="T7" fmla="*/ 13 h 63"/>
                <a:gd name="T8" fmla="*/ 10 w 40"/>
                <a:gd name="T9" fmla="*/ 5 h 63"/>
                <a:gd name="T10" fmla="*/ 13 w 40"/>
                <a:gd name="T11" fmla="*/ 2 h 63"/>
                <a:gd name="T12" fmla="*/ 15 w 40"/>
                <a:gd name="T13" fmla="*/ 2 h 63"/>
                <a:gd name="T14" fmla="*/ 20 w 40"/>
                <a:gd name="T15" fmla="*/ 0 h 63"/>
                <a:gd name="T16" fmla="*/ 23 w 40"/>
                <a:gd name="T17" fmla="*/ 2 h 63"/>
                <a:gd name="T18" fmla="*/ 33 w 40"/>
                <a:gd name="T19" fmla="*/ 7 h 63"/>
                <a:gd name="T20" fmla="*/ 33 w 40"/>
                <a:gd name="T21" fmla="*/ 10 h 63"/>
                <a:gd name="T22" fmla="*/ 38 w 40"/>
                <a:gd name="T23" fmla="*/ 20 h 63"/>
                <a:gd name="T24" fmla="*/ 40 w 40"/>
                <a:gd name="T25" fmla="*/ 33 h 63"/>
                <a:gd name="T26" fmla="*/ 38 w 40"/>
                <a:gd name="T27" fmla="*/ 38 h 63"/>
                <a:gd name="T28" fmla="*/ 38 w 40"/>
                <a:gd name="T29" fmla="*/ 48 h 63"/>
                <a:gd name="T30" fmla="*/ 35 w 40"/>
                <a:gd name="T31" fmla="*/ 50 h 63"/>
                <a:gd name="T32" fmla="*/ 33 w 40"/>
                <a:gd name="T33" fmla="*/ 58 h 63"/>
                <a:gd name="T34" fmla="*/ 28 w 40"/>
                <a:gd name="T35" fmla="*/ 60 h 63"/>
                <a:gd name="T36" fmla="*/ 25 w 40"/>
                <a:gd name="T37" fmla="*/ 63 h 63"/>
                <a:gd name="T38" fmla="*/ 20 w 40"/>
                <a:gd name="T39" fmla="*/ 63 h 63"/>
                <a:gd name="T40" fmla="*/ 18 w 40"/>
                <a:gd name="T41" fmla="*/ 63 h 63"/>
                <a:gd name="T42" fmla="*/ 13 w 40"/>
                <a:gd name="T43" fmla="*/ 63 h 63"/>
                <a:gd name="T44" fmla="*/ 7 w 40"/>
                <a:gd name="T45" fmla="*/ 58 h 63"/>
                <a:gd name="T46" fmla="*/ 5 w 40"/>
                <a:gd name="T47" fmla="*/ 53 h 63"/>
                <a:gd name="T48" fmla="*/ 2 w 40"/>
                <a:gd name="T49" fmla="*/ 50 h 63"/>
                <a:gd name="T50" fmla="*/ 0 w 40"/>
                <a:gd name="T51" fmla="*/ 35 h 63"/>
                <a:gd name="T52" fmla="*/ 10 w 40"/>
                <a:gd name="T53" fmla="*/ 33 h 63"/>
                <a:gd name="T54" fmla="*/ 10 w 40"/>
                <a:gd name="T55" fmla="*/ 40 h 63"/>
                <a:gd name="T56" fmla="*/ 13 w 40"/>
                <a:gd name="T57" fmla="*/ 53 h 63"/>
                <a:gd name="T58" fmla="*/ 13 w 40"/>
                <a:gd name="T59" fmla="*/ 55 h 63"/>
                <a:gd name="T60" fmla="*/ 15 w 40"/>
                <a:gd name="T61" fmla="*/ 60 h 63"/>
                <a:gd name="T62" fmla="*/ 20 w 40"/>
                <a:gd name="T63" fmla="*/ 60 h 63"/>
                <a:gd name="T64" fmla="*/ 20 w 40"/>
                <a:gd name="T65" fmla="*/ 60 h 63"/>
                <a:gd name="T66" fmla="*/ 25 w 40"/>
                <a:gd name="T67" fmla="*/ 60 h 63"/>
                <a:gd name="T68" fmla="*/ 25 w 40"/>
                <a:gd name="T69" fmla="*/ 58 h 63"/>
                <a:gd name="T70" fmla="*/ 28 w 40"/>
                <a:gd name="T71" fmla="*/ 55 h 63"/>
                <a:gd name="T72" fmla="*/ 28 w 40"/>
                <a:gd name="T73" fmla="*/ 53 h 63"/>
                <a:gd name="T74" fmla="*/ 30 w 40"/>
                <a:gd name="T75" fmla="*/ 48 h 63"/>
                <a:gd name="T76" fmla="*/ 30 w 40"/>
                <a:gd name="T77" fmla="*/ 33 h 63"/>
                <a:gd name="T78" fmla="*/ 30 w 40"/>
                <a:gd name="T79" fmla="*/ 28 h 63"/>
                <a:gd name="T80" fmla="*/ 30 w 40"/>
                <a:gd name="T81" fmla="*/ 20 h 63"/>
                <a:gd name="T82" fmla="*/ 28 w 40"/>
                <a:gd name="T83" fmla="*/ 13 h 63"/>
                <a:gd name="T84" fmla="*/ 28 w 40"/>
                <a:gd name="T85" fmla="*/ 10 h 63"/>
                <a:gd name="T86" fmla="*/ 25 w 40"/>
                <a:gd name="T87" fmla="*/ 5 h 63"/>
                <a:gd name="T88" fmla="*/ 23 w 40"/>
                <a:gd name="T89" fmla="*/ 5 h 63"/>
                <a:gd name="T90" fmla="*/ 20 w 40"/>
                <a:gd name="T91" fmla="*/ 5 h 63"/>
                <a:gd name="T92" fmla="*/ 18 w 40"/>
                <a:gd name="T93" fmla="*/ 5 h 63"/>
                <a:gd name="T94" fmla="*/ 15 w 40"/>
                <a:gd name="T95" fmla="*/ 5 h 63"/>
                <a:gd name="T96" fmla="*/ 13 w 40"/>
                <a:gd name="T97" fmla="*/ 7 h 63"/>
                <a:gd name="T98" fmla="*/ 13 w 40"/>
                <a:gd name="T99" fmla="*/ 13 h 63"/>
                <a:gd name="T100" fmla="*/ 10 w 40"/>
                <a:gd name="T101" fmla="*/ 18 h 63"/>
                <a:gd name="T102" fmla="*/ 10 w 40"/>
                <a:gd name="T103" fmla="*/ 23 h 63"/>
                <a:gd name="T104" fmla="*/ 10 w 40"/>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 h="63">
                  <a:moveTo>
                    <a:pt x="0" y="33"/>
                  </a:moveTo>
                  <a:lnTo>
                    <a:pt x="0" y="30"/>
                  </a:lnTo>
                  <a:lnTo>
                    <a:pt x="0" y="28"/>
                  </a:lnTo>
                  <a:lnTo>
                    <a:pt x="2" y="23"/>
                  </a:lnTo>
                  <a:lnTo>
                    <a:pt x="2" y="18"/>
                  </a:lnTo>
                  <a:lnTo>
                    <a:pt x="2" y="15"/>
                  </a:lnTo>
                  <a:lnTo>
                    <a:pt x="5" y="15"/>
                  </a:lnTo>
                  <a:lnTo>
                    <a:pt x="5" y="13"/>
                  </a:lnTo>
                  <a:lnTo>
                    <a:pt x="7" y="7"/>
                  </a:lnTo>
                  <a:lnTo>
                    <a:pt x="10" y="5"/>
                  </a:lnTo>
                  <a:lnTo>
                    <a:pt x="13" y="5"/>
                  </a:lnTo>
                  <a:lnTo>
                    <a:pt x="13" y="2"/>
                  </a:lnTo>
                  <a:lnTo>
                    <a:pt x="15" y="2"/>
                  </a:lnTo>
                  <a:lnTo>
                    <a:pt x="20" y="0"/>
                  </a:lnTo>
                  <a:lnTo>
                    <a:pt x="23" y="2"/>
                  </a:lnTo>
                  <a:lnTo>
                    <a:pt x="28" y="2"/>
                  </a:lnTo>
                  <a:lnTo>
                    <a:pt x="33" y="7"/>
                  </a:lnTo>
                  <a:lnTo>
                    <a:pt x="33" y="10"/>
                  </a:lnTo>
                  <a:lnTo>
                    <a:pt x="35" y="13"/>
                  </a:lnTo>
                  <a:lnTo>
                    <a:pt x="38" y="20"/>
                  </a:lnTo>
                  <a:lnTo>
                    <a:pt x="38" y="30"/>
                  </a:lnTo>
                  <a:lnTo>
                    <a:pt x="40" y="33"/>
                  </a:lnTo>
                  <a:lnTo>
                    <a:pt x="38" y="33"/>
                  </a:lnTo>
                  <a:lnTo>
                    <a:pt x="38" y="38"/>
                  </a:lnTo>
                  <a:lnTo>
                    <a:pt x="38" y="43"/>
                  </a:lnTo>
                  <a:lnTo>
                    <a:pt x="38" y="48"/>
                  </a:lnTo>
                  <a:lnTo>
                    <a:pt x="35" y="50"/>
                  </a:lnTo>
                  <a:lnTo>
                    <a:pt x="35" y="53"/>
                  </a:lnTo>
                  <a:lnTo>
                    <a:pt x="33" y="58"/>
                  </a:lnTo>
                  <a:lnTo>
                    <a:pt x="30" y="60"/>
                  </a:lnTo>
                  <a:lnTo>
                    <a:pt x="28" y="60"/>
                  </a:lnTo>
                  <a:lnTo>
                    <a:pt x="25" y="63"/>
                  </a:lnTo>
                  <a:lnTo>
                    <a:pt x="23" y="63"/>
                  </a:lnTo>
                  <a:lnTo>
                    <a:pt x="20" y="63"/>
                  </a:lnTo>
                  <a:lnTo>
                    <a:pt x="18" y="63"/>
                  </a:lnTo>
                  <a:lnTo>
                    <a:pt x="15" y="63"/>
                  </a:lnTo>
                  <a:lnTo>
                    <a:pt x="13" y="63"/>
                  </a:lnTo>
                  <a:lnTo>
                    <a:pt x="10" y="60"/>
                  </a:lnTo>
                  <a:lnTo>
                    <a:pt x="7" y="58"/>
                  </a:lnTo>
                  <a:lnTo>
                    <a:pt x="5" y="55"/>
                  </a:lnTo>
                  <a:lnTo>
                    <a:pt x="5" y="53"/>
                  </a:lnTo>
                  <a:lnTo>
                    <a:pt x="2" y="50"/>
                  </a:lnTo>
                  <a:lnTo>
                    <a:pt x="0" y="43"/>
                  </a:lnTo>
                  <a:lnTo>
                    <a:pt x="0" y="35"/>
                  </a:lnTo>
                  <a:lnTo>
                    <a:pt x="0" y="33"/>
                  </a:lnTo>
                  <a:close/>
                  <a:moveTo>
                    <a:pt x="10" y="33"/>
                  </a:moveTo>
                  <a:lnTo>
                    <a:pt x="10" y="35"/>
                  </a:lnTo>
                  <a:lnTo>
                    <a:pt x="10" y="40"/>
                  </a:lnTo>
                  <a:lnTo>
                    <a:pt x="10" y="48"/>
                  </a:lnTo>
                  <a:lnTo>
                    <a:pt x="13" y="53"/>
                  </a:lnTo>
                  <a:lnTo>
                    <a:pt x="13" y="55"/>
                  </a:lnTo>
                  <a:lnTo>
                    <a:pt x="13" y="58"/>
                  </a:lnTo>
                  <a:lnTo>
                    <a:pt x="15" y="60"/>
                  </a:lnTo>
                  <a:lnTo>
                    <a:pt x="18" y="60"/>
                  </a:lnTo>
                  <a:lnTo>
                    <a:pt x="20" y="60"/>
                  </a:lnTo>
                  <a:lnTo>
                    <a:pt x="23" y="60"/>
                  </a:lnTo>
                  <a:lnTo>
                    <a:pt x="25" y="60"/>
                  </a:lnTo>
                  <a:lnTo>
                    <a:pt x="25" y="58"/>
                  </a:lnTo>
                  <a:lnTo>
                    <a:pt x="28" y="55"/>
                  </a:lnTo>
                  <a:lnTo>
                    <a:pt x="28" y="53"/>
                  </a:lnTo>
                  <a:lnTo>
                    <a:pt x="28" y="50"/>
                  </a:lnTo>
                  <a:lnTo>
                    <a:pt x="30" y="48"/>
                  </a:lnTo>
                  <a:lnTo>
                    <a:pt x="30" y="40"/>
                  </a:lnTo>
                  <a:lnTo>
                    <a:pt x="30" y="33"/>
                  </a:lnTo>
                  <a:lnTo>
                    <a:pt x="30" y="30"/>
                  </a:lnTo>
                  <a:lnTo>
                    <a:pt x="30" y="28"/>
                  </a:lnTo>
                  <a:lnTo>
                    <a:pt x="30" y="25"/>
                  </a:lnTo>
                  <a:lnTo>
                    <a:pt x="30" y="20"/>
                  </a:lnTo>
                  <a:lnTo>
                    <a:pt x="28" y="15"/>
                  </a:lnTo>
                  <a:lnTo>
                    <a:pt x="28" y="13"/>
                  </a:lnTo>
                  <a:lnTo>
                    <a:pt x="28" y="10"/>
                  </a:lnTo>
                  <a:lnTo>
                    <a:pt x="25" y="7"/>
                  </a:lnTo>
                  <a:lnTo>
                    <a:pt x="25" y="5"/>
                  </a:lnTo>
                  <a:lnTo>
                    <a:pt x="23" y="5"/>
                  </a:lnTo>
                  <a:lnTo>
                    <a:pt x="20" y="5"/>
                  </a:lnTo>
                  <a:lnTo>
                    <a:pt x="18" y="5"/>
                  </a:lnTo>
                  <a:lnTo>
                    <a:pt x="15" y="5"/>
                  </a:lnTo>
                  <a:lnTo>
                    <a:pt x="15" y="7"/>
                  </a:lnTo>
                  <a:lnTo>
                    <a:pt x="13" y="7"/>
                  </a:lnTo>
                  <a:lnTo>
                    <a:pt x="13" y="13"/>
                  </a:lnTo>
                  <a:lnTo>
                    <a:pt x="10" y="18"/>
                  </a:lnTo>
                  <a:lnTo>
                    <a:pt x="10" y="20"/>
                  </a:lnTo>
                  <a:lnTo>
                    <a:pt x="10" y="23"/>
                  </a:lnTo>
                  <a:lnTo>
                    <a:pt x="10" y="28"/>
                  </a:lnTo>
                  <a:lnTo>
                    <a:pt x="1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60" name="Group 376">
              <a:extLst>
                <a:ext uri="{FF2B5EF4-FFF2-40B4-BE49-F238E27FC236}">
                  <a16:creationId xmlns:a16="http://schemas.microsoft.com/office/drawing/2014/main" id="{5664B347-F8ED-433E-BC3E-89726FA5EFC1}"/>
                </a:ext>
              </a:extLst>
            </p:cNvPr>
            <p:cNvGrpSpPr>
              <a:grpSpLocks noChangeAspect="1"/>
            </p:cNvGrpSpPr>
            <p:nvPr/>
          </p:nvGrpSpPr>
          <p:grpSpPr bwMode="auto">
            <a:xfrm>
              <a:off x="1617" y="1133"/>
              <a:ext cx="2574" cy="2547"/>
              <a:chOff x="2713" y="1221"/>
              <a:chExt cx="2574" cy="2547"/>
            </a:xfrm>
          </p:grpSpPr>
          <p:sp>
            <p:nvSpPr>
              <p:cNvPr id="64" name="Freeform 377">
                <a:extLst>
                  <a:ext uri="{FF2B5EF4-FFF2-40B4-BE49-F238E27FC236}">
                    <a16:creationId xmlns:a16="http://schemas.microsoft.com/office/drawing/2014/main" id="{99E7409E-16C0-4F42-9FA6-377D961EFEA2}"/>
                  </a:ext>
                </a:extLst>
              </p:cNvPr>
              <p:cNvSpPr>
                <a:spLocks noChangeAspect="1"/>
              </p:cNvSpPr>
              <p:nvPr/>
            </p:nvSpPr>
            <p:spPr bwMode="auto">
              <a:xfrm>
                <a:off x="5181" y="3543"/>
                <a:ext cx="40" cy="63"/>
              </a:xfrm>
              <a:custGeom>
                <a:avLst/>
                <a:gdLst>
                  <a:gd name="T0" fmla="*/ 0 w 40"/>
                  <a:gd name="T1" fmla="*/ 31 h 63"/>
                  <a:gd name="T2" fmla="*/ 0 w 40"/>
                  <a:gd name="T3" fmla="*/ 31 h 63"/>
                  <a:gd name="T4" fmla="*/ 0 w 40"/>
                  <a:gd name="T5" fmla="*/ 26 h 63"/>
                  <a:gd name="T6" fmla="*/ 2 w 40"/>
                  <a:gd name="T7" fmla="*/ 21 h 63"/>
                  <a:gd name="T8" fmla="*/ 2 w 40"/>
                  <a:gd name="T9" fmla="*/ 16 h 63"/>
                  <a:gd name="T10" fmla="*/ 5 w 40"/>
                  <a:gd name="T11" fmla="*/ 13 h 63"/>
                  <a:gd name="T12" fmla="*/ 5 w 40"/>
                  <a:gd name="T13" fmla="*/ 13 h 63"/>
                  <a:gd name="T14" fmla="*/ 5 w 40"/>
                  <a:gd name="T15" fmla="*/ 11 h 63"/>
                  <a:gd name="T16" fmla="*/ 7 w 40"/>
                  <a:gd name="T17" fmla="*/ 5 h 63"/>
                  <a:gd name="T18" fmla="*/ 10 w 40"/>
                  <a:gd name="T19" fmla="*/ 3 h 63"/>
                  <a:gd name="T20" fmla="*/ 13 w 40"/>
                  <a:gd name="T21" fmla="*/ 3 h 63"/>
                  <a:gd name="T22" fmla="*/ 13 w 40"/>
                  <a:gd name="T23" fmla="*/ 3 h 63"/>
                  <a:gd name="T24" fmla="*/ 15 w 40"/>
                  <a:gd name="T25" fmla="*/ 0 h 63"/>
                  <a:gd name="T26" fmla="*/ 18 w 40"/>
                  <a:gd name="T27" fmla="*/ 0 h 63"/>
                  <a:gd name="T28" fmla="*/ 20 w 40"/>
                  <a:gd name="T29" fmla="*/ 0 h 63"/>
                  <a:gd name="T30" fmla="*/ 20 w 40"/>
                  <a:gd name="T31" fmla="*/ 0 h 63"/>
                  <a:gd name="T32" fmla="*/ 23 w 40"/>
                  <a:gd name="T33" fmla="*/ 0 h 63"/>
                  <a:gd name="T34" fmla="*/ 23 w 40"/>
                  <a:gd name="T35" fmla="*/ 0 h 63"/>
                  <a:gd name="T36" fmla="*/ 28 w 40"/>
                  <a:gd name="T37" fmla="*/ 3 h 63"/>
                  <a:gd name="T38" fmla="*/ 33 w 40"/>
                  <a:gd name="T39" fmla="*/ 5 h 63"/>
                  <a:gd name="T40" fmla="*/ 33 w 40"/>
                  <a:gd name="T41" fmla="*/ 5 h 63"/>
                  <a:gd name="T42" fmla="*/ 35 w 40"/>
                  <a:gd name="T43" fmla="*/ 8 h 63"/>
                  <a:gd name="T44" fmla="*/ 35 w 40"/>
                  <a:gd name="T45" fmla="*/ 11 h 63"/>
                  <a:gd name="T46" fmla="*/ 38 w 40"/>
                  <a:gd name="T47" fmla="*/ 18 h 63"/>
                  <a:gd name="T48" fmla="*/ 40 w 40"/>
                  <a:gd name="T49" fmla="*/ 28 h 63"/>
                  <a:gd name="T50" fmla="*/ 40 w 40"/>
                  <a:gd name="T51" fmla="*/ 31 h 63"/>
                  <a:gd name="T52" fmla="*/ 40 w 40"/>
                  <a:gd name="T53" fmla="*/ 33 h 63"/>
                  <a:gd name="T54" fmla="*/ 40 w 40"/>
                  <a:gd name="T55" fmla="*/ 36 h 63"/>
                  <a:gd name="T56" fmla="*/ 38 w 40"/>
                  <a:gd name="T57" fmla="*/ 41 h 63"/>
                  <a:gd name="T58" fmla="*/ 38 w 40"/>
                  <a:gd name="T59" fmla="*/ 48 h 63"/>
                  <a:gd name="T60" fmla="*/ 38 w 40"/>
                  <a:gd name="T61" fmla="*/ 48 h 63"/>
                  <a:gd name="T62" fmla="*/ 35 w 40"/>
                  <a:gd name="T63" fmla="*/ 51 h 63"/>
                  <a:gd name="T64" fmla="*/ 35 w 40"/>
                  <a:gd name="T65" fmla="*/ 53 h 63"/>
                  <a:gd name="T66" fmla="*/ 33 w 40"/>
                  <a:gd name="T67" fmla="*/ 56 h 63"/>
                  <a:gd name="T68" fmla="*/ 30 w 40"/>
                  <a:gd name="T69" fmla="*/ 58 h 63"/>
                  <a:gd name="T70" fmla="*/ 30 w 40"/>
                  <a:gd name="T71" fmla="*/ 58 h 63"/>
                  <a:gd name="T72" fmla="*/ 28 w 40"/>
                  <a:gd name="T73" fmla="*/ 61 h 63"/>
                  <a:gd name="T74" fmla="*/ 28 w 40"/>
                  <a:gd name="T75" fmla="*/ 61 h 63"/>
                  <a:gd name="T76" fmla="*/ 23 w 40"/>
                  <a:gd name="T77" fmla="*/ 61 h 63"/>
                  <a:gd name="T78" fmla="*/ 20 w 40"/>
                  <a:gd name="T79" fmla="*/ 63 h 63"/>
                  <a:gd name="T80" fmla="*/ 20 w 40"/>
                  <a:gd name="T81" fmla="*/ 63 h 63"/>
                  <a:gd name="T82" fmla="*/ 18 w 40"/>
                  <a:gd name="T83" fmla="*/ 63 h 63"/>
                  <a:gd name="T84" fmla="*/ 15 w 40"/>
                  <a:gd name="T85" fmla="*/ 61 h 63"/>
                  <a:gd name="T86" fmla="*/ 13 w 40"/>
                  <a:gd name="T87" fmla="*/ 61 h 63"/>
                  <a:gd name="T88" fmla="*/ 10 w 40"/>
                  <a:gd name="T89" fmla="*/ 58 h 63"/>
                  <a:gd name="T90" fmla="*/ 10 w 40"/>
                  <a:gd name="T91" fmla="*/ 56 h 63"/>
                  <a:gd name="T92" fmla="*/ 7 w 40"/>
                  <a:gd name="T93" fmla="*/ 53 h 63"/>
                  <a:gd name="T94" fmla="*/ 5 w 40"/>
                  <a:gd name="T95" fmla="*/ 53 h 63"/>
                  <a:gd name="T96" fmla="*/ 5 w 40"/>
                  <a:gd name="T97" fmla="*/ 51 h 63"/>
                  <a:gd name="T98" fmla="*/ 2 w 40"/>
                  <a:gd name="T99" fmla="*/ 48 h 63"/>
                  <a:gd name="T100" fmla="*/ 2 w 40"/>
                  <a:gd name="T101" fmla="*/ 41 h 63"/>
                  <a:gd name="T102" fmla="*/ 0 w 40"/>
                  <a:gd name="T103" fmla="*/ 33 h 63"/>
                  <a:gd name="T104" fmla="*/ 0 w 40"/>
                  <a:gd name="T105" fmla="*/ 31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 h="63">
                    <a:moveTo>
                      <a:pt x="0" y="31"/>
                    </a:moveTo>
                    <a:lnTo>
                      <a:pt x="0" y="31"/>
                    </a:lnTo>
                    <a:lnTo>
                      <a:pt x="0" y="26"/>
                    </a:lnTo>
                    <a:lnTo>
                      <a:pt x="2" y="21"/>
                    </a:lnTo>
                    <a:lnTo>
                      <a:pt x="2" y="16"/>
                    </a:lnTo>
                    <a:lnTo>
                      <a:pt x="5" y="13"/>
                    </a:lnTo>
                    <a:lnTo>
                      <a:pt x="5" y="11"/>
                    </a:lnTo>
                    <a:lnTo>
                      <a:pt x="7" y="5"/>
                    </a:lnTo>
                    <a:lnTo>
                      <a:pt x="10" y="3"/>
                    </a:lnTo>
                    <a:lnTo>
                      <a:pt x="13" y="3"/>
                    </a:lnTo>
                    <a:lnTo>
                      <a:pt x="15" y="0"/>
                    </a:lnTo>
                    <a:lnTo>
                      <a:pt x="18" y="0"/>
                    </a:lnTo>
                    <a:lnTo>
                      <a:pt x="20" y="0"/>
                    </a:lnTo>
                    <a:lnTo>
                      <a:pt x="23" y="0"/>
                    </a:lnTo>
                    <a:lnTo>
                      <a:pt x="28" y="3"/>
                    </a:lnTo>
                    <a:lnTo>
                      <a:pt x="33" y="5"/>
                    </a:lnTo>
                    <a:lnTo>
                      <a:pt x="35" y="8"/>
                    </a:lnTo>
                    <a:lnTo>
                      <a:pt x="35" y="11"/>
                    </a:lnTo>
                    <a:lnTo>
                      <a:pt x="38" y="18"/>
                    </a:lnTo>
                    <a:lnTo>
                      <a:pt x="40" y="28"/>
                    </a:lnTo>
                    <a:lnTo>
                      <a:pt x="40" y="31"/>
                    </a:lnTo>
                    <a:lnTo>
                      <a:pt x="40" y="33"/>
                    </a:lnTo>
                    <a:lnTo>
                      <a:pt x="40" y="36"/>
                    </a:lnTo>
                    <a:lnTo>
                      <a:pt x="38" y="41"/>
                    </a:lnTo>
                    <a:lnTo>
                      <a:pt x="38" y="48"/>
                    </a:lnTo>
                    <a:lnTo>
                      <a:pt x="35" y="51"/>
                    </a:lnTo>
                    <a:lnTo>
                      <a:pt x="35" y="53"/>
                    </a:lnTo>
                    <a:lnTo>
                      <a:pt x="33" y="56"/>
                    </a:lnTo>
                    <a:lnTo>
                      <a:pt x="30" y="58"/>
                    </a:lnTo>
                    <a:lnTo>
                      <a:pt x="28" y="61"/>
                    </a:lnTo>
                    <a:lnTo>
                      <a:pt x="23" y="61"/>
                    </a:lnTo>
                    <a:lnTo>
                      <a:pt x="20" y="63"/>
                    </a:lnTo>
                    <a:lnTo>
                      <a:pt x="18" y="63"/>
                    </a:lnTo>
                    <a:lnTo>
                      <a:pt x="15" y="61"/>
                    </a:lnTo>
                    <a:lnTo>
                      <a:pt x="13" y="61"/>
                    </a:lnTo>
                    <a:lnTo>
                      <a:pt x="10" y="58"/>
                    </a:lnTo>
                    <a:lnTo>
                      <a:pt x="10" y="56"/>
                    </a:lnTo>
                    <a:lnTo>
                      <a:pt x="7" y="53"/>
                    </a:lnTo>
                    <a:lnTo>
                      <a:pt x="5" y="53"/>
                    </a:lnTo>
                    <a:lnTo>
                      <a:pt x="5" y="51"/>
                    </a:lnTo>
                    <a:lnTo>
                      <a:pt x="2" y="48"/>
                    </a:lnTo>
                    <a:lnTo>
                      <a:pt x="2" y="41"/>
                    </a:lnTo>
                    <a:lnTo>
                      <a:pt x="0" y="33"/>
                    </a:lnTo>
                    <a:lnTo>
                      <a:pt x="0" y="3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5" name="Freeform 378">
                <a:extLst>
                  <a:ext uri="{FF2B5EF4-FFF2-40B4-BE49-F238E27FC236}">
                    <a16:creationId xmlns:a16="http://schemas.microsoft.com/office/drawing/2014/main" id="{F9687484-28DF-4B58-AF11-F9F3DF9473EE}"/>
                  </a:ext>
                </a:extLst>
              </p:cNvPr>
              <p:cNvSpPr>
                <a:spLocks noChangeAspect="1"/>
              </p:cNvSpPr>
              <p:nvPr/>
            </p:nvSpPr>
            <p:spPr bwMode="auto">
              <a:xfrm>
                <a:off x="5191" y="3546"/>
                <a:ext cx="20" cy="58"/>
              </a:xfrm>
              <a:custGeom>
                <a:avLst/>
                <a:gdLst>
                  <a:gd name="T0" fmla="*/ 0 w 20"/>
                  <a:gd name="T1" fmla="*/ 30 h 58"/>
                  <a:gd name="T2" fmla="*/ 0 w 20"/>
                  <a:gd name="T3" fmla="*/ 33 h 58"/>
                  <a:gd name="T4" fmla="*/ 0 w 20"/>
                  <a:gd name="T5" fmla="*/ 35 h 58"/>
                  <a:gd name="T6" fmla="*/ 0 w 20"/>
                  <a:gd name="T7" fmla="*/ 43 h 58"/>
                  <a:gd name="T8" fmla="*/ 3 w 20"/>
                  <a:gd name="T9" fmla="*/ 48 h 58"/>
                  <a:gd name="T10" fmla="*/ 3 w 20"/>
                  <a:gd name="T11" fmla="*/ 50 h 58"/>
                  <a:gd name="T12" fmla="*/ 3 w 20"/>
                  <a:gd name="T13" fmla="*/ 50 h 58"/>
                  <a:gd name="T14" fmla="*/ 3 w 20"/>
                  <a:gd name="T15" fmla="*/ 53 h 58"/>
                  <a:gd name="T16" fmla="*/ 5 w 20"/>
                  <a:gd name="T17" fmla="*/ 55 h 58"/>
                  <a:gd name="T18" fmla="*/ 10 w 20"/>
                  <a:gd name="T19" fmla="*/ 58 h 58"/>
                  <a:gd name="T20" fmla="*/ 10 w 20"/>
                  <a:gd name="T21" fmla="*/ 58 h 58"/>
                  <a:gd name="T22" fmla="*/ 10 w 20"/>
                  <a:gd name="T23" fmla="*/ 58 h 58"/>
                  <a:gd name="T24" fmla="*/ 10 w 20"/>
                  <a:gd name="T25" fmla="*/ 58 h 58"/>
                  <a:gd name="T26" fmla="*/ 13 w 20"/>
                  <a:gd name="T27" fmla="*/ 55 h 58"/>
                  <a:gd name="T28" fmla="*/ 15 w 20"/>
                  <a:gd name="T29" fmla="*/ 55 h 58"/>
                  <a:gd name="T30" fmla="*/ 15 w 20"/>
                  <a:gd name="T31" fmla="*/ 55 h 58"/>
                  <a:gd name="T32" fmla="*/ 15 w 20"/>
                  <a:gd name="T33" fmla="*/ 55 h 58"/>
                  <a:gd name="T34" fmla="*/ 15 w 20"/>
                  <a:gd name="T35" fmla="*/ 53 h 58"/>
                  <a:gd name="T36" fmla="*/ 18 w 20"/>
                  <a:gd name="T37" fmla="*/ 50 h 58"/>
                  <a:gd name="T38" fmla="*/ 18 w 20"/>
                  <a:gd name="T39" fmla="*/ 48 h 58"/>
                  <a:gd name="T40" fmla="*/ 18 w 20"/>
                  <a:gd name="T41" fmla="*/ 48 h 58"/>
                  <a:gd name="T42" fmla="*/ 18 w 20"/>
                  <a:gd name="T43" fmla="*/ 45 h 58"/>
                  <a:gd name="T44" fmla="*/ 20 w 20"/>
                  <a:gd name="T45" fmla="*/ 43 h 58"/>
                  <a:gd name="T46" fmla="*/ 20 w 20"/>
                  <a:gd name="T47" fmla="*/ 35 h 58"/>
                  <a:gd name="T48" fmla="*/ 20 w 20"/>
                  <a:gd name="T49" fmla="*/ 28 h 58"/>
                  <a:gd name="T50" fmla="*/ 20 w 20"/>
                  <a:gd name="T51" fmla="*/ 25 h 58"/>
                  <a:gd name="T52" fmla="*/ 20 w 20"/>
                  <a:gd name="T53" fmla="*/ 25 h 58"/>
                  <a:gd name="T54" fmla="*/ 20 w 20"/>
                  <a:gd name="T55" fmla="*/ 20 h 58"/>
                  <a:gd name="T56" fmla="*/ 20 w 20"/>
                  <a:gd name="T57" fmla="*/ 15 h 58"/>
                  <a:gd name="T58" fmla="*/ 18 w 20"/>
                  <a:gd name="T59" fmla="*/ 10 h 58"/>
                  <a:gd name="T60" fmla="*/ 18 w 20"/>
                  <a:gd name="T61" fmla="*/ 8 h 58"/>
                  <a:gd name="T62" fmla="*/ 18 w 20"/>
                  <a:gd name="T63" fmla="*/ 8 h 58"/>
                  <a:gd name="T64" fmla="*/ 18 w 20"/>
                  <a:gd name="T65" fmla="*/ 5 h 58"/>
                  <a:gd name="T66" fmla="*/ 15 w 20"/>
                  <a:gd name="T67" fmla="*/ 2 h 58"/>
                  <a:gd name="T68" fmla="*/ 15 w 20"/>
                  <a:gd name="T69" fmla="*/ 2 h 58"/>
                  <a:gd name="T70" fmla="*/ 15 w 20"/>
                  <a:gd name="T71" fmla="*/ 0 h 58"/>
                  <a:gd name="T72" fmla="*/ 13 w 20"/>
                  <a:gd name="T73" fmla="*/ 0 h 58"/>
                  <a:gd name="T74" fmla="*/ 13 w 20"/>
                  <a:gd name="T75" fmla="*/ 0 h 58"/>
                  <a:gd name="T76" fmla="*/ 10 w 20"/>
                  <a:gd name="T77" fmla="*/ 0 h 58"/>
                  <a:gd name="T78" fmla="*/ 10 w 20"/>
                  <a:gd name="T79" fmla="*/ 0 h 58"/>
                  <a:gd name="T80" fmla="*/ 8 w 20"/>
                  <a:gd name="T81" fmla="*/ 0 h 58"/>
                  <a:gd name="T82" fmla="*/ 8 w 20"/>
                  <a:gd name="T83" fmla="*/ 0 h 58"/>
                  <a:gd name="T84" fmla="*/ 5 w 20"/>
                  <a:gd name="T85" fmla="*/ 0 h 58"/>
                  <a:gd name="T86" fmla="*/ 5 w 20"/>
                  <a:gd name="T87" fmla="*/ 2 h 58"/>
                  <a:gd name="T88" fmla="*/ 5 w 20"/>
                  <a:gd name="T89" fmla="*/ 2 h 58"/>
                  <a:gd name="T90" fmla="*/ 3 w 20"/>
                  <a:gd name="T91" fmla="*/ 5 h 58"/>
                  <a:gd name="T92" fmla="*/ 3 w 20"/>
                  <a:gd name="T93" fmla="*/ 8 h 58"/>
                  <a:gd name="T94" fmla="*/ 0 w 20"/>
                  <a:gd name="T95" fmla="*/ 13 h 58"/>
                  <a:gd name="T96" fmla="*/ 0 w 20"/>
                  <a:gd name="T97" fmla="*/ 15 h 58"/>
                  <a:gd name="T98" fmla="*/ 0 w 20"/>
                  <a:gd name="T99" fmla="*/ 15 h 58"/>
                  <a:gd name="T100" fmla="*/ 0 w 20"/>
                  <a:gd name="T101" fmla="*/ 18 h 58"/>
                  <a:gd name="T102" fmla="*/ 0 w 20"/>
                  <a:gd name="T103" fmla="*/ 23 h 58"/>
                  <a:gd name="T104" fmla="*/ 0 w 20"/>
                  <a:gd name="T105" fmla="*/ 28 h 58"/>
                  <a:gd name="T106" fmla="*/ 0 w 20"/>
                  <a:gd name="T107" fmla="*/ 30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 h="58">
                    <a:moveTo>
                      <a:pt x="0" y="30"/>
                    </a:moveTo>
                    <a:lnTo>
                      <a:pt x="0" y="33"/>
                    </a:lnTo>
                    <a:lnTo>
                      <a:pt x="0" y="35"/>
                    </a:lnTo>
                    <a:lnTo>
                      <a:pt x="0" y="43"/>
                    </a:lnTo>
                    <a:lnTo>
                      <a:pt x="3" y="48"/>
                    </a:lnTo>
                    <a:lnTo>
                      <a:pt x="3" y="50"/>
                    </a:lnTo>
                    <a:lnTo>
                      <a:pt x="3" y="53"/>
                    </a:lnTo>
                    <a:lnTo>
                      <a:pt x="5" y="55"/>
                    </a:lnTo>
                    <a:lnTo>
                      <a:pt x="10" y="58"/>
                    </a:lnTo>
                    <a:lnTo>
                      <a:pt x="13" y="55"/>
                    </a:lnTo>
                    <a:lnTo>
                      <a:pt x="15" y="55"/>
                    </a:lnTo>
                    <a:lnTo>
                      <a:pt x="15" y="53"/>
                    </a:lnTo>
                    <a:lnTo>
                      <a:pt x="18" y="50"/>
                    </a:lnTo>
                    <a:lnTo>
                      <a:pt x="18" y="48"/>
                    </a:lnTo>
                    <a:lnTo>
                      <a:pt x="18" y="45"/>
                    </a:lnTo>
                    <a:lnTo>
                      <a:pt x="20" y="43"/>
                    </a:lnTo>
                    <a:lnTo>
                      <a:pt x="20" y="35"/>
                    </a:lnTo>
                    <a:lnTo>
                      <a:pt x="20" y="28"/>
                    </a:lnTo>
                    <a:lnTo>
                      <a:pt x="20" y="25"/>
                    </a:lnTo>
                    <a:lnTo>
                      <a:pt x="20" y="20"/>
                    </a:lnTo>
                    <a:lnTo>
                      <a:pt x="20" y="15"/>
                    </a:lnTo>
                    <a:lnTo>
                      <a:pt x="18" y="10"/>
                    </a:lnTo>
                    <a:lnTo>
                      <a:pt x="18" y="8"/>
                    </a:lnTo>
                    <a:lnTo>
                      <a:pt x="18" y="5"/>
                    </a:lnTo>
                    <a:lnTo>
                      <a:pt x="15" y="2"/>
                    </a:lnTo>
                    <a:lnTo>
                      <a:pt x="15" y="0"/>
                    </a:lnTo>
                    <a:lnTo>
                      <a:pt x="13" y="0"/>
                    </a:lnTo>
                    <a:lnTo>
                      <a:pt x="10" y="0"/>
                    </a:lnTo>
                    <a:lnTo>
                      <a:pt x="8" y="0"/>
                    </a:lnTo>
                    <a:lnTo>
                      <a:pt x="5" y="0"/>
                    </a:lnTo>
                    <a:lnTo>
                      <a:pt x="5" y="2"/>
                    </a:lnTo>
                    <a:lnTo>
                      <a:pt x="3" y="5"/>
                    </a:lnTo>
                    <a:lnTo>
                      <a:pt x="3" y="8"/>
                    </a:lnTo>
                    <a:lnTo>
                      <a:pt x="0" y="13"/>
                    </a:lnTo>
                    <a:lnTo>
                      <a:pt x="0" y="15"/>
                    </a:lnTo>
                    <a:lnTo>
                      <a:pt x="0" y="18"/>
                    </a:lnTo>
                    <a:lnTo>
                      <a:pt x="0" y="23"/>
                    </a:lnTo>
                    <a:lnTo>
                      <a:pt x="0" y="28"/>
                    </a:lnTo>
                    <a:lnTo>
                      <a:pt x="0" y="3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6" name="Freeform 379">
                <a:extLst>
                  <a:ext uri="{FF2B5EF4-FFF2-40B4-BE49-F238E27FC236}">
                    <a16:creationId xmlns:a16="http://schemas.microsoft.com/office/drawing/2014/main" id="{8CF7D619-0BCD-4055-AB46-C6A519D8F0D4}"/>
                  </a:ext>
                </a:extLst>
              </p:cNvPr>
              <p:cNvSpPr>
                <a:spLocks noChangeAspect="1"/>
              </p:cNvSpPr>
              <p:nvPr/>
            </p:nvSpPr>
            <p:spPr bwMode="auto">
              <a:xfrm>
                <a:off x="5231" y="3596"/>
                <a:ext cx="10" cy="10"/>
              </a:xfrm>
              <a:custGeom>
                <a:avLst/>
                <a:gdLst>
                  <a:gd name="T0" fmla="*/ 5 w 10"/>
                  <a:gd name="T1" fmla="*/ 0 h 10"/>
                  <a:gd name="T2" fmla="*/ 5 w 10"/>
                  <a:gd name="T3" fmla="*/ 0 h 10"/>
                  <a:gd name="T4" fmla="*/ 5 w 10"/>
                  <a:gd name="T5" fmla="*/ 0 h 10"/>
                  <a:gd name="T6" fmla="*/ 8 w 10"/>
                  <a:gd name="T7" fmla="*/ 0 h 10"/>
                  <a:gd name="T8" fmla="*/ 8 w 10"/>
                  <a:gd name="T9" fmla="*/ 0 h 10"/>
                  <a:gd name="T10" fmla="*/ 8 w 10"/>
                  <a:gd name="T11" fmla="*/ 3 h 10"/>
                  <a:gd name="T12" fmla="*/ 10 w 10"/>
                  <a:gd name="T13" fmla="*/ 3 h 10"/>
                  <a:gd name="T14" fmla="*/ 10 w 10"/>
                  <a:gd name="T15" fmla="*/ 5 h 10"/>
                  <a:gd name="T16" fmla="*/ 10 w 10"/>
                  <a:gd name="T17" fmla="*/ 5 h 10"/>
                  <a:gd name="T18" fmla="*/ 10 w 10"/>
                  <a:gd name="T19" fmla="*/ 5 h 10"/>
                  <a:gd name="T20" fmla="*/ 10 w 10"/>
                  <a:gd name="T21" fmla="*/ 5 h 10"/>
                  <a:gd name="T22" fmla="*/ 8 w 10"/>
                  <a:gd name="T23" fmla="*/ 8 h 10"/>
                  <a:gd name="T24" fmla="*/ 8 w 10"/>
                  <a:gd name="T25" fmla="*/ 8 h 10"/>
                  <a:gd name="T26" fmla="*/ 8 w 10"/>
                  <a:gd name="T27" fmla="*/ 8 h 10"/>
                  <a:gd name="T28" fmla="*/ 8 w 10"/>
                  <a:gd name="T29" fmla="*/ 8 h 10"/>
                  <a:gd name="T30" fmla="*/ 5 w 10"/>
                  <a:gd name="T31" fmla="*/ 10 h 10"/>
                  <a:gd name="T32" fmla="*/ 5 w 10"/>
                  <a:gd name="T33" fmla="*/ 10 h 10"/>
                  <a:gd name="T34" fmla="*/ 5 w 10"/>
                  <a:gd name="T35" fmla="*/ 10 h 10"/>
                  <a:gd name="T36" fmla="*/ 3 w 10"/>
                  <a:gd name="T37" fmla="*/ 10 h 10"/>
                  <a:gd name="T38" fmla="*/ 3 w 10"/>
                  <a:gd name="T39" fmla="*/ 10 h 10"/>
                  <a:gd name="T40" fmla="*/ 0 w 10"/>
                  <a:gd name="T41" fmla="*/ 8 h 10"/>
                  <a:gd name="T42" fmla="*/ 0 w 10"/>
                  <a:gd name="T43" fmla="*/ 8 h 10"/>
                  <a:gd name="T44" fmla="*/ 0 w 10"/>
                  <a:gd name="T45" fmla="*/ 8 h 10"/>
                  <a:gd name="T46" fmla="*/ 0 w 10"/>
                  <a:gd name="T47" fmla="*/ 5 h 10"/>
                  <a:gd name="T48" fmla="*/ 0 w 10"/>
                  <a:gd name="T49" fmla="*/ 5 h 10"/>
                  <a:gd name="T50" fmla="*/ 0 w 10"/>
                  <a:gd name="T51" fmla="*/ 5 h 10"/>
                  <a:gd name="T52" fmla="*/ 0 w 10"/>
                  <a:gd name="T53" fmla="*/ 5 h 10"/>
                  <a:gd name="T54" fmla="*/ 0 w 10"/>
                  <a:gd name="T55" fmla="*/ 3 h 10"/>
                  <a:gd name="T56" fmla="*/ 0 w 10"/>
                  <a:gd name="T57" fmla="*/ 3 h 10"/>
                  <a:gd name="T58" fmla="*/ 0 w 10"/>
                  <a:gd name="T59" fmla="*/ 0 h 10"/>
                  <a:gd name="T60" fmla="*/ 3 w 10"/>
                  <a:gd name="T61" fmla="*/ 0 h 10"/>
                  <a:gd name="T62" fmla="*/ 3 w 10"/>
                  <a:gd name="T63" fmla="*/ 0 h 10"/>
                  <a:gd name="T64" fmla="*/ 3 w 10"/>
                  <a:gd name="T65" fmla="*/ 0 h 10"/>
                  <a:gd name="T66" fmla="*/ 5 w 10"/>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 h="10">
                    <a:moveTo>
                      <a:pt x="5" y="0"/>
                    </a:moveTo>
                    <a:lnTo>
                      <a:pt x="5" y="0"/>
                    </a:lnTo>
                    <a:lnTo>
                      <a:pt x="8" y="0"/>
                    </a:lnTo>
                    <a:lnTo>
                      <a:pt x="8" y="3"/>
                    </a:lnTo>
                    <a:lnTo>
                      <a:pt x="10" y="3"/>
                    </a:lnTo>
                    <a:lnTo>
                      <a:pt x="10" y="5"/>
                    </a:lnTo>
                    <a:lnTo>
                      <a:pt x="8" y="8"/>
                    </a:lnTo>
                    <a:lnTo>
                      <a:pt x="5" y="10"/>
                    </a:lnTo>
                    <a:lnTo>
                      <a:pt x="3" y="10"/>
                    </a:lnTo>
                    <a:lnTo>
                      <a:pt x="0" y="8"/>
                    </a:lnTo>
                    <a:lnTo>
                      <a:pt x="0" y="5"/>
                    </a:lnTo>
                    <a:lnTo>
                      <a:pt x="0" y="3"/>
                    </a:lnTo>
                    <a:lnTo>
                      <a:pt x="0" y="0"/>
                    </a:lnTo>
                    <a:lnTo>
                      <a:pt x="3" y="0"/>
                    </a:lnTo>
                    <a:lnTo>
                      <a:pt x="5" y="0"/>
                    </a:lnTo>
                    <a:close/>
                  </a:path>
                </a:pathLst>
              </a:custGeom>
              <a:solidFill>
                <a:srgbClr val="000000"/>
              </a:solidFill>
              <a:ln w="4763">
                <a:solidFill>
                  <a:srgbClr val="000000"/>
                </a:solidFill>
                <a:prstDash val="solid"/>
                <a:round/>
                <a:headEnd/>
                <a:tailEnd/>
              </a:ln>
            </p:spPr>
            <p:txBody>
              <a:bodyPr/>
              <a:lstStyle/>
              <a:p>
                <a:endParaRPr lang="en-GB"/>
              </a:p>
            </p:txBody>
          </p:sp>
          <p:sp>
            <p:nvSpPr>
              <p:cNvPr id="67" name="Freeform 380">
                <a:extLst>
                  <a:ext uri="{FF2B5EF4-FFF2-40B4-BE49-F238E27FC236}">
                    <a16:creationId xmlns:a16="http://schemas.microsoft.com/office/drawing/2014/main" id="{007BC847-F078-4744-87F6-31C3CB98FE98}"/>
                  </a:ext>
                </a:extLst>
              </p:cNvPr>
              <p:cNvSpPr>
                <a:spLocks noChangeAspect="1"/>
              </p:cNvSpPr>
              <p:nvPr/>
            </p:nvSpPr>
            <p:spPr bwMode="auto">
              <a:xfrm>
                <a:off x="5252" y="3543"/>
                <a:ext cx="35" cy="63"/>
              </a:xfrm>
              <a:custGeom>
                <a:avLst/>
                <a:gdLst>
                  <a:gd name="T0" fmla="*/ 2 w 35"/>
                  <a:gd name="T1" fmla="*/ 11 h 63"/>
                  <a:gd name="T2" fmla="*/ 7 w 35"/>
                  <a:gd name="T3" fmla="*/ 3 h 63"/>
                  <a:gd name="T4" fmla="*/ 12 w 35"/>
                  <a:gd name="T5" fmla="*/ 0 h 63"/>
                  <a:gd name="T6" fmla="*/ 17 w 35"/>
                  <a:gd name="T7" fmla="*/ 0 h 63"/>
                  <a:gd name="T8" fmla="*/ 27 w 35"/>
                  <a:gd name="T9" fmla="*/ 3 h 63"/>
                  <a:gd name="T10" fmla="*/ 30 w 35"/>
                  <a:gd name="T11" fmla="*/ 5 h 63"/>
                  <a:gd name="T12" fmla="*/ 30 w 35"/>
                  <a:gd name="T13" fmla="*/ 11 h 63"/>
                  <a:gd name="T14" fmla="*/ 30 w 35"/>
                  <a:gd name="T15" fmla="*/ 18 h 63"/>
                  <a:gd name="T16" fmla="*/ 22 w 35"/>
                  <a:gd name="T17" fmla="*/ 26 h 63"/>
                  <a:gd name="T18" fmla="*/ 27 w 35"/>
                  <a:gd name="T19" fmla="*/ 28 h 63"/>
                  <a:gd name="T20" fmla="*/ 30 w 35"/>
                  <a:gd name="T21" fmla="*/ 33 h 63"/>
                  <a:gd name="T22" fmla="*/ 32 w 35"/>
                  <a:gd name="T23" fmla="*/ 41 h 63"/>
                  <a:gd name="T24" fmla="*/ 32 w 35"/>
                  <a:gd name="T25" fmla="*/ 46 h 63"/>
                  <a:gd name="T26" fmla="*/ 27 w 35"/>
                  <a:gd name="T27" fmla="*/ 56 h 63"/>
                  <a:gd name="T28" fmla="*/ 17 w 35"/>
                  <a:gd name="T29" fmla="*/ 61 h 63"/>
                  <a:gd name="T30" fmla="*/ 7 w 35"/>
                  <a:gd name="T31" fmla="*/ 63 h 63"/>
                  <a:gd name="T32" fmla="*/ 2 w 35"/>
                  <a:gd name="T33" fmla="*/ 61 h 63"/>
                  <a:gd name="T34" fmla="*/ 0 w 35"/>
                  <a:gd name="T35" fmla="*/ 58 h 63"/>
                  <a:gd name="T36" fmla="*/ 0 w 35"/>
                  <a:gd name="T37" fmla="*/ 58 h 63"/>
                  <a:gd name="T38" fmla="*/ 0 w 35"/>
                  <a:gd name="T39" fmla="*/ 56 h 63"/>
                  <a:gd name="T40" fmla="*/ 2 w 35"/>
                  <a:gd name="T41" fmla="*/ 53 h 63"/>
                  <a:gd name="T42" fmla="*/ 5 w 35"/>
                  <a:gd name="T43" fmla="*/ 56 h 63"/>
                  <a:gd name="T44" fmla="*/ 7 w 35"/>
                  <a:gd name="T45" fmla="*/ 56 h 63"/>
                  <a:gd name="T46" fmla="*/ 10 w 35"/>
                  <a:gd name="T47" fmla="*/ 56 h 63"/>
                  <a:gd name="T48" fmla="*/ 12 w 35"/>
                  <a:gd name="T49" fmla="*/ 58 h 63"/>
                  <a:gd name="T50" fmla="*/ 15 w 35"/>
                  <a:gd name="T51" fmla="*/ 58 h 63"/>
                  <a:gd name="T52" fmla="*/ 17 w 35"/>
                  <a:gd name="T53" fmla="*/ 58 h 63"/>
                  <a:gd name="T54" fmla="*/ 22 w 35"/>
                  <a:gd name="T55" fmla="*/ 56 h 63"/>
                  <a:gd name="T56" fmla="*/ 27 w 35"/>
                  <a:gd name="T57" fmla="*/ 51 h 63"/>
                  <a:gd name="T58" fmla="*/ 27 w 35"/>
                  <a:gd name="T59" fmla="*/ 46 h 63"/>
                  <a:gd name="T60" fmla="*/ 25 w 35"/>
                  <a:gd name="T61" fmla="*/ 41 h 63"/>
                  <a:gd name="T62" fmla="*/ 22 w 35"/>
                  <a:gd name="T63" fmla="*/ 36 h 63"/>
                  <a:gd name="T64" fmla="*/ 20 w 35"/>
                  <a:gd name="T65" fmla="*/ 33 h 63"/>
                  <a:gd name="T66" fmla="*/ 17 w 35"/>
                  <a:gd name="T67" fmla="*/ 33 h 63"/>
                  <a:gd name="T68" fmla="*/ 10 w 35"/>
                  <a:gd name="T69" fmla="*/ 31 h 63"/>
                  <a:gd name="T70" fmla="*/ 10 w 35"/>
                  <a:gd name="T71" fmla="*/ 31 h 63"/>
                  <a:gd name="T72" fmla="*/ 12 w 35"/>
                  <a:gd name="T73" fmla="*/ 28 h 63"/>
                  <a:gd name="T74" fmla="*/ 17 w 35"/>
                  <a:gd name="T75" fmla="*/ 26 h 63"/>
                  <a:gd name="T76" fmla="*/ 22 w 35"/>
                  <a:gd name="T77" fmla="*/ 23 h 63"/>
                  <a:gd name="T78" fmla="*/ 22 w 35"/>
                  <a:gd name="T79" fmla="*/ 16 h 63"/>
                  <a:gd name="T80" fmla="*/ 22 w 35"/>
                  <a:gd name="T81" fmla="*/ 13 h 63"/>
                  <a:gd name="T82" fmla="*/ 20 w 35"/>
                  <a:gd name="T83" fmla="*/ 8 h 63"/>
                  <a:gd name="T84" fmla="*/ 12 w 35"/>
                  <a:gd name="T85" fmla="*/ 5 h 63"/>
                  <a:gd name="T86" fmla="*/ 10 w 35"/>
                  <a:gd name="T87" fmla="*/ 5 h 63"/>
                  <a:gd name="T88" fmla="*/ 5 w 35"/>
                  <a:gd name="T89" fmla="*/ 11 h 63"/>
                  <a:gd name="T90" fmla="*/ 0 w 35"/>
                  <a:gd name="T91" fmla="*/ 13 h 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5" h="63">
                    <a:moveTo>
                      <a:pt x="0" y="13"/>
                    </a:moveTo>
                    <a:lnTo>
                      <a:pt x="0" y="11"/>
                    </a:lnTo>
                    <a:lnTo>
                      <a:pt x="2" y="11"/>
                    </a:lnTo>
                    <a:lnTo>
                      <a:pt x="2" y="5"/>
                    </a:lnTo>
                    <a:lnTo>
                      <a:pt x="5" y="3"/>
                    </a:lnTo>
                    <a:lnTo>
                      <a:pt x="7" y="3"/>
                    </a:lnTo>
                    <a:lnTo>
                      <a:pt x="12" y="0"/>
                    </a:lnTo>
                    <a:lnTo>
                      <a:pt x="15" y="0"/>
                    </a:lnTo>
                    <a:lnTo>
                      <a:pt x="17" y="0"/>
                    </a:lnTo>
                    <a:lnTo>
                      <a:pt x="20" y="0"/>
                    </a:lnTo>
                    <a:lnTo>
                      <a:pt x="22" y="0"/>
                    </a:lnTo>
                    <a:lnTo>
                      <a:pt x="27" y="3"/>
                    </a:lnTo>
                    <a:lnTo>
                      <a:pt x="27" y="5"/>
                    </a:lnTo>
                    <a:lnTo>
                      <a:pt x="30" y="5"/>
                    </a:lnTo>
                    <a:lnTo>
                      <a:pt x="30" y="8"/>
                    </a:lnTo>
                    <a:lnTo>
                      <a:pt x="30" y="11"/>
                    </a:lnTo>
                    <a:lnTo>
                      <a:pt x="30" y="13"/>
                    </a:lnTo>
                    <a:lnTo>
                      <a:pt x="30" y="16"/>
                    </a:lnTo>
                    <a:lnTo>
                      <a:pt x="30" y="18"/>
                    </a:lnTo>
                    <a:lnTo>
                      <a:pt x="27" y="21"/>
                    </a:lnTo>
                    <a:lnTo>
                      <a:pt x="22" y="23"/>
                    </a:lnTo>
                    <a:lnTo>
                      <a:pt x="22" y="26"/>
                    </a:lnTo>
                    <a:lnTo>
                      <a:pt x="25" y="28"/>
                    </a:lnTo>
                    <a:lnTo>
                      <a:pt x="27" y="28"/>
                    </a:lnTo>
                    <a:lnTo>
                      <a:pt x="30" y="31"/>
                    </a:lnTo>
                    <a:lnTo>
                      <a:pt x="30" y="33"/>
                    </a:lnTo>
                    <a:lnTo>
                      <a:pt x="32" y="33"/>
                    </a:lnTo>
                    <a:lnTo>
                      <a:pt x="32" y="38"/>
                    </a:lnTo>
                    <a:lnTo>
                      <a:pt x="32" y="41"/>
                    </a:lnTo>
                    <a:lnTo>
                      <a:pt x="35" y="41"/>
                    </a:lnTo>
                    <a:lnTo>
                      <a:pt x="32" y="43"/>
                    </a:lnTo>
                    <a:lnTo>
                      <a:pt x="32" y="46"/>
                    </a:lnTo>
                    <a:lnTo>
                      <a:pt x="32" y="51"/>
                    </a:lnTo>
                    <a:lnTo>
                      <a:pt x="30" y="53"/>
                    </a:lnTo>
                    <a:lnTo>
                      <a:pt x="27" y="56"/>
                    </a:lnTo>
                    <a:lnTo>
                      <a:pt x="25" y="58"/>
                    </a:lnTo>
                    <a:lnTo>
                      <a:pt x="17" y="61"/>
                    </a:lnTo>
                    <a:lnTo>
                      <a:pt x="12" y="63"/>
                    </a:lnTo>
                    <a:lnTo>
                      <a:pt x="10" y="63"/>
                    </a:lnTo>
                    <a:lnTo>
                      <a:pt x="7" y="63"/>
                    </a:lnTo>
                    <a:lnTo>
                      <a:pt x="5" y="61"/>
                    </a:lnTo>
                    <a:lnTo>
                      <a:pt x="2" y="61"/>
                    </a:lnTo>
                    <a:lnTo>
                      <a:pt x="0" y="61"/>
                    </a:lnTo>
                    <a:lnTo>
                      <a:pt x="0" y="58"/>
                    </a:lnTo>
                    <a:lnTo>
                      <a:pt x="0" y="56"/>
                    </a:lnTo>
                    <a:lnTo>
                      <a:pt x="2" y="56"/>
                    </a:lnTo>
                    <a:lnTo>
                      <a:pt x="2" y="53"/>
                    </a:lnTo>
                    <a:lnTo>
                      <a:pt x="5" y="56"/>
                    </a:lnTo>
                    <a:lnTo>
                      <a:pt x="7" y="56"/>
                    </a:lnTo>
                    <a:lnTo>
                      <a:pt x="10" y="56"/>
                    </a:lnTo>
                    <a:lnTo>
                      <a:pt x="10" y="58"/>
                    </a:lnTo>
                    <a:lnTo>
                      <a:pt x="12" y="58"/>
                    </a:lnTo>
                    <a:lnTo>
                      <a:pt x="15" y="58"/>
                    </a:lnTo>
                    <a:lnTo>
                      <a:pt x="17" y="58"/>
                    </a:lnTo>
                    <a:lnTo>
                      <a:pt x="20" y="58"/>
                    </a:lnTo>
                    <a:lnTo>
                      <a:pt x="22" y="56"/>
                    </a:lnTo>
                    <a:lnTo>
                      <a:pt x="25" y="56"/>
                    </a:lnTo>
                    <a:lnTo>
                      <a:pt x="25" y="53"/>
                    </a:lnTo>
                    <a:lnTo>
                      <a:pt x="27" y="51"/>
                    </a:lnTo>
                    <a:lnTo>
                      <a:pt x="27" y="48"/>
                    </a:lnTo>
                    <a:lnTo>
                      <a:pt x="27" y="46"/>
                    </a:lnTo>
                    <a:lnTo>
                      <a:pt x="27" y="43"/>
                    </a:lnTo>
                    <a:lnTo>
                      <a:pt x="25" y="41"/>
                    </a:lnTo>
                    <a:lnTo>
                      <a:pt x="25" y="38"/>
                    </a:lnTo>
                    <a:lnTo>
                      <a:pt x="22" y="36"/>
                    </a:lnTo>
                    <a:lnTo>
                      <a:pt x="20" y="33"/>
                    </a:lnTo>
                    <a:lnTo>
                      <a:pt x="17" y="33"/>
                    </a:lnTo>
                    <a:lnTo>
                      <a:pt x="15" y="33"/>
                    </a:lnTo>
                    <a:lnTo>
                      <a:pt x="12" y="31"/>
                    </a:lnTo>
                    <a:lnTo>
                      <a:pt x="10" y="31"/>
                    </a:lnTo>
                    <a:lnTo>
                      <a:pt x="12" y="28"/>
                    </a:lnTo>
                    <a:lnTo>
                      <a:pt x="15" y="28"/>
                    </a:lnTo>
                    <a:lnTo>
                      <a:pt x="17" y="28"/>
                    </a:lnTo>
                    <a:lnTo>
                      <a:pt x="17" y="26"/>
                    </a:lnTo>
                    <a:lnTo>
                      <a:pt x="20" y="26"/>
                    </a:lnTo>
                    <a:lnTo>
                      <a:pt x="22" y="23"/>
                    </a:lnTo>
                    <a:lnTo>
                      <a:pt x="22" y="21"/>
                    </a:lnTo>
                    <a:lnTo>
                      <a:pt x="22" y="18"/>
                    </a:lnTo>
                    <a:lnTo>
                      <a:pt x="22" y="16"/>
                    </a:lnTo>
                    <a:lnTo>
                      <a:pt x="22" y="13"/>
                    </a:lnTo>
                    <a:lnTo>
                      <a:pt x="22" y="11"/>
                    </a:lnTo>
                    <a:lnTo>
                      <a:pt x="20" y="8"/>
                    </a:lnTo>
                    <a:lnTo>
                      <a:pt x="17" y="8"/>
                    </a:lnTo>
                    <a:lnTo>
                      <a:pt x="17" y="5"/>
                    </a:lnTo>
                    <a:lnTo>
                      <a:pt x="12" y="5"/>
                    </a:lnTo>
                    <a:lnTo>
                      <a:pt x="10" y="5"/>
                    </a:lnTo>
                    <a:lnTo>
                      <a:pt x="7" y="8"/>
                    </a:lnTo>
                    <a:lnTo>
                      <a:pt x="5" y="8"/>
                    </a:lnTo>
                    <a:lnTo>
                      <a:pt x="5" y="11"/>
                    </a:lnTo>
                    <a:lnTo>
                      <a:pt x="2" y="11"/>
                    </a:lnTo>
                    <a:lnTo>
                      <a:pt x="2" y="13"/>
                    </a:lnTo>
                    <a:lnTo>
                      <a:pt x="0" y="13"/>
                    </a:lnTo>
                    <a:close/>
                  </a:path>
                </a:pathLst>
              </a:custGeom>
              <a:solidFill>
                <a:srgbClr val="000000"/>
              </a:solidFill>
              <a:ln w="4763">
                <a:solidFill>
                  <a:srgbClr val="000000"/>
                </a:solidFill>
                <a:prstDash val="solid"/>
                <a:round/>
                <a:headEnd/>
                <a:tailEnd/>
              </a:ln>
            </p:spPr>
            <p:txBody>
              <a:bodyPr/>
              <a:lstStyle/>
              <a:p>
                <a:endParaRPr lang="en-GB"/>
              </a:p>
            </p:txBody>
          </p:sp>
          <p:sp>
            <p:nvSpPr>
              <p:cNvPr id="68" name="Line 381">
                <a:extLst>
                  <a:ext uri="{FF2B5EF4-FFF2-40B4-BE49-F238E27FC236}">
                    <a16:creationId xmlns:a16="http://schemas.microsoft.com/office/drawing/2014/main" id="{C60C4DB5-0469-4DCC-93B9-4744D8405C9A}"/>
                  </a:ext>
                </a:extLst>
              </p:cNvPr>
              <p:cNvSpPr>
                <a:spLocks noChangeAspect="1" noChangeShapeType="1"/>
              </p:cNvSpPr>
              <p:nvPr/>
            </p:nvSpPr>
            <p:spPr bwMode="auto">
              <a:xfrm flipH="1">
                <a:off x="3079" y="3430"/>
                <a:ext cx="298"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9" name="Freeform 382">
                <a:extLst>
                  <a:ext uri="{FF2B5EF4-FFF2-40B4-BE49-F238E27FC236}">
                    <a16:creationId xmlns:a16="http://schemas.microsoft.com/office/drawing/2014/main" id="{FB4E52C3-A55C-4B24-BA57-1ADC46ECDFD3}"/>
                  </a:ext>
                </a:extLst>
              </p:cNvPr>
              <p:cNvSpPr>
                <a:spLocks noChangeAspect="1"/>
              </p:cNvSpPr>
              <p:nvPr/>
            </p:nvSpPr>
            <p:spPr bwMode="auto">
              <a:xfrm>
                <a:off x="2721" y="1436"/>
                <a:ext cx="25" cy="60"/>
              </a:xfrm>
              <a:custGeom>
                <a:avLst/>
                <a:gdLst>
                  <a:gd name="T0" fmla="*/ 0 w 25"/>
                  <a:gd name="T1" fmla="*/ 7 h 60"/>
                  <a:gd name="T2" fmla="*/ 15 w 25"/>
                  <a:gd name="T3" fmla="*/ 0 h 60"/>
                  <a:gd name="T4" fmla="*/ 17 w 25"/>
                  <a:gd name="T5" fmla="*/ 0 h 60"/>
                  <a:gd name="T6" fmla="*/ 17 w 25"/>
                  <a:gd name="T7" fmla="*/ 50 h 60"/>
                  <a:gd name="T8" fmla="*/ 17 w 25"/>
                  <a:gd name="T9" fmla="*/ 50 h 60"/>
                  <a:gd name="T10" fmla="*/ 17 w 25"/>
                  <a:gd name="T11" fmla="*/ 52 h 60"/>
                  <a:gd name="T12" fmla="*/ 17 w 25"/>
                  <a:gd name="T13" fmla="*/ 55 h 60"/>
                  <a:gd name="T14" fmla="*/ 17 w 25"/>
                  <a:gd name="T15" fmla="*/ 55 h 60"/>
                  <a:gd name="T16" fmla="*/ 17 w 25"/>
                  <a:gd name="T17" fmla="*/ 55 h 60"/>
                  <a:gd name="T18" fmla="*/ 17 w 25"/>
                  <a:gd name="T19" fmla="*/ 58 h 60"/>
                  <a:gd name="T20" fmla="*/ 17 w 25"/>
                  <a:gd name="T21" fmla="*/ 58 h 60"/>
                  <a:gd name="T22" fmla="*/ 17 w 25"/>
                  <a:gd name="T23" fmla="*/ 58 h 60"/>
                  <a:gd name="T24" fmla="*/ 20 w 25"/>
                  <a:gd name="T25" fmla="*/ 58 h 60"/>
                  <a:gd name="T26" fmla="*/ 20 w 25"/>
                  <a:gd name="T27" fmla="*/ 58 h 60"/>
                  <a:gd name="T28" fmla="*/ 23 w 25"/>
                  <a:gd name="T29" fmla="*/ 60 h 60"/>
                  <a:gd name="T30" fmla="*/ 25 w 25"/>
                  <a:gd name="T31" fmla="*/ 60 h 60"/>
                  <a:gd name="T32" fmla="*/ 25 w 25"/>
                  <a:gd name="T33" fmla="*/ 60 h 60"/>
                  <a:gd name="T34" fmla="*/ 2 w 25"/>
                  <a:gd name="T35" fmla="*/ 60 h 60"/>
                  <a:gd name="T36" fmla="*/ 2 w 25"/>
                  <a:gd name="T37" fmla="*/ 60 h 60"/>
                  <a:gd name="T38" fmla="*/ 2 w 25"/>
                  <a:gd name="T39" fmla="*/ 60 h 60"/>
                  <a:gd name="T40" fmla="*/ 2 w 25"/>
                  <a:gd name="T41" fmla="*/ 60 h 60"/>
                  <a:gd name="T42" fmla="*/ 5 w 25"/>
                  <a:gd name="T43" fmla="*/ 60 h 60"/>
                  <a:gd name="T44" fmla="*/ 7 w 25"/>
                  <a:gd name="T45" fmla="*/ 58 h 60"/>
                  <a:gd name="T46" fmla="*/ 7 w 25"/>
                  <a:gd name="T47" fmla="*/ 58 h 60"/>
                  <a:gd name="T48" fmla="*/ 7 w 25"/>
                  <a:gd name="T49" fmla="*/ 58 h 60"/>
                  <a:gd name="T50" fmla="*/ 7 w 25"/>
                  <a:gd name="T51" fmla="*/ 58 h 60"/>
                  <a:gd name="T52" fmla="*/ 7 w 25"/>
                  <a:gd name="T53" fmla="*/ 58 h 60"/>
                  <a:gd name="T54" fmla="*/ 10 w 25"/>
                  <a:gd name="T55" fmla="*/ 58 h 60"/>
                  <a:gd name="T56" fmla="*/ 10 w 25"/>
                  <a:gd name="T57" fmla="*/ 55 h 60"/>
                  <a:gd name="T58" fmla="*/ 10 w 25"/>
                  <a:gd name="T59" fmla="*/ 55 h 60"/>
                  <a:gd name="T60" fmla="*/ 10 w 25"/>
                  <a:gd name="T61" fmla="*/ 52 h 60"/>
                  <a:gd name="T62" fmla="*/ 10 w 25"/>
                  <a:gd name="T63" fmla="*/ 50 h 60"/>
                  <a:gd name="T64" fmla="*/ 10 w 25"/>
                  <a:gd name="T65" fmla="*/ 17 h 60"/>
                  <a:gd name="T66" fmla="*/ 10 w 25"/>
                  <a:gd name="T67" fmla="*/ 15 h 60"/>
                  <a:gd name="T68" fmla="*/ 10 w 25"/>
                  <a:gd name="T69" fmla="*/ 12 h 60"/>
                  <a:gd name="T70" fmla="*/ 10 w 25"/>
                  <a:gd name="T71" fmla="*/ 10 h 60"/>
                  <a:gd name="T72" fmla="*/ 10 w 25"/>
                  <a:gd name="T73" fmla="*/ 10 h 60"/>
                  <a:gd name="T74" fmla="*/ 7 w 25"/>
                  <a:gd name="T75" fmla="*/ 7 h 60"/>
                  <a:gd name="T76" fmla="*/ 7 w 25"/>
                  <a:gd name="T77" fmla="*/ 7 h 60"/>
                  <a:gd name="T78" fmla="*/ 7 w 25"/>
                  <a:gd name="T79" fmla="*/ 7 h 60"/>
                  <a:gd name="T80" fmla="*/ 7 w 25"/>
                  <a:gd name="T81" fmla="*/ 7 h 60"/>
                  <a:gd name="T82" fmla="*/ 7 w 25"/>
                  <a:gd name="T83" fmla="*/ 7 h 60"/>
                  <a:gd name="T84" fmla="*/ 5 w 25"/>
                  <a:gd name="T85" fmla="*/ 7 h 60"/>
                  <a:gd name="T86" fmla="*/ 5 w 25"/>
                  <a:gd name="T87" fmla="*/ 7 h 60"/>
                  <a:gd name="T88" fmla="*/ 5 w 25"/>
                  <a:gd name="T89" fmla="*/ 7 h 60"/>
                  <a:gd name="T90" fmla="*/ 5 w 25"/>
                  <a:gd name="T91" fmla="*/ 7 h 60"/>
                  <a:gd name="T92" fmla="*/ 2 w 25"/>
                  <a:gd name="T93" fmla="*/ 7 h 60"/>
                  <a:gd name="T94" fmla="*/ 0 w 25"/>
                  <a:gd name="T95" fmla="*/ 7 h 60"/>
                  <a:gd name="T96" fmla="*/ 0 w 25"/>
                  <a:gd name="T97" fmla="*/ 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5" h="60">
                    <a:moveTo>
                      <a:pt x="0" y="7"/>
                    </a:moveTo>
                    <a:lnTo>
                      <a:pt x="15" y="0"/>
                    </a:lnTo>
                    <a:lnTo>
                      <a:pt x="17" y="0"/>
                    </a:lnTo>
                    <a:lnTo>
                      <a:pt x="17" y="50"/>
                    </a:lnTo>
                    <a:lnTo>
                      <a:pt x="17" y="52"/>
                    </a:lnTo>
                    <a:lnTo>
                      <a:pt x="17" y="55"/>
                    </a:lnTo>
                    <a:lnTo>
                      <a:pt x="17" y="58"/>
                    </a:lnTo>
                    <a:lnTo>
                      <a:pt x="20" y="58"/>
                    </a:lnTo>
                    <a:lnTo>
                      <a:pt x="23" y="60"/>
                    </a:lnTo>
                    <a:lnTo>
                      <a:pt x="25" y="60"/>
                    </a:lnTo>
                    <a:lnTo>
                      <a:pt x="2" y="60"/>
                    </a:lnTo>
                    <a:lnTo>
                      <a:pt x="5" y="60"/>
                    </a:lnTo>
                    <a:lnTo>
                      <a:pt x="7" y="58"/>
                    </a:lnTo>
                    <a:lnTo>
                      <a:pt x="10" y="58"/>
                    </a:lnTo>
                    <a:lnTo>
                      <a:pt x="10" y="55"/>
                    </a:lnTo>
                    <a:lnTo>
                      <a:pt x="10" y="52"/>
                    </a:lnTo>
                    <a:lnTo>
                      <a:pt x="10" y="50"/>
                    </a:lnTo>
                    <a:lnTo>
                      <a:pt x="10" y="17"/>
                    </a:lnTo>
                    <a:lnTo>
                      <a:pt x="10" y="15"/>
                    </a:lnTo>
                    <a:lnTo>
                      <a:pt x="10" y="12"/>
                    </a:lnTo>
                    <a:lnTo>
                      <a:pt x="10" y="10"/>
                    </a:lnTo>
                    <a:lnTo>
                      <a:pt x="7" y="7"/>
                    </a:lnTo>
                    <a:lnTo>
                      <a:pt x="5" y="7"/>
                    </a:lnTo>
                    <a:lnTo>
                      <a:pt x="2" y="7"/>
                    </a:lnTo>
                    <a:lnTo>
                      <a:pt x="0" y="7"/>
                    </a:lnTo>
                    <a:close/>
                  </a:path>
                </a:pathLst>
              </a:custGeom>
              <a:solidFill>
                <a:srgbClr val="000000"/>
              </a:solidFill>
              <a:ln w="4763">
                <a:solidFill>
                  <a:srgbClr val="000000"/>
                </a:solidFill>
                <a:prstDash val="solid"/>
                <a:round/>
                <a:headEnd/>
                <a:tailEnd/>
              </a:ln>
            </p:spPr>
            <p:txBody>
              <a:bodyPr/>
              <a:lstStyle/>
              <a:p>
                <a:endParaRPr lang="en-GB"/>
              </a:p>
            </p:txBody>
          </p:sp>
          <p:sp>
            <p:nvSpPr>
              <p:cNvPr id="70" name="Freeform 383">
                <a:extLst>
                  <a:ext uri="{FF2B5EF4-FFF2-40B4-BE49-F238E27FC236}">
                    <a16:creationId xmlns:a16="http://schemas.microsoft.com/office/drawing/2014/main" id="{141FD105-A415-43C7-BF1F-7F14BABF2841}"/>
                  </a:ext>
                </a:extLst>
              </p:cNvPr>
              <p:cNvSpPr>
                <a:spLocks noChangeAspect="1"/>
              </p:cNvSpPr>
              <p:nvPr/>
            </p:nvSpPr>
            <p:spPr bwMode="auto">
              <a:xfrm>
                <a:off x="2764" y="1488"/>
                <a:ext cx="10" cy="11"/>
              </a:xfrm>
              <a:custGeom>
                <a:avLst/>
                <a:gdLst>
                  <a:gd name="T0" fmla="*/ 5 w 10"/>
                  <a:gd name="T1" fmla="*/ 0 h 11"/>
                  <a:gd name="T2" fmla="*/ 5 w 10"/>
                  <a:gd name="T3" fmla="*/ 0 h 11"/>
                  <a:gd name="T4" fmla="*/ 5 w 10"/>
                  <a:gd name="T5" fmla="*/ 0 h 11"/>
                  <a:gd name="T6" fmla="*/ 7 w 10"/>
                  <a:gd name="T7" fmla="*/ 0 h 11"/>
                  <a:gd name="T8" fmla="*/ 7 w 10"/>
                  <a:gd name="T9" fmla="*/ 0 h 11"/>
                  <a:gd name="T10" fmla="*/ 7 w 10"/>
                  <a:gd name="T11" fmla="*/ 3 h 11"/>
                  <a:gd name="T12" fmla="*/ 10 w 10"/>
                  <a:gd name="T13" fmla="*/ 3 h 11"/>
                  <a:gd name="T14" fmla="*/ 10 w 10"/>
                  <a:gd name="T15" fmla="*/ 6 h 11"/>
                  <a:gd name="T16" fmla="*/ 10 w 10"/>
                  <a:gd name="T17" fmla="*/ 6 h 11"/>
                  <a:gd name="T18" fmla="*/ 10 w 10"/>
                  <a:gd name="T19" fmla="*/ 6 h 11"/>
                  <a:gd name="T20" fmla="*/ 10 w 10"/>
                  <a:gd name="T21" fmla="*/ 6 h 11"/>
                  <a:gd name="T22" fmla="*/ 7 w 10"/>
                  <a:gd name="T23" fmla="*/ 8 h 11"/>
                  <a:gd name="T24" fmla="*/ 7 w 10"/>
                  <a:gd name="T25" fmla="*/ 8 h 11"/>
                  <a:gd name="T26" fmla="*/ 7 w 10"/>
                  <a:gd name="T27" fmla="*/ 8 h 11"/>
                  <a:gd name="T28" fmla="*/ 7 w 10"/>
                  <a:gd name="T29" fmla="*/ 8 h 11"/>
                  <a:gd name="T30" fmla="*/ 5 w 10"/>
                  <a:gd name="T31" fmla="*/ 11 h 11"/>
                  <a:gd name="T32" fmla="*/ 5 w 10"/>
                  <a:gd name="T33" fmla="*/ 11 h 11"/>
                  <a:gd name="T34" fmla="*/ 5 w 10"/>
                  <a:gd name="T35" fmla="*/ 11 h 11"/>
                  <a:gd name="T36" fmla="*/ 2 w 10"/>
                  <a:gd name="T37" fmla="*/ 11 h 11"/>
                  <a:gd name="T38" fmla="*/ 2 w 10"/>
                  <a:gd name="T39" fmla="*/ 11 h 11"/>
                  <a:gd name="T40" fmla="*/ 0 w 10"/>
                  <a:gd name="T41" fmla="*/ 8 h 11"/>
                  <a:gd name="T42" fmla="*/ 0 w 10"/>
                  <a:gd name="T43" fmla="*/ 8 h 11"/>
                  <a:gd name="T44" fmla="*/ 0 w 10"/>
                  <a:gd name="T45" fmla="*/ 8 h 11"/>
                  <a:gd name="T46" fmla="*/ 0 w 10"/>
                  <a:gd name="T47" fmla="*/ 6 h 11"/>
                  <a:gd name="T48" fmla="*/ 0 w 10"/>
                  <a:gd name="T49" fmla="*/ 6 h 11"/>
                  <a:gd name="T50" fmla="*/ 0 w 10"/>
                  <a:gd name="T51" fmla="*/ 6 h 11"/>
                  <a:gd name="T52" fmla="*/ 0 w 10"/>
                  <a:gd name="T53" fmla="*/ 6 h 11"/>
                  <a:gd name="T54" fmla="*/ 0 w 10"/>
                  <a:gd name="T55" fmla="*/ 3 h 11"/>
                  <a:gd name="T56" fmla="*/ 0 w 10"/>
                  <a:gd name="T57" fmla="*/ 3 h 11"/>
                  <a:gd name="T58" fmla="*/ 0 w 10"/>
                  <a:gd name="T59" fmla="*/ 0 h 11"/>
                  <a:gd name="T60" fmla="*/ 2 w 10"/>
                  <a:gd name="T61" fmla="*/ 0 h 11"/>
                  <a:gd name="T62" fmla="*/ 2 w 10"/>
                  <a:gd name="T63" fmla="*/ 0 h 11"/>
                  <a:gd name="T64" fmla="*/ 2 w 10"/>
                  <a:gd name="T65" fmla="*/ 0 h 11"/>
                  <a:gd name="T66" fmla="*/ 5 w 10"/>
                  <a:gd name="T67" fmla="*/ 0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 h="11">
                    <a:moveTo>
                      <a:pt x="5" y="0"/>
                    </a:moveTo>
                    <a:lnTo>
                      <a:pt x="5" y="0"/>
                    </a:lnTo>
                    <a:lnTo>
                      <a:pt x="7" y="0"/>
                    </a:lnTo>
                    <a:lnTo>
                      <a:pt x="7" y="3"/>
                    </a:lnTo>
                    <a:lnTo>
                      <a:pt x="10" y="3"/>
                    </a:lnTo>
                    <a:lnTo>
                      <a:pt x="10" y="6"/>
                    </a:lnTo>
                    <a:lnTo>
                      <a:pt x="7" y="8"/>
                    </a:lnTo>
                    <a:lnTo>
                      <a:pt x="5" y="11"/>
                    </a:lnTo>
                    <a:lnTo>
                      <a:pt x="2" y="11"/>
                    </a:lnTo>
                    <a:lnTo>
                      <a:pt x="0" y="8"/>
                    </a:lnTo>
                    <a:lnTo>
                      <a:pt x="0" y="6"/>
                    </a:lnTo>
                    <a:lnTo>
                      <a:pt x="0" y="3"/>
                    </a:lnTo>
                    <a:lnTo>
                      <a:pt x="0" y="0"/>
                    </a:lnTo>
                    <a:lnTo>
                      <a:pt x="2" y="0"/>
                    </a:lnTo>
                    <a:lnTo>
                      <a:pt x="5" y="0"/>
                    </a:lnTo>
                    <a:close/>
                  </a:path>
                </a:pathLst>
              </a:custGeom>
              <a:solidFill>
                <a:srgbClr val="000000"/>
              </a:solidFill>
              <a:ln w="4763">
                <a:solidFill>
                  <a:srgbClr val="000000"/>
                </a:solidFill>
                <a:prstDash val="solid"/>
                <a:round/>
                <a:headEnd/>
                <a:tailEnd/>
              </a:ln>
            </p:spPr>
            <p:txBody>
              <a:bodyPr/>
              <a:lstStyle/>
              <a:p>
                <a:endParaRPr lang="en-GB"/>
              </a:p>
            </p:txBody>
          </p:sp>
          <p:sp>
            <p:nvSpPr>
              <p:cNvPr id="71" name="Freeform 384">
                <a:extLst>
                  <a:ext uri="{FF2B5EF4-FFF2-40B4-BE49-F238E27FC236}">
                    <a16:creationId xmlns:a16="http://schemas.microsoft.com/office/drawing/2014/main" id="{049B5B51-9B6D-42C1-A5C1-5BCF57F9CD9D}"/>
                  </a:ext>
                </a:extLst>
              </p:cNvPr>
              <p:cNvSpPr>
                <a:spLocks noChangeAspect="1" noEditPoints="1"/>
              </p:cNvSpPr>
              <p:nvPr/>
            </p:nvSpPr>
            <p:spPr bwMode="auto">
              <a:xfrm>
                <a:off x="2784" y="1436"/>
                <a:ext cx="38" cy="63"/>
              </a:xfrm>
              <a:custGeom>
                <a:avLst/>
                <a:gdLst>
                  <a:gd name="T0" fmla="*/ 0 w 38"/>
                  <a:gd name="T1" fmla="*/ 30 h 63"/>
                  <a:gd name="T2" fmla="*/ 0 w 38"/>
                  <a:gd name="T3" fmla="*/ 20 h 63"/>
                  <a:gd name="T4" fmla="*/ 2 w 38"/>
                  <a:gd name="T5" fmla="*/ 12 h 63"/>
                  <a:gd name="T6" fmla="*/ 5 w 38"/>
                  <a:gd name="T7" fmla="*/ 10 h 63"/>
                  <a:gd name="T8" fmla="*/ 10 w 38"/>
                  <a:gd name="T9" fmla="*/ 2 h 63"/>
                  <a:gd name="T10" fmla="*/ 10 w 38"/>
                  <a:gd name="T11" fmla="*/ 2 h 63"/>
                  <a:gd name="T12" fmla="*/ 15 w 38"/>
                  <a:gd name="T13" fmla="*/ 0 h 63"/>
                  <a:gd name="T14" fmla="*/ 18 w 38"/>
                  <a:gd name="T15" fmla="*/ 0 h 63"/>
                  <a:gd name="T16" fmla="*/ 23 w 38"/>
                  <a:gd name="T17" fmla="*/ 0 h 63"/>
                  <a:gd name="T18" fmla="*/ 30 w 38"/>
                  <a:gd name="T19" fmla="*/ 5 h 63"/>
                  <a:gd name="T20" fmla="*/ 33 w 38"/>
                  <a:gd name="T21" fmla="*/ 7 h 63"/>
                  <a:gd name="T22" fmla="*/ 38 w 38"/>
                  <a:gd name="T23" fmla="*/ 20 h 63"/>
                  <a:gd name="T24" fmla="*/ 38 w 38"/>
                  <a:gd name="T25" fmla="*/ 30 h 63"/>
                  <a:gd name="T26" fmla="*/ 38 w 38"/>
                  <a:gd name="T27" fmla="*/ 35 h 63"/>
                  <a:gd name="T28" fmla="*/ 35 w 38"/>
                  <a:gd name="T29" fmla="*/ 47 h 63"/>
                  <a:gd name="T30" fmla="*/ 35 w 38"/>
                  <a:gd name="T31" fmla="*/ 50 h 63"/>
                  <a:gd name="T32" fmla="*/ 30 w 38"/>
                  <a:gd name="T33" fmla="*/ 55 h 63"/>
                  <a:gd name="T34" fmla="*/ 28 w 38"/>
                  <a:gd name="T35" fmla="*/ 58 h 63"/>
                  <a:gd name="T36" fmla="*/ 25 w 38"/>
                  <a:gd name="T37" fmla="*/ 60 h 63"/>
                  <a:gd name="T38" fmla="*/ 20 w 38"/>
                  <a:gd name="T39" fmla="*/ 63 h 63"/>
                  <a:gd name="T40" fmla="*/ 18 w 38"/>
                  <a:gd name="T41" fmla="*/ 63 h 63"/>
                  <a:gd name="T42" fmla="*/ 12 w 38"/>
                  <a:gd name="T43" fmla="*/ 60 h 63"/>
                  <a:gd name="T44" fmla="*/ 7 w 38"/>
                  <a:gd name="T45" fmla="*/ 58 h 63"/>
                  <a:gd name="T46" fmla="*/ 5 w 38"/>
                  <a:gd name="T47" fmla="*/ 52 h 63"/>
                  <a:gd name="T48" fmla="*/ 2 w 38"/>
                  <a:gd name="T49" fmla="*/ 47 h 63"/>
                  <a:gd name="T50" fmla="*/ 0 w 38"/>
                  <a:gd name="T51" fmla="*/ 32 h 63"/>
                  <a:gd name="T52" fmla="*/ 7 w 38"/>
                  <a:gd name="T53" fmla="*/ 32 h 63"/>
                  <a:gd name="T54" fmla="*/ 7 w 38"/>
                  <a:gd name="T55" fmla="*/ 37 h 63"/>
                  <a:gd name="T56" fmla="*/ 10 w 38"/>
                  <a:gd name="T57" fmla="*/ 52 h 63"/>
                  <a:gd name="T58" fmla="*/ 12 w 38"/>
                  <a:gd name="T59" fmla="*/ 55 h 63"/>
                  <a:gd name="T60" fmla="*/ 15 w 38"/>
                  <a:gd name="T61" fmla="*/ 58 h 63"/>
                  <a:gd name="T62" fmla="*/ 18 w 38"/>
                  <a:gd name="T63" fmla="*/ 60 h 63"/>
                  <a:gd name="T64" fmla="*/ 20 w 38"/>
                  <a:gd name="T65" fmla="*/ 60 h 63"/>
                  <a:gd name="T66" fmla="*/ 23 w 38"/>
                  <a:gd name="T67" fmla="*/ 58 h 63"/>
                  <a:gd name="T68" fmla="*/ 25 w 38"/>
                  <a:gd name="T69" fmla="*/ 58 h 63"/>
                  <a:gd name="T70" fmla="*/ 25 w 38"/>
                  <a:gd name="T71" fmla="*/ 55 h 63"/>
                  <a:gd name="T72" fmla="*/ 28 w 38"/>
                  <a:gd name="T73" fmla="*/ 50 h 63"/>
                  <a:gd name="T74" fmla="*/ 28 w 38"/>
                  <a:gd name="T75" fmla="*/ 45 h 63"/>
                  <a:gd name="T76" fmla="*/ 30 w 38"/>
                  <a:gd name="T77" fmla="*/ 30 h 63"/>
                  <a:gd name="T78" fmla="*/ 30 w 38"/>
                  <a:gd name="T79" fmla="*/ 27 h 63"/>
                  <a:gd name="T80" fmla="*/ 28 w 38"/>
                  <a:gd name="T81" fmla="*/ 17 h 63"/>
                  <a:gd name="T82" fmla="*/ 28 w 38"/>
                  <a:gd name="T83" fmla="*/ 10 h 63"/>
                  <a:gd name="T84" fmla="*/ 25 w 38"/>
                  <a:gd name="T85" fmla="*/ 7 h 63"/>
                  <a:gd name="T86" fmla="*/ 23 w 38"/>
                  <a:gd name="T87" fmla="*/ 5 h 63"/>
                  <a:gd name="T88" fmla="*/ 23 w 38"/>
                  <a:gd name="T89" fmla="*/ 2 h 63"/>
                  <a:gd name="T90" fmla="*/ 20 w 38"/>
                  <a:gd name="T91" fmla="*/ 2 h 63"/>
                  <a:gd name="T92" fmla="*/ 18 w 38"/>
                  <a:gd name="T93" fmla="*/ 2 h 63"/>
                  <a:gd name="T94" fmla="*/ 15 w 38"/>
                  <a:gd name="T95" fmla="*/ 5 h 63"/>
                  <a:gd name="T96" fmla="*/ 12 w 38"/>
                  <a:gd name="T97" fmla="*/ 5 h 63"/>
                  <a:gd name="T98" fmla="*/ 10 w 38"/>
                  <a:gd name="T99" fmla="*/ 10 h 63"/>
                  <a:gd name="T100" fmla="*/ 10 w 38"/>
                  <a:gd name="T101" fmla="*/ 17 h 63"/>
                  <a:gd name="T102" fmla="*/ 7 w 38"/>
                  <a:gd name="T103" fmla="*/ 20 h 63"/>
                  <a:gd name="T104" fmla="*/ 7 w 38"/>
                  <a:gd name="T105" fmla="*/ 30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8" h="63">
                    <a:moveTo>
                      <a:pt x="0" y="30"/>
                    </a:moveTo>
                    <a:lnTo>
                      <a:pt x="0" y="30"/>
                    </a:lnTo>
                    <a:lnTo>
                      <a:pt x="0" y="27"/>
                    </a:lnTo>
                    <a:lnTo>
                      <a:pt x="0" y="20"/>
                    </a:lnTo>
                    <a:lnTo>
                      <a:pt x="2" y="15"/>
                    </a:lnTo>
                    <a:lnTo>
                      <a:pt x="2" y="12"/>
                    </a:lnTo>
                    <a:lnTo>
                      <a:pt x="5" y="10"/>
                    </a:lnTo>
                    <a:lnTo>
                      <a:pt x="7" y="7"/>
                    </a:lnTo>
                    <a:lnTo>
                      <a:pt x="10" y="2"/>
                    </a:lnTo>
                    <a:lnTo>
                      <a:pt x="12" y="0"/>
                    </a:lnTo>
                    <a:lnTo>
                      <a:pt x="15" y="0"/>
                    </a:lnTo>
                    <a:lnTo>
                      <a:pt x="18" y="0"/>
                    </a:lnTo>
                    <a:lnTo>
                      <a:pt x="20" y="0"/>
                    </a:lnTo>
                    <a:lnTo>
                      <a:pt x="23" y="0"/>
                    </a:lnTo>
                    <a:lnTo>
                      <a:pt x="25" y="2"/>
                    </a:lnTo>
                    <a:lnTo>
                      <a:pt x="30" y="5"/>
                    </a:lnTo>
                    <a:lnTo>
                      <a:pt x="33" y="7"/>
                    </a:lnTo>
                    <a:lnTo>
                      <a:pt x="35" y="12"/>
                    </a:lnTo>
                    <a:lnTo>
                      <a:pt x="38" y="20"/>
                    </a:lnTo>
                    <a:lnTo>
                      <a:pt x="38" y="27"/>
                    </a:lnTo>
                    <a:lnTo>
                      <a:pt x="38" y="30"/>
                    </a:lnTo>
                    <a:lnTo>
                      <a:pt x="38" y="32"/>
                    </a:lnTo>
                    <a:lnTo>
                      <a:pt x="38" y="35"/>
                    </a:lnTo>
                    <a:lnTo>
                      <a:pt x="38" y="42"/>
                    </a:lnTo>
                    <a:lnTo>
                      <a:pt x="35" y="47"/>
                    </a:lnTo>
                    <a:lnTo>
                      <a:pt x="35" y="50"/>
                    </a:lnTo>
                    <a:lnTo>
                      <a:pt x="33" y="52"/>
                    </a:lnTo>
                    <a:lnTo>
                      <a:pt x="30" y="55"/>
                    </a:lnTo>
                    <a:lnTo>
                      <a:pt x="28" y="58"/>
                    </a:lnTo>
                    <a:lnTo>
                      <a:pt x="28" y="60"/>
                    </a:lnTo>
                    <a:lnTo>
                      <a:pt x="25" y="60"/>
                    </a:lnTo>
                    <a:lnTo>
                      <a:pt x="23" y="63"/>
                    </a:lnTo>
                    <a:lnTo>
                      <a:pt x="20" y="63"/>
                    </a:lnTo>
                    <a:lnTo>
                      <a:pt x="18" y="63"/>
                    </a:lnTo>
                    <a:lnTo>
                      <a:pt x="15" y="63"/>
                    </a:lnTo>
                    <a:lnTo>
                      <a:pt x="12" y="60"/>
                    </a:lnTo>
                    <a:lnTo>
                      <a:pt x="10" y="58"/>
                    </a:lnTo>
                    <a:lnTo>
                      <a:pt x="7" y="58"/>
                    </a:lnTo>
                    <a:lnTo>
                      <a:pt x="5" y="55"/>
                    </a:lnTo>
                    <a:lnTo>
                      <a:pt x="5" y="52"/>
                    </a:lnTo>
                    <a:lnTo>
                      <a:pt x="2" y="50"/>
                    </a:lnTo>
                    <a:lnTo>
                      <a:pt x="2" y="47"/>
                    </a:lnTo>
                    <a:lnTo>
                      <a:pt x="0" y="40"/>
                    </a:lnTo>
                    <a:lnTo>
                      <a:pt x="0" y="32"/>
                    </a:lnTo>
                    <a:lnTo>
                      <a:pt x="0" y="30"/>
                    </a:lnTo>
                    <a:close/>
                    <a:moveTo>
                      <a:pt x="7" y="32"/>
                    </a:moveTo>
                    <a:lnTo>
                      <a:pt x="7" y="35"/>
                    </a:lnTo>
                    <a:lnTo>
                      <a:pt x="7" y="37"/>
                    </a:lnTo>
                    <a:lnTo>
                      <a:pt x="10" y="45"/>
                    </a:lnTo>
                    <a:lnTo>
                      <a:pt x="10" y="52"/>
                    </a:lnTo>
                    <a:lnTo>
                      <a:pt x="12" y="55"/>
                    </a:lnTo>
                    <a:lnTo>
                      <a:pt x="15" y="58"/>
                    </a:lnTo>
                    <a:lnTo>
                      <a:pt x="18" y="60"/>
                    </a:lnTo>
                    <a:lnTo>
                      <a:pt x="20" y="60"/>
                    </a:lnTo>
                    <a:lnTo>
                      <a:pt x="23" y="58"/>
                    </a:lnTo>
                    <a:lnTo>
                      <a:pt x="25" y="58"/>
                    </a:lnTo>
                    <a:lnTo>
                      <a:pt x="25" y="55"/>
                    </a:lnTo>
                    <a:lnTo>
                      <a:pt x="28" y="50"/>
                    </a:lnTo>
                    <a:lnTo>
                      <a:pt x="28" y="45"/>
                    </a:lnTo>
                    <a:lnTo>
                      <a:pt x="30" y="40"/>
                    </a:lnTo>
                    <a:lnTo>
                      <a:pt x="30" y="30"/>
                    </a:lnTo>
                    <a:lnTo>
                      <a:pt x="30" y="27"/>
                    </a:lnTo>
                    <a:lnTo>
                      <a:pt x="30" y="22"/>
                    </a:lnTo>
                    <a:lnTo>
                      <a:pt x="28" y="17"/>
                    </a:lnTo>
                    <a:lnTo>
                      <a:pt x="28" y="12"/>
                    </a:lnTo>
                    <a:lnTo>
                      <a:pt x="28" y="10"/>
                    </a:lnTo>
                    <a:lnTo>
                      <a:pt x="25" y="7"/>
                    </a:lnTo>
                    <a:lnTo>
                      <a:pt x="23" y="5"/>
                    </a:lnTo>
                    <a:lnTo>
                      <a:pt x="23" y="2"/>
                    </a:lnTo>
                    <a:lnTo>
                      <a:pt x="20" y="2"/>
                    </a:lnTo>
                    <a:lnTo>
                      <a:pt x="18" y="2"/>
                    </a:lnTo>
                    <a:lnTo>
                      <a:pt x="15" y="2"/>
                    </a:lnTo>
                    <a:lnTo>
                      <a:pt x="15" y="5"/>
                    </a:lnTo>
                    <a:lnTo>
                      <a:pt x="12" y="5"/>
                    </a:lnTo>
                    <a:lnTo>
                      <a:pt x="12" y="7"/>
                    </a:lnTo>
                    <a:lnTo>
                      <a:pt x="10" y="10"/>
                    </a:lnTo>
                    <a:lnTo>
                      <a:pt x="10" y="15"/>
                    </a:lnTo>
                    <a:lnTo>
                      <a:pt x="10" y="17"/>
                    </a:lnTo>
                    <a:lnTo>
                      <a:pt x="7" y="17"/>
                    </a:lnTo>
                    <a:lnTo>
                      <a:pt x="7" y="20"/>
                    </a:lnTo>
                    <a:lnTo>
                      <a:pt x="7" y="25"/>
                    </a:lnTo>
                    <a:lnTo>
                      <a:pt x="7" y="30"/>
                    </a:lnTo>
                    <a:lnTo>
                      <a:pt x="7"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2" name="Freeform 385">
                <a:extLst>
                  <a:ext uri="{FF2B5EF4-FFF2-40B4-BE49-F238E27FC236}">
                    <a16:creationId xmlns:a16="http://schemas.microsoft.com/office/drawing/2014/main" id="{4B3682DD-ABEA-418E-ACE7-65AB24432EAE}"/>
                  </a:ext>
                </a:extLst>
              </p:cNvPr>
              <p:cNvSpPr>
                <a:spLocks noChangeAspect="1"/>
              </p:cNvSpPr>
              <p:nvPr/>
            </p:nvSpPr>
            <p:spPr bwMode="auto">
              <a:xfrm>
                <a:off x="2784" y="1436"/>
                <a:ext cx="38" cy="63"/>
              </a:xfrm>
              <a:custGeom>
                <a:avLst/>
                <a:gdLst>
                  <a:gd name="T0" fmla="*/ 0 w 38"/>
                  <a:gd name="T1" fmla="*/ 30 h 63"/>
                  <a:gd name="T2" fmla="*/ 0 w 38"/>
                  <a:gd name="T3" fmla="*/ 30 h 63"/>
                  <a:gd name="T4" fmla="*/ 0 w 38"/>
                  <a:gd name="T5" fmla="*/ 27 h 63"/>
                  <a:gd name="T6" fmla="*/ 0 w 38"/>
                  <a:gd name="T7" fmla="*/ 20 h 63"/>
                  <a:gd name="T8" fmla="*/ 2 w 38"/>
                  <a:gd name="T9" fmla="*/ 15 h 63"/>
                  <a:gd name="T10" fmla="*/ 2 w 38"/>
                  <a:gd name="T11" fmla="*/ 12 h 63"/>
                  <a:gd name="T12" fmla="*/ 2 w 38"/>
                  <a:gd name="T13" fmla="*/ 12 h 63"/>
                  <a:gd name="T14" fmla="*/ 5 w 38"/>
                  <a:gd name="T15" fmla="*/ 10 h 63"/>
                  <a:gd name="T16" fmla="*/ 7 w 38"/>
                  <a:gd name="T17" fmla="*/ 7 h 63"/>
                  <a:gd name="T18" fmla="*/ 10 w 38"/>
                  <a:gd name="T19" fmla="*/ 2 h 63"/>
                  <a:gd name="T20" fmla="*/ 10 w 38"/>
                  <a:gd name="T21" fmla="*/ 2 h 63"/>
                  <a:gd name="T22" fmla="*/ 10 w 38"/>
                  <a:gd name="T23" fmla="*/ 2 h 63"/>
                  <a:gd name="T24" fmla="*/ 12 w 38"/>
                  <a:gd name="T25" fmla="*/ 0 h 63"/>
                  <a:gd name="T26" fmla="*/ 15 w 38"/>
                  <a:gd name="T27" fmla="*/ 0 h 63"/>
                  <a:gd name="T28" fmla="*/ 18 w 38"/>
                  <a:gd name="T29" fmla="*/ 0 h 63"/>
                  <a:gd name="T30" fmla="*/ 18 w 38"/>
                  <a:gd name="T31" fmla="*/ 0 h 63"/>
                  <a:gd name="T32" fmla="*/ 20 w 38"/>
                  <a:gd name="T33" fmla="*/ 0 h 63"/>
                  <a:gd name="T34" fmla="*/ 23 w 38"/>
                  <a:gd name="T35" fmla="*/ 0 h 63"/>
                  <a:gd name="T36" fmla="*/ 25 w 38"/>
                  <a:gd name="T37" fmla="*/ 2 h 63"/>
                  <a:gd name="T38" fmla="*/ 30 w 38"/>
                  <a:gd name="T39" fmla="*/ 5 h 63"/>
                  <a:gd name="T40" fmla="*/ 33 w 38"/>
                  <a:gd name="T41" fmla="*/ 7 h 63"/>
                  <a:gd name="T42" fmla="*/ 33 w 38"/>
                  <a:gd name="T43" fmla="*/ 7 h 63"/>
                  <a:gd name="T44" fmla="*/ 35 w 38"/>
                  <a:gd name="T45" fmla="*/ 12 h 63"/>
                  <a:gd name="T46" fmla="*/ 38 w 38"/>
                  <a:gd name="T47" fmla="*/ 20 h 63"/>
                  <a:gd name="T48" fmla="*/ 38 w 38"/>
                  <a:gd name="T49" fmla="*/ 27 h 63"/>
                  <a:gd name="T50" fmla="*/ 38 w 38"/>
                  <a:gd name="T51" fmla="*/ 30 h 63"/>
                  <a:gd name="T52" fmla="*/ 38 w 38"/>
                  <a:gd name="T53" fmla="*/ 32 h 63"/>
                  <a:gd name="T54" fmla="*/ 38 w 38"/>
                  <a:gd name="T55" fmla="*/ 35 h 63"/>
                  <a:gd name="T56" fmla="*/ 38 w 38"/>
                  <a:gd name="T57" fmla="*/ 42 h 63"/>
                  <a:gd name="T58" fmla="*/ 35 w 38"/>
                  <a:gd name="T59" fmla="*/ 47 h 63"/>
                  <a:gd name="T60" fmla="*/ 35 w 38"/>
                  <a:gd name="T61" fmla="*/ 47 h 63"/>
                  <a:gd name="T62" fmla="*/ 35 w 38"/>
                  <a:gd name="T63" fmla="*/ 50 h 63"/>
                  <a:gd name="T64" fmla="*/ 33 w 38"/>
                  <a:gd name="T65" fmla="*/ 52 h 63"/>
                  <a:gd name="T66" fmla="*/ 30 w 38"/>
                  <a:gd name="T67" fmla="*/ 55 h 63"/>
                  <a:gd name="T68" fmla="*/ 28 w 38"/>
                  <a:gd name="T69" fmla="*/ 58 h 63"/>
                  <a:gd name="T70" fmla="*/ 28 w 38"/>
                  <a:gd name="T71" fmla="*/ 58 h 63"/>
                  <a:gd name="T72" fmla="*/ 28 w 38"/>
                  <a:gd name="T73" fmla="*/ 60 h 63"/>
                  <a:gd name="T74" fmla="*/ 25 w 38"/>
                  <a:gd name="T75" fmla="*/ 60 h 63"/>
                  <a:gd name="T76" fmla="*/ 23 w 38"/>
                  <a:gd name="T77" fmla="*/ 63 h 63"/>
                  <a:gd name="T78" fmla="*/ 20 w 38"/>
                  <a:gd name="T79" fmla="*/ 63 h 63"/>
                  <a:gd name="T80" fmla="*/ 18 w 38"/>
                  <a:gd name="T81" fmla="*/ 63 h 63"/>
                  <a:gd name="T82" fmla="*/ 18 w 38"/>
                  <a:gd name="T83" fmla="*/ 63 h 63"/>
                  <a:gd name="T84" fmla="*/ 15 w 38"/>
                  <a:gd name="T85" fmla="*/ 63 h 63"/>
                  <a:gd name="T86" fmla="*/ 12 w 38"/>
                  <a:gd name="T87" fmla="*/ 60 h 63"/>
                  <a:gd name="T88" fmla="*/ 10 w 38"/>
                  <a:gd name="T89" fmla="*/ 58 h 63"/>
                  <a:gd name="T90" fmla="*/ 7 w 38"/>
                  <a:gd name="T91" fmla="*/ 58 h 63"/>
                  <a:gd name="T92" fmla="*/ 5 w 38"/>
                  <a:gd name="T93" fmla="*/ 55 h 63"/>
                  <a:gd name="T94" fmla="*/ 5 w 38"/>
                  <a:gd name="T95" fmla="*/ 52 h 63"/>
                  <a:gd name="T96" fmla="*/ 2 w 38"/>
                  <a:gd name="T97" fmla="*/ 50 h 63"/>
                  <a:gd name="T98" fmla="*/ 2 w 38"/>
                  <a:gd name="T99" fmla="*/ 47 h 63"/>
                  <a:gd name="T100" fmla="*/ 0 w 38"/>
                  <a:gd name="T101" fmla="*/ 40 h 63"/>
                  <a:gd name="T102" fmla="*/ 0 w 38"/>
                  <a:gd name="T103" fmla="*/ 32 h 63"/>
                  <a:gd name="T104" fmla="*/ 0 w 38"/>
                  <a:gd name="T105" fmla="*/ 30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8" h="63">
                    <a:moveTo>
                      <a:pt x="0" y="30"/>
                    </a:moveTo>
                    <a:lnTo>
                      <a:pt x="0" y="30"/>
                    </a:lnTo>
                    <a:lnTo>
                      <a:pt x="0" y="27"/>
                    </a:lnTo>
                    <a:lnTo>
                      <a:pt x="0" y="20"/>
                    </a:lnTo>
                    <a:lnTo>
                      <a:pt x="2" y="15"/>
                    </a:lnTo>
                    <a:lnTo>
                      <a:pt x="2" y="12"/>
                    </a:lnTo>
                    <a:lnTo>
                      <a:pt x="5" y="10"/>
                    </a:lnTo>
                    <a:lnTo>
                      <a:pt x="7" y="7"/>
                    </a:lnTo>
                    <a:lnTo>
                      <a:pt x="10" y="2"/>
                    </a:lnTo>
                    <a:lnTo>
                      <a:pt x="12" y="0"/>
                    </a:lnTo>
                    <a:lnTo>
                      <a:pt x="15" y="0"/>
                    </a:lnTo>
                    <a:lnTo>
                      <a:pt x="18" y="0"/>
                    </a:lnTo>
                    <a:lnTo>
                      <a:pt x="20" y="0"/>
                    </a:lnTo>
                    <a:lnTo>
                      <a:pt x="23" y="0"/>
                    </a:lnTo>
                    <a:lnTo>
                      <a:pt x="25" y="2"/>
                    </a:lnTo>
                    <a:lnTo>
                      <a:pt x="30" y="5"/>
                    </a:lnTo>
                    <a:lnTo>
                      <a:pt x="33" y="7"/>
                    </a:lnTo>
                    <a:lnTo>
                      <a:pt x="35" y="12"/>
                    </a:lnTo>
                    <a:lnTo>
                      <a:pt x="38" y="20"/>
                    </a:lnTo>
                    <a:lnTo>
                      <a:pt x="38" y="27"/>
                    </a:lnTo>
                    <a:lnTo>
                      <a:pt x="38" y="30"/>
                    </a:lnTo>
                    <a:lnTo>
                      <a:pt x="38" y="32"/>
                    </a:lnTo>
                    <a:lnTo>
                      <a:pt x="38" y="35"/>
                    </a:lnTo>
                    <a:lnTo>
                      <a:pt x="38" y="42"/>
                    </a:lnTo>
                    <a:lnTo>
                      <a:pt x="35" y="47"/>
                    </a:lnTo>
                    <a:lnTo>
                      <a:pt x="35" y="50"/>
                    </a:lnTo>
                    <a:lnTo>
                      <a:pt x="33" y="52"/>
                    </a:lnTo>
                    <a:lnTo>
                      <a:pt x="30" y="55"/>
                    </a:lnTo>
                    <a:lnTo>
                      <a:pt x="28" y="58"/>
                    </a:lnTo>
                    <a:lnTo>
                      <a:pt x="28" y="60"/>
                    </a:lnTo>
                    <a:lnTo>
                      <a:pt x="25" y="60"/>
                    </a:lnTo>
                    <a:lnTo>
                      <a:pt x="23" y="63"/>
                    </a:lnTo>
                    <a:lnTo>
                      <a:pt x="20" y="63"/>
                    </a:lnTo>
                    <a:lnTo>
                      <a:pt x="18" y="63"/>
                    </a:lnTo>
                    <a:lnTo>
                      <a:pt x="15" y="63"/>
                    </a:lnTo>
                    <a:lnTo>
                      <a:pt x="12" y="60"/>
                    </a:lnTo>
                    <a:lnTo>
                      <a:pt x="10" y="58"/>
                    </a:lnTo>
                    <a:lnTo>
                      <a:pt x="7" y="58"/>
                    </a:lnTo>
                    <a:lnTo>
                      <a:pt x="5" y="55"/>
                    </a:lnTo>
                    <a:lnTo>
                      <a:pt x="5" y="52"/>
                    </a:lnTo>
                    <a:lnTo>
                      <a:pt x="2" y="50"/>
                    </a:lnTo>
                    <a:lnTo>
                      <a:pt x="2" y="47"/>
                    </a:lnTo>
                    <a:lnTo>
                      <a:pt x="0" y="40"/>
                    </a:lnTo>
                    <a:lnTo>
                      <a:pt x="0" y="32"/>
                    </a:lnTo>
                    <a:lnTo>
                      <a:pt x="0" y="3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73" name="Freeform 386">
                <a:extLst>
                  <a:ext uri="{FF2B5EF4-FFF2-40B4-BE49-F238E27FC236}">
                    <a16:creationId xmlns:a16="http://schemas.microsoft.com/office/drawing/2014/main" id="{78B2B35A-6D9D-42E3-96A8-0CB9A6E39BC5}"/>
                  </a:ext>
                </a:extLst>
              </p:cNvPr>
              <p:cNvSpPr>
                <a:spLocks noChangeAspect="1"/>
              </p:cNvSpPr>
              <p:nvPr/>
            </p:nvSpPr>
            <p:spPr bwMode="auto">
              <a:xfrm>
                <a:off x="2791" y="1438"/>
                <a:ext cx="23" cy="58"/>
              </a:xfrm>
              <a:custGeom>
                <a:avLst/>
                <a:gdLst>
                  <a:gd name="T0" fmla="*/ 0 w 23"/>
                  <a:gd name="T1" fmla="*/ 30 h 58"/>
                  <a:gd name="T2" fmla="*/ 0 w 23"/>
                  <a:gd name="T3" fmla="*/ 33 h 58"/>
                  <a:gd name="T4" fmla="*/ 0 w 23"/>
                  <a:gd name="T5" fmla="*/ 35 h 58"/>
                  <a:gd name="T6" fmla="*/ 3 w 23"/>
                  <a:gd name="T7" fmla="*/ 43 h 58"/>
                  <a:gd name="T8" fmla="*/ 3 w 23"/>
                  <a:gd name="T9" fmla="*/ 50 h 58"/>
                  <a:gd name="T10" fmla="*/ 3 w 23"/>
                  <a:gd name="T11" fmla="*/ 50 h 58"/>
                  <a:gd name="T12" fmla="*/ 5 w 23"/>
                  <a:gd name="T13" fmla="*/ 53 h 58"/>
                  <a:gd name="T14" fmla="*/ 5 w 23"/>
                  <a:gd name="T15" fmla="*/ 53 h 58"/>
                  <a:gd name="T16" fmla="*/ 8 w 23"/>
                  <a:gd name="T17" fmla="*/ 56 h 58"/>
                  <a:gd name="T18" fmla="*/ 11 w 23"/>
                  <a:gd name="T19" fmla="*/ 58 h 58"/>
                  <a:gd name="T20" fmla="*/ 11 w 23"/>
                  <a:gd name="T21" fmla="*/ 58 h 58"/>
                  <a:gd name="T22" fmla="*/ 13 w 23"/>
                  <a:gd name="T23" fmla="*/ 58 h 58"/>
                  <a:gd name="T24" fmla="*/ 13 w 23"/>
                  <a:gd name="T25" fmla="*/ 58 h 58"/>
                  <a:gd name="T26" fmla="*/ 13 w 23"/>
                  <a:gd name="T27" fmla="*/ 56 h 58"/>
                  <a:gd name="T28" fmla="*/ 16 w 23"/>
                  <a:gd name="T29" fmla="*/ 56 h 58"/>
                  <a:gd name="T30" fmla="*/ 16 w 23"/>
                  <a:gd name="T31" fmla="*/ 56 h 58"/>
                  <a:gd name="T32" fmla="*/ 16 w 23"/>
                  <a:gd name="T33" fmla="*/ 56 h 58"/>
                  <a:gd name="T34" fmla="*/ 18 w 23"/>
                  <a:gd name="T35" fmla="*/ 53 h 58"/>
                  <a:gd name="T36" fmla="*/ 18 w 23"/>
                  <a:gd name="T37" fmla="*/ 53 h 58"/>
                  <a:gd name="T38" fmla="*/ 21 w 23"/>
                  <a:gd name="T39" fmla="*/ 48 h 58"/>
                  <a:gd name="T40" fmla="*/ 21 w 23"/>
                  <a:gd name="T41" fmla="*/ 48 h 58"/>
                  <a:gd name="T42" fmla="*/ 21 w 23"/>
                  <a:gd name="T43" fmla="*/ 48 h 58"/>
                  <a:gd name="T44" fmla="*/ 21 w 23"/>
                  <a:gd name="T45" fmla="*/ 43 h 58"/>
                  <a:gd name="T46" fmla="*/ 21 w 23"/>
                  <a:gd name="T47" fmla="*/ 38 h 58"/>
                  <a:gd name="T48" fmla="*/ 23 w 23"/>
                  <a:gd name="T49" fmla="*/ 28 h 58"/>
                  <a:gd name="T50" fmla="*/ 23 w 23"/>
                  <a:gd name="T51" fmla="*/ 25 h 58"/>
                  <a:gd name="T52" fmla="*/ 23 w 23"/>
                  <a:gd name="T53" fmla="*/ 25 h 58"/>
                  <a:gd name="T54" fmla="*/ 23 w 23"/>
                  <a:gd name="T55" fmla="*/ 20 h 58"/>
                  <a:gd name="T56" fmla="*/ 21 w 23"/>
                  <a:gd name="T57" fmla="*/ 15 h 58"/>
                  <a:gd name="T58" fmla="*/ 21 w 23"/>
                  <a:gd name="T59" fmla="*/ 10 h 58"/>
                  <a:gd name="T60" fmla="*/ 21 w 23"/>
                  <a:gd name="T61" fmla="*/ 8 h 58"/>
                  <a:gd name="T62" fmla="*/ 21 w 23"/>
                  <a:gd name="T63" fmla="*/ 8 h 58"/>
                  <a:gd name="T64" fmla="*/ 18 w 23"/>
                  <a:gd name="T65" fmla="*/ 5 h 58"/>
                  <a:gd name="T66" fmla="*/ 18 w 23"/>
                  <a:gd name="T67" fmla="*/ 3 h 58"/>
                  <a:gd name="T68" fmla="*/ 16 w 23"/>
                  <a:gd name="T69" fmla="*/ 3 h 58"/>
                  <a:gd name="T70" fmla="*/ 16 w 23"/>
                  <a:gd name="T71" fmla="*/ 0 h 58"/>
                  <a:gd name="T72" fmla="*/ 16 w 23"/>
                  <a:gd name="T73" fmla="*/ 0 h 58"/>
                  <a:gd name="T74" fmla="*/ 13 w 23"/>
                  <a:gd name="T75" fmla="*/ 0 h 58"/>
                  <a:gd name="T76" fmla="*/ 13 w 23"/>
                  <a:gd name="T77" fmla="*/ 0 h 58"/>
                  <a:gd name="T78" fmla="*/ 11 w 23"/>
                  <a:gd name="T79" fmla="*/ 0 h 58"/>
                  <a:gd name="T80" fmla="*/ 11 w 23"/>
                  <a:gd name="T81" fmla="*/ 0 h 58"/>
                  <a:gd name="T82" fmla="*/ 8 w 23"/>
                  <a:gd name="T83" fmla="*/ 0 h 58"/>
                  <a:gd name="T84" fmla="*/ 8 w 23"/>
                  <a:gd name="T85" fmla="*/ 0 h 58"/>
                  <a:gd name="T86" fmla="*/ 5 w 23"/>
                  <a:gd name="T87" fmla="*/ 3 h 58"/>
                  <a:gd name="T88" fmla="*/ 5 w 23"/>
                  <a:gd name="T89" fmla="*/ 3 h 58"/>
                  <a:gd name="T90" fmla="*/ 5 w 23"/>
                  <a:gd name="T91" fmla="*/ 5 h 58"/>
                  <a:gd name="T92" fmla="*/ 3 w 23"/>
                  <a:gd name="T93" fmla="*/ 8 h 58"/>
                  <a:gd name="T94" fmla="*/ 3 w 23"/>
                  <a:gd name="T95" fmla="*/ 13 h 58"/>
                  <a:gd name="T96" fmla="*/ 3 w 23"/>
                  <a:gd name="T97" fmla="*/ 13 h 58"/>
                  <a:gd name="T98" fmla="*/ 0 w 23"/>
                  <a:gd name="T99" fmla="*/ 15 h 58"/>
                  <a:gd name="T100" fmla="*/ 0 w 23"/>
                  <a:gd name="T101" fmla="*/ 18 h 58"/>
                  <a:gd name="T102" fmla="*/ 0 w 23"/>
                  <a:gd name="T103" fmla="*/ 23 h 58"/>
                  <a:gd name="T104" fmla="*/ 0 w 23"/>
                  <a:gd name="T105" fmla="*/ 28 h 58"/>
                  <a:gd name="T106" fmla="*/ 0 w 23"/>
                  <a:gd name="T107" fmla="*/ 30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 h="58">
                    <a:moveTo>
                      <a:pt x="0" y="30"/>
                    </a:moveTo>
                    <a:lnTo>
                      <a:pt x="0" y="33"/>
                    </a:lnTo>
                    <a:lnTo>
                      <a:pt x="0" y="35"/>
                    </a:lnTo>
                    <a:lnTo>
                      <a:pt x="3" y="43"/>
                    </a:lnTo>
                    <a:lnTo>
                      <a:pt x="3" y="50"/>
                    </a:lnTo>
                    <a:lnTo>
                      <a:pt x="5" y="53"/>
                    </a:lnTo>
                    <a:lnTo>
                      <a:pt x="8" y="56"/>
                    </a:lnTo>
                    <a:lnTo>
                      <a:pt x="11" y="58"/>
                    </a:lnTo>
                    <a:lnTo>
                      <a:pt x="13" y="58"/>
                    </a:lnTo>
                    <a:lnTo>
                      <a:pt x="13" y="56"/>
                    </a:lnTo>
                    <a:lnTo>
                      <a:pt x="16" y="56"/>
                    </a:lnTo>
                    <a:lnTo>
                      <a:pt x="18" y="53"/>
                    </a:lnTo>
                    <a:lnTo>
                      <a:pt x="21" y="48"/>
                    </a:lnTo>
                    <a:lnTo>
                      <a:pt x="21" y="43"/>
                    </a:lnTo>
                    <a:lnTo>
                      <a:pt x="21" y="38"/>
                    </a:lnTo>
                    <a:lnTo>
                      <a:pt x="23" y="28"/>
                    </a:lnTo>
                    <a:lnTo>
                      <a:pt x="23" y="25"/>
                    </a:lnTo>
                    <a:lnTo>
                      <a:pt x="23" y="20"/>
                    </a:lnTo>
                    <a:lnTo>
                      <a:pt x="21" y="15"/>
                    </a:lnTo>
                    <a:lnTo>
                      <a:pt x="21" y="10"/>
                    </a:lnTo>
                    <a:lnTo>
                      <a:pt x="21" y="8"/>
                    </a:lnTo>
                    <a:lnTo>
                      <a:pt x="18" y="5"/>
                    </a:lnTo>
                    <a:lnTo>
                      <a:pt x="18" y="3"/>
                    </a:lnTo>
                    <a:lnTo>
                      <a:pt x="16" y="3"/>
                    </a:lnTo>
                    <a:lnTo>
                      <a:pt x="16" y="0"/>
                    </a:lnTo>
                    <a:lnTo>
                      <a:pt x="13" y="0"/>
                    </a:lnTo>
                    <a:lnTo>
                      <a:pt x="11" y="0"/>
                    </a:lnTo>
                    <a:lnTo>
                      <a:pt x="8" y="0"/>
                    </a:lnTo>
                    <a:lnTo>
                      <a:pt x="5" y="3"/>
                    </a:lnTo>
                    <a:lnTo>
                      <a:pt x="5" y="5"/>
                    </a:lnTo>
                    <a:lnTo>
                      <a:pt x="3" y="8"/>
                    </a:lnTo>
                    <a:lnTo>
                      <a:pt x="3" y="13"/>
                    </a:lnTo>
                    <a:lnTo>
                      <a:pt x="0" y="15"/>
                    </a:lnTo>
                    <a:lnTo>
                      <a:pt x="0" y="18"/>
                    </a:lnTo>
                    <a:lnTo>
                      <a:pt x="0" y="23"/>
                    </a:lnTo>
                    <a:lnTo>
                      <a:pt x="0" y="28"/>
                    </a:lnTo>
                    <a:lnTo>
                      <a:pt x="0" y="3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74" name="Freeform 387">
                <a:extLst>
                  <a:ext uri="{FF2B5EF4-FFF2-40B4-BE49-F238E27FC236}">
                    <a16:creationId xmlns:a16="http://schemas.microsoft.com/office/drawing/2014/main" id="{FF254107-4759-405D-9029-808741A417AF}"/>
                  </a:ext>
                </a:extLst>
              </p:cNvPr>
              <p:cNvSpPr>
                <a:spLocks noChangeAspect="1" noEditPoints="1"/>
              </p:cNvSpPr>
              <p:nvPr/>
            </p:nvSpPr>
            <p:spPr bwMode="auto">
              <a:xfrm>
                <a:off x="2716" y="2414"/>
                <a:ext cx="38" cy="63"/>
              </a:xfrm>
              <a:custGeom>
                <a:avLst/>
                <a:gdLst>
                  <a:gd name="T0" fmla="*/ 0 w 38"/>
                  <a:gd name="T1" fmla="*/ 33 h 63"/>
                  <a:gd name="T2" fmla="*/ 0 w 38"/>
                  <a:gd name="T3" fmla="*/ 23 h 63"/>
                  <a:gd name="T4" fmla="*/ 2 w 38"/>
                  <a:gd name="T5" fmla="*/ 15 h 63"/>
                  <a:gd name="T6" fmla="*/ 5 w 38"/>
                  <a:gd name="T7" fmla="*/ 12 h 63"/>
                  <a:gd name="T8" fmla="*/ 10 w 38"/>
                  <a:gd name="T9" fmla="*/ 5 h 63"/>
                  <a:gd name="T10" fmla="*/ 10 w 38"/>
                  <a:gd name="T11" fmla="*/ 5 h 63"/>
                  <a:gd name="T12" fmla="*/ 15 w 38"/>
                  <a:gd name="T13" fmla="*/ 2 h 63"/>
                  <a:gd name="T14" fmla="*/ 17 w 38"/>
                  <a:gd name="T15" fmla="*/ 0 h 63"/>
                  <a:gd name="T16" fmla="*/ 22 w 38"/>
                  <a:gd name="T17" fmla="*/ 2 h 63"/>
                  <a:gd name="T18" fmla="*/ 30 w 38"/>
                  <a:gd name="T19" fmla="*/ 7 h 63"/>
                  <a:gd name="T20" fmla="*/ 33 w 38"/>
                  <a:gd name="T21" fmla="*/ 10 h 63"/>
                  <a:gd name="T22" fmla="*/ 35 w 38"/>
                  <a:gd name="T23" fmla="*/ 23 h 63"/>
                  <a:gd name="T24" fmla="*/ 38 w 38"/>
                  <a:gd name="T25" fmla="*/ 33 h 63"/>
                  <a:gd name="T26" fmla="*/ 38 w 38"/>
                  <a:gd name="T27" fmla="*/ 38 h 63"/>
                  <a:gd name="T28" fmla="*/ 35 w 38"/>
                  <a:gd name="T29" fmla="*/ 50 h 63"/>
                  <a:gd name="T30" fmla="*/ 33 w 38"/>
                  <a:gd name="T31" fmla="*/ 53 h 63"/>
                  <a:gd name="T32" fmla="*/ 30 w 38"/>
                  <a:gd name="T33" fmla="*/ 58 h 63"/>
                  <a:gd name="T34" fmla="*/ 28 w 38"/>
                  <a:gd name="T35" fmla="*/ 60 h 63"/>
                  <a:gd name="T36" fmla="*/ 25 w 38"/>
                  <a:gd name="T37" fmla="*/ 63 h 63"/>
                  <a:gd name="T38" fmla="*/ 17 w 38"/>
                  <a:gd name="T39" fmla="*/ 63 h 63"/>
                  <a:gd name="T40" fmla="*/ 17 w 38"/>
                  <a:gd name="T41" fmla="*/ 63 h 63"/>
                  <a:gd name="T42" fmla="*/ 12 w 38"/>
                  <a:gd name="T43" fmla="*/ 63 h 63"/>
                  <a:gd name="T44" fmla="*/ 7 w 38"/>
                  <a:gd name="T45" fmla="*/ 58 h 63"/>
                  <a:gd name="T46" fmla="*/ 5 w 38"/>
                  <a:gd name="T47" fmla="*/ 55 h 63"/>
                  <a:gd name="T48" fmla="*/ 2 w 38"/>
                  <a:gd name="T49" fmla="*/ 50 h 63"/>
                  <a:gd name="T50" fmla="*/ 0 w 38"/>
                  <a:gd name="T51" fmla="*/ 35 h 63"/>
                  <a:gd name="T52" fmla="*/ 7 w 38"/>
                  <a:gd name="T53" fmla="*/ 35 h 63"/>
                  <a:gd name="T54" fmla="*/ 7 w 38"/>
                  <a:gd name="T55" fmla="*/ 40 h 63"/>
                  <a:gd name="T56" fmla="*/ 10 w 38"/>
                  <a:gd name="T57" fmla="*/ 53 h 63"/>
                  <a:gd name="T58" fmla="*/ 12 w 38"/>
                  <a:gd name="T59" fmla="*/ 55 h 63"/>
                  <a:gd name="T60" fmla="*/ 15 w 38"/>
                  <a:gd name="T61" fmla="*/ 60 h 63"/>
                  <a:gd name="T62" fmla="*/ 17 w 38"/>
                  <a:gd name="T63" fmla="*/ 60 h 63"/>
                  <a:gd name="T64" fmla="*/ 20 w 38"/>
                  <a:gd name="T65" fmla="*/ 60 h 63"/>
                  <a:gd name="T66" fmla="*/ 22 w 38"/>
                  <a:gd name="T67" fmla="*/ 60 h 63"/>
                  <a:gd name="T68" fmla="*/ 22 w 38"/>
                  <a:gd name="T69" fmla="*/ 58 h 63"/>
                  <a:gd name="T70" fmla="*/ 25 w 38"/>
                  <a:gd name="T71" fmla="*/ 55 h 63"/>
                  <a:gd name="T72" fmla="*/ 28 w 38"/>
                  <a:gd name="T73" fmla="*/ 53 h 63"/>
                  <a:gd name="T74" fmla="*/ 28 w 38"/>
                  <a:gd name="T75" fmla="*/ 48 h 63"/>
                  <a:gd name="T76" fmla="*/ 28 w 38"/>
                  <a:gd name="T77" fmla="*/ 33 h 63"/>
                  <a:gd name="T78" fmla="*/ 28 w 38"/>
                  <a:gd name="T79" fmla="*/ 28 h 63"/>
                  <a:gd name="T80" fmla="*/ 28 w 38"/>
                  <a:gd name="T81" fmla="*/ 20 h 63"/>
                  <a:gd name="T82" fmla="*/ 28 w 38"/>
                  <a:gd name="T83" fmla="*/ 12 h 63"/>
                  <a:gd name="T84" fmla="*/ 25 w 38"/>
                  <a:gd name="T85" fmla="*/ 10 h 63"/>
                  <a:gd name="T86" fmla="*/ 22 w 38"/>
                  <a:gd name="T87" fmla="*/ 7 h 63"/>
                  <a:gd name="T88" fmla="*/ 22 w 38"/>
                  <a:gd name="T89" fmla="*/ 5 h 63"/>
                  <a:gd name="T90" fmla="*/ 20 w 38"/>
                  <a:gd name="T91" fmla="*/ 5 h 63"/>
                  <a:gd name="T92" fmla="*/ 17 w 38"/>
                  <a:gd name="T93" fmla="*/ 5 h 63"/>
                  <a:gd name="T94" fmla="*/ 15 w 38"/>
                  <a:gd name="T95" fmla="*/ 5 h 63"/>
                  <a:gd name="T96" fmla="*/ 12 w 38"/>
                  <a:gd name="T97" fmla="*/ 7 h 63"/>
                  <a:gd name="T98" fmla="*/ 10 w 38"/>
                  <a:gd name="T99" fmla="*/ 12 h 63"/>
                  <a:gd name="T100" fmla="*/ 7 w 38"/>
                  <a:gd name="T101" fmla="*/ 17 h 63"/>
                  <a:gd name="T102" fmla="*/ 7 w 38"/>
                  <a:gd name="T103" fmla="*/ 23 h 63"/>
                  <a:gd name="T104" fmla="*/ 7 w 38"/>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8" h="63">
                    <a:moveTo>
                      <a:pt x="0" y="33"/>
                    </a:moveTo>
                    <a:lnTo>
                      <a:pt x="0" y="33"/>
                    </a:lnTo>
                    <a:lnTo>
                      <a:pt x="0" y="28"/>
                    </a:lnTo>
                    <a:lnTo>
                      <a:pt x="0" y="23"/>
                    </a:lnTo>
                    <a:lnTo>
                      <a:pt x="2" y="17"/>
                    </a:lnTo>
                    <a:lnTo>
                      <a:pt x="2" y="15"/>
                    </a:lnTo>
                    <a:lnTo>
                      <a:pt x="5" y="12"/>
                    </a:lnTo>
                    <a:lnTo>
                      <a:pt x="7" y="7"/>
                    </a:lnTo>
                    <a:lnTo>
                      <a:pt x="10" y="5"/>
                    </a:lnTo>
                    <a:lnTo>
                      <a:pt x="12" y="2"/>
                    </a:lnTo>
                    <a:lnTo>
                      <a:pt x="15" y="2"/>
                    </a:lnTo>
                    <a:lnTo>
                      <a:pt x="17" y="2"/>
                    </a:lnTo>
                    <a:lnTo>
                      <a:pt x="17" y="0"/>
                    </a:lnTo>
                    <a:lnTo>
                      <a:pt x="20" y="2"/>
                    </a:lnTo>
                    <a:lnTo>
                      <a:pt x="22" y="2"/>
                    </a:lnTo>
                    <a:lnTo>
                      <a:pt x="25" y="5"/>
                    </a:lnTo>
                    <a:lnTo>
                      <a:pt x="30" y="7"/>
                    </a:lnTo>
                    <a:lnTo>
                      <a:pt x="33" y="10"/>
                    </a:lnTo>
                    <a:lnTo>
                      <a:pt x="33" y="12"/>
                    </a:lnTo>
                    <a:lnTo>
                      <a:pt x="35" y="23"/>
                    </a:lnTo>
                    <a:lnTo>
                      <a:pt x="38" y="30"/>
                    </a:lnTo>
                    <a:lnTo>
                      <a:pt x="38" y="33"/>
                    </a:lnTo>
                    <a:lnTo>
                      <a:pt x="38" y="35"/>
                    </a:lnTo>
                    <a:lnTo>
                      <a:pt x="38" y="38"/>
                    </a:lnTo>
                    <a:lnTo>
                      <a:pt x="35" y="43"/>
                    </a:lnTo>
                    <a:lnTo>
                      <a:pt x="35" y="50"/>
                    </a:lnTo>
                    <a:lnTo>
                      <a:pt x="33" y="53"/>
                    </a:lnTo>
                    <a:lnTo>
                      <a:pt x="33" y="55"/>
                    </a:lnTo>
                    <a:lnTo>
                      <a:pt x="30" y="58"/>
                    </a:lnTo>
                    <a:lnTo>
                      <a:pt x="28" y="60"/>
                    </a:lnTo>
                    <a:lnTo>
                      <a:pt x="25" y="60"/>
                    </a:lnTo>
                    <a:lnTo>
                      <a:pt x="25" y="63"/>
                    </a:lnTo>
                    <a:lnTo>
                      <a:pt x="22" y="63"/>
                    </a:lnTo>
                    <a:lnTo>
                      <a:pt x="17" y="63"/>
                    </a:lnTo>
                    <a:lnTo>
                      <a:pt x="15" y="63"/>
                    </a:lnTo>
                    <a:lnTo>
                      <a:pt x="12" y="63"/>
                    </a:lnTo>
                    <a:lnTo>
                      <a:pt x="7" y="60"/>
                    </a:lnTo>
                    <a:lnTo>
                      <a:pt x="7" y="58"/>
                    </a:lnTo>
                    <a:lnTo>
                      <a:pt x="5" y="55"/>
                    </a:lnTo>
                    <a:lnTo>
                      <a:pt x="2" y="53"/>
                    </a:lnTo>
                    <a:lnTo>
                      <a:pt x="2" y="50"/>
                    </a:lnTo>
                    <a:lnTo>
                      <a:pt x="0" y="43"/>
                    </a:lnTo>
                    <a:lnTo>
                      <a:pt x="0" y="35"/>
                    </a:lnTo>
                    <a:lnTo>
                      <a:pt x="0" y="33"/>
                    </a:lnTo>
                    <a:close/>
                    <a:moveTo>
                      <a:pt x="7" y="35"/>
                    </a:moveTo>
                    <a:lnTo>
                      <a:pt x="7" y="38"/>
                    </a:lnTo>
                    <a:lnTo>
                      <a:pt x="7" y="40"/>
                    </a:lnTo>
                    <a:lnTo>
                      <a:pt x="7" y="48"/>
                    </a:lnTo>
                    <a:lnTo>
                      <a:pt x="10" y="53"/>
                    </a:lnTo>
                    <a:lnTo>
                      <a:pt x="10" y="55"/>
                    </a:lnTo>
                    <a:lnTo>
                      <a:pt x="12" y="55"/>
                    </a:lnTo>
                    <a:lnTo>
                      <a:pt x="12" y="58"/>
                    </a:lnTo>
                    <a:lnTo>
                      <a:pt x="15" y="60"/>
                    </a:lnTo>
                    <a:lnTo>
                      <a:pt x="17" y="60"/>
                    </a:lnTo>
                    <a:lnTo>
                      <a:pt x="20" y="60"/>
                    </a:lnTo>
                    <a:lnTo>
                      <a:pt x="22" y="60"/>
                    </a:lnTo>
                    <a:lnTo>
                      <a:pt x="22" y="58"/>
                    </a:lnTo>
                    <a:lnTo>
                      <a:pt x="25" y="58"/>
                    </a:lnTo>
                    <a:lnTo>
                      <a:pt x="25" y="55"/>
                    </a:lnTo>
                    <a:lnTo>
                      <a:pt x="25" y="53"/>
                    </a:lnTo>
                    <a:lnTo>
                      <a:pt x="28" y="53"/>
                    </a:lnTo>
                    <a:lnTo>
                      <a:pt x="28" y="50"/>
                    </a:lnTo>
                    <a:lnTo>
                      <a:pt x="28" y="48"/>
                    </a:lnTo>
                    <a:lnTo>
                      <a:pt x="28" y="40"/>
                    </a:lnTo>
                    <a:lnTo>
                      <a:pt x="28" y="33"/>
                    </a:lnTo>
                    <a:lnTo>
                      <a:pt x="30" y="30"/>
                    </a:lnTo>
                    <a:lnTo>
                      <a:pt x="28" y="28"/>
                    </a:lnTo>
                    <a:lnTo>
                      <a:pt x="28" y="25"/>
                    </a:lnTo>
                    <a:lnTo>
                      <a:pt x="28" y="20"/>
                    </a:lnTo>
                    <a:lnTo>
                      <a:pt x="28" y="15"/>
                    </a:lnTo>
                    <a:lnTo>
                      <a:pt x="28" y="12"/>
                    </a:lnTo>
                    <a:lnTo>
                      <a:pt x="25" y="12"/>
                    </a:lnTo>
                    <a:lnTo>
                      <a:pt x="25" y="10"/>
                    </a:lnTo>
                    <a:lnTo>
                      <a:pt x="25" y="7"/>
                    </a:lnTo>
                    <a:lnTo>
                      <a:pt x="22" y="7"/>
                    </a:lnTo>
                    <a:lnTo>
                      <a:pt x="22" y="5"/>
                    </a:lnTo>
                    <a:lnTo>
                      <a:pt x="20" y="5"/>
                    </a:lnTo>
                    <a:lnTo>
                      <a:pt x="17" y="5"/>
                    </a:lnTo>
                    <a:lnTo>
                      <a:pt x="15" y="5"/>
                    </a:lnTo>
                    <a:lnTo>
                      <a:pt x="12" y="7"/>
                    </a:lnTo>
                    <a:lnTo>
                      <a:pt x="12" y="10"/>
                    </a:lnTo>
                    <a:lnTo>
                      <a:pt x="10" y="12"/>
                    </a:lnTo>
                    <a:lnTo>
                      <a:pt x="7" y="17"/>
                    </a:lnTo>
                    <a:lnTo>
                      <a:pt x="7" y="20"/>
                    </a:lnTo>
                    <a:lnTo>
                      <a:pt x="7" y="23"/>
                    </a:lnTo>
                    <a:lnTo>
                      <a:pt x="7" y="28"/>
                    </a:lnTo>
                    <a:lnTo>
                      <a:pt x="7" y="33"/>
                    </a:lnTo>
                    <a:lnTo>
                      <a:pt x="7"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5" name="Freeform 388">
                <a:extLst>
                  <a:ext uri="{FF2B5EF4-FFF2-40B4-BE49-F238E27FC236}">
                    <a16:creationId xmlns:a16="http://schemas.microsoft.com/office/drawing/2014/main" id="{6EB59D4D-C0DE-49D1-BE16-FEE95AD39386}"/>
                  </a:ext>
                </a:extLst>
              </p:cNvPr>
              <p:cNvSpPr>
                <a:spLocks noChangeAspect="1"/>
              </p:cNvSpPr>
              <p:nvPr/>
            </p:nvSpPr>
            <p:spPr bwMode="auto">
              <a:xfrm>
                <a:off x="2716" y="2414"/>
                <a:ext cx="38" cy="63"/>
              </a:xfrm>
              <a:custGeom>
                <a:avLst/>
                <a:gdLst>
                  <a:gd name="T0" fmla="*/ 0 w 38"/>
                  <a:gd name="T1" fmla="*/ 33 h 63"/>
                  <a:gd name="T2" fmla="*/ 0 w 38"/>
                  <a:gd name="T3" fmla="*/ 33 h 63"/>
                  <a:gd name="T4" fmla="*/ 0 w 38"/>
                  <a:gd name="T5" fmla="*/ 28 h 63"/>
                  <a:gd name="T6" fmla="*/ 0 w 38"/>
                  <a:gd name="T7" fmla="*/ 23 h 63"/>
                  <a:gd name="T8" fmla="*/ 2 w 38"/>
                  <a:gd name="T9" fmla="*/ 17 h 63"/>
                  <a:gd name="T10" fmla="*/ 2 w 38"/>
                  <a:gd name="T11" fmla="*/ 15 h 63"/>
                  <a:gd name="T12" fmla="*/ 2 w 38"/>
                  <a:gd name="T13" fmla="*/ 15 h 63"/>
                  <a:gd name="T14" fmla="*/ 5 w 38"/>
                  <a:gd name="T15" fmla="*/ 12 h 63"/>
                  <a:gd name="T16" fmla="*/ 7 w 38"/>
                  <a:gd name="T17" fmla="*/ 7 h 63"/>
                  <a:gd name="T18" fmla="*/ 10 w 38"/>
                  <a:gd name="T19" fmla="*/ 5 h 63"/>
                  <a:gd name="T20" fmla="*/ 10 w 38"/>
                  <a:gd name="T21" fmla="*/ 5 h 63"/>
                  <a:gd name="T22" fmla="*/ 10 w 38"/>
                  <a:gd name="T23" fmla="*/ 5 h 63"/>
                  <a:gd name="T24" fmla="*/ 12 w 38"/>
                  <a:gd name="T25" fmla="*/ 2 h 63"/>
                  <a:gd name="T26" fmla="*/ 15 w 38"/>
                  <a:gd name="T27" fmla="*/ 2 h 63"/>
                  <a:gd name="T28" fmla="*/ 17 w 38"/>
                  <a:gd name="T29" fmla="*/ 2 h 63"/>
                  <a:gd name="T30" fmla="*/ 17 w 38"/>
                  <a:gd name="T31" fmla="*/ 0 h 63"/>
                  <a:gd name="T32" fmla="*/ 20 w 38"/>
                  <a:gd name="T33" fmla="*/ 2 h 63"/>
                  <a:gd name="T34" fmla="*/ 22 w 38"/>
                  <a:gd name="T35" fmla="*/ 2 h 63"/>
                  <a:gd name="T36" fmla="*/ 25 w 38"/>
                  <a:gd name="T37" fmla="*/ 5 h 63"/>
                  <a:gd name="T38" fmla="*/ 30 w 38"/>
                  <a:gd name="T39" fmla="*/ 7 h 63"/>
                  <a:gd name="T40" fmla="*/ 30 w 38"/>
                  <a:gd name="T41" fmla="*/ 7 h 63"/>
                  <a:gd name="T42" fmla="*/ 33 w 38"/>
                  <a:gd name="T43" fmla="*/ 10 h 63"/>
                  <a:gd name="T44" fmla="*/ 33 w 38"/>
                  <a:gd name="T45" fmla="*/ 12 h 63"/>
                  <a:gd name="T46" fmla="*/ 35 w 38"/>
                  <a:gd name="T47" fmla="*/ 23 h 63"/>
                  <a:gd name="T48" fmla="*/ 38 w 38"/>
                  <a:gd name="T49" fmla="*/ 30 h 63"/>
                  <a:gd name="T50" fmla="*/ 38 w 38"/>
                  <a:gd name="T51" fmla="*/ 33 h 63"/>
                  <a:gd name="T52" fmla="*/ 38 w 38"/>
                  <a:gd name="T53" fmla="*/ 35 h 63"/>
                  <a:gd name="T54" fmla="*/ 38 w 38"/>
                  <a:gd name="T55" fmla="*/ 38 h 63"/>
                  <a:gd name="T56" fmla="*/ 35 w 38"/>
                  <a:gd name="T57" fmla="*/ 43 h 63"/>
                  <a:gd name="T58" fmla="*/ 35 w 38"/>
                  <a:gd name="T59" fmla="*/ 50 h 63"/>
                  <a:gd name="T60" fmla="*/ 35 w 38"/>
                  <a:gd name="T61" fmla="*/ 50 h 63"/>
                  <a:gd name="T62" fmla="*/ 33 w 38"/>
                  <a:gd name="T63" fmla="*/ 53 h 63"/>
                  <a:gd name="T64" fmla="*/ 33 w 38"/>
                  <a:gd name="T65" fmla="*/ 55 h 63"/>
                  <a:gd name="T66" fmla="*/ 30 w 38"/>
                  <a:gd name="T67" fmla="*/ 58 h 63"/>
                  <a:gd name="T68" fmla="*/ 28 w 38"/>
                  <a:gd name="T69" fmla="*/ 60 h 63"/>
                  <a:gd name="T70" fmla="*/ 28 w 38"/>
                  <a:gd name="T71" fmla="*/ 60 h 63"/>
                  <a:gd name="T72" fmla="*/ 25 w 38"/>
                  <a:gd name="T73" fmla="*/ 60 h 63"/>
                  <a:gd name="T74" fmla="*/ 25 w 38"/>
                  <a:gd name="T75" fmla="*/ 63 h 63"/>
                  <a:gd name="T76" fmla="*/ 22 w 38"/>
                  <a:gd name="T77" fmla="*/ 63 h 63"/>
                  <a:gd name="T78" fmla="*/ 17 w 38"/>
                  <a:gd name="T79" fmla="*/ 63 h 63"/>
                  <a:gd name="T80" fmla="*/ 17 w 38"/>
                  <a:gd name="T81" fmla="*/ 63 h 63"/>
                  <a:gd name="T82" fmla="*/ 17 w 38"/>
                  <a:gd name="T83" fmla="*/ 63 h 63"/>
                  <a:gd name="T84" fmla="*/ 15 w 38"/>
                  <a:gd name="T85" fmla="*/ 63 h 63"/>
                  <a:gd name="T86" fmla="*/ 12 w 38"/>
                  <a:gd name="T87" fmla="*/ 63 h 63"/>
                  <a:gd name="T88" fmla="*/ 7 w 38"/>
                  <a:gd name="T89" fmla="*/ 60 h 63"/>
                  <a:gd name="T90" fmla="*/ 7 w 38"/>
                  <a:gd name="T91" fmla="*/ 58 h 63"/>
                  <a:gd name="T92" fmla="*/ 5 w 38"/>
                  <a:gd name="T93" fmla="*/ 55 h 63"/>
                  <a:gd name="T94" fmla="*/ 5 w 38"/>
                  <a:gd name="T95" fmla="*/ 55 h 63"/>
                  <a:gd name="T96" fmla="*/ 2 w 38"/>
                  <a:gd name="T97" fmla="*/ 53 h 63"/>
                  <a:gd name="T98" fmla="*/ 2 w 38"/>
                  <a:gd name="T99" fmla="*/ 50 h 63"/>
                  <a:gd name="T100" fmla="*/ 0 w 38"/>
                  <a:gd name="T101" fmla="*/ 43 h 63"/>
                  <a:gd name="T102" fmla="*/ 0 w 38"/>
                  <a:gd name="T103" fmla="*/ 35 h 63"/>
                  <a:gd name="T104" fmla="*/ 0 w 38"/>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8" h="63">
                    <a:moveTo>
                      <a:pt x="0" y="33"/>
                    </a:moveTo>
                    <a:lnTo>
                      <a:pt x="0" y="33"/>
                    </a:lnTo>
                    <a:lnTo>
                      <a:pt x="0" y="28"/>
                    </a:lnTo>
                    <a:lnTo>
                      <a:pt x="0" y="23"/>
                    </a:lnTo>
                    <a:lnTo>
                      <a:pt x="2" y="17"/>
                    </a:lnTo>
                    <a:lnTo>
                      <a:pt x="2" y="15"/>
                    </a:lnTo>
                    <a:lnTo>
                      <a:pt x="5" y="12"/>
                    </a:lnTo>
                    <a:lnTo>
                      <a:pt x="7" y="7"/>
                    </a:lnTo>
                    <a:lnTo>
                      <a:pt x="10" y="5"/>
                    </a:lnTo>
                    <a:lnTo>
                      <a:pt x="12" y="2"/>
                    </a:lnTo>
                    <a:lnTo>
                      <a:pt x="15" y="2"/>
                    </a:lnTo>
                    <a:lnTo>
                      <a:pt x="17" y="2"/>
                    </a:lnTo>
                    <a:lnTo>
                      <a:pt x="17" y="0"/>
                    </a:lnTo>
                    <a:lnTo>
                      <a:pt x="20" y="2"/>
                    </a:lnTo>
                    <a:lnTo>
                      <a:pt x="22" y="2"/>
                    </a:lnTo>
                    <a:lnTo>
                      <a:pt x="25" y="5"/>
                    </a:lnTo>
                    <a:lnTo>
                      <a:pt x="30" y="7"/>
                    </a:lnTo>
                    <a:lnTo>
                      <a:pt x="33" y="10"/>
                    </a:lnTo>
                    <a:lnTo>
                      <a:pt x="33" y="12"/>
                    </a:lnTo>
                    <a:lnTo>
                      <a:pt x="35" y="23"/>
                    </a:lnTo>
                    <a:lnTo>
                      <a:pt x="38" y="30"/>
                    </a:lnTo>
                    <a:lnTo>
                      <a:pt x="38" y="33"/>
                    </a:lnTo>
                    <a:lnTo>
                      <a:pt x="38" y="35"/>
                    </a:lnTo>
                    <a:lnTo>
                      <a:pt x="38" y="38"/>
                    </a:lnTo>
                    <a:lnTo>
                      <a:pt x="35" y="43"/>
                    </a:lnTo>
                    <a:lnTo>
                      <a:pt x="35" y="50"/>
                    </a:lnTo>
                    <a:lnTo>
                      <a:pt x="33" y="53"/>
                    </a:lnTo>
                    <a:lnTo>
                      <a:pt x="33" y="55"/>
                    </a:lnTo>
                    <a:lnTo>
                      <a:pt x="30" y="58"/>
                    </a:lnTo>
                    <a:lnTo>
                      <a:pt x="28" y="60"/>
                    </a:lnTo>
                    <a:lnTo>
                      <a:pt x="25" y="60"/>
                    </a:lnTo>
                    <a:lnTo>
                      <a:pt x="25" y="63"/>
                    </a:lnTo>
                    <a:lnTo>
                      <a:pt x="22" y="63"/>
                    </a:lnTo>
                    <a:lnTo>
                      <a:pt x="17" y="63"/>
                    </a:lnTo>
                    <a:lnTo>
                      <a:pt x="15" y="63"/>
                    </a:lnTo>
                    <a:lnTo>
                      <a:pt x="12" y="63"/>
                    </a:lnTo>
                    <a:lnTo>
                      <a:pt x="7" y="60"/>
                    </a:lnTo>
                    <a:lnTo>
                      <a:pt x="7" y="58"/>
                    </a:lnTo>
                    <a:lnTo>
                      <a:pt x="5" y="55"/>
                    </a:lnTo>
                    <a:lnTo>
                      <a:pt x="2" y="53"/>
                    </a:lnTo>
                    <a:lnTo>
                      <a:pt x="2" y="50"/>
                    </a:lnTo>
                    <a:lnTo>
                      <a:pt x="0" y="43"/>
                    </a:lnTo>
                    <a:lnTo>
                      <a:pt x="0" y="35"/>
                    </a:lnTo>
                    <a:lnTo>
                      <a:pt x="0" y="3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76" name="Freeform 389">
                <a:extLst>
                  <a:ext uri="{FF2B5EF4-FFF2-40B4-BE49-F238E27FC236}">
                    <a16:creationId xmlns:a16="http://schemas.microsoft.com/office/drawing/2014/main" id="{01318736-DBB9-4CFF-AEDA-0397623DDEF6}"/>
                  </a:ext>
                </a:extLst>
              </p:cNvPr>
              <p:cNvSpPr>
                <a:spLocks noChangeAspect="1"/>
              </p:cNvSpPr>
              <p:nvPr/>
            </p:nvSpPr>
            <p:spPr bwMode="auto">
              <a:xfrm>
                <a:off x="2723" y="2419"/>
                <a:ext cx="23" cy="55"/>
              </a:xfrm>
              <a:custGeom>
                <a:avLst/>
                <a:gdLst>
                  <a:gd name="T0" fmla="*/ 0 w 23"/>
                  <a:gd name="T1" fmla="*/ 30 h 55"/>
                  <a:gd name="T2" fmla="*/ 0 w 23"/>
                  <a:gd name="T3" fmla="*/ 33 h 55"/>
                  <a:gd name="T4" fmla="*/ 0 w 23"/>
                  <a:gd name="T5" fmla="*/ 35 h 55"/>
                  <a:gd name="T6" fmla="*/ 0 w 23"/>
                  <a:gd name="T7" fmla="*/ 43 h 55"/>
                  <a:gd name="T8" fmla="*/ 3 w 23"/>
                  <a:gd name="T9" fmla="*/ 48 h 55"/>
                  <a:gd name="T10" fmla="*/ 3 w 23"/>
                  <a:gd name="T11" fmla="*/ 50 h 55"/>
                  <a:gd name="T12" fmla="*/ 3 w 23"/>
                  <a:gd name="T13" fmla="*/ 50 h 55"/>
                  <a:gd name="T14" fmla="*/ 5 w 23"/>
                  <a:gd name="T15" fmla="*/ 53 h 55"/>
                  <a:gd name="T16" fmla="*/ 8 w 23"/>
                  <a:gd name="T17" fmla="*/ 55 h 55"/>
                  <a:gd name="T18" fmla="*/ 10 w 23"/>
                  <a:gd name="T19" fmla="*/ 55 h 55"/>
                  <a:gd name="T20" fmla="*/ 10 w 23"/>
                  <a:gd name="T21" fmla="*/ 55 h 55"/>
                  <a:gd name="T22" fmla="*/ 10 w 23"/>
                  <a:gd name="T23" fmla="*/ 55 h 55"/>
                  <a:gd name="T24" fmla="*/ 13 w 23"/>
                  <a:gd name="T25" fmla="*/ 55 h 55"/>
                  <a:gd name="T26" fmla="*/ 13 w 23"/>
                  <a:gd name="T27" fmla="*/ 55 h 55"/>
                  <a:gd name="T28" fmla="*/ 15 w 23"/>
                  <a:gd name="T29" fmla="*/ 55 h 55"/>
                  <a:gd name="T30" fmla="*/ 15 w 23"/>
                  <a:gd name="T31" fmla="*/ 55 h 55"/>
                  <a:gd name="T32" fmla="*/ 15 w 23"/>
                  <a:gd name="T33" fmla="*/ 53 h 55"/>
                  <a:gd name="T34" fmla="*/ 18 w 23"/>
                  <a:gd name="T35" fmla="*/ 53 h 55"/>
                  <a:gd name="T36" fmla="*/ 18 w 23"/>
                  <a:gd name="T37" fmla="*/ 50 h 55"/>
                  <a:gd name="T38" fmla="*/ 21 w 23"/>
                  <a:gd name="T39" fmla="*/ 48 h 55"/>
                  <a:gd name="T40" fmla="*/ 21 w 23"/>
                  <a:gd name="T41" fmla="*/ 48 h 55"/>
                  <a:gd name="T42" fmla="*/ 21 w 23"/>
                  <a:gd name="T43" fmla="*/ 45 h 55"/>
                  <a:gd name="T44" fmla="*/ 21 w 23"/>
                  <a:gd name="T45" fmla="*/ 43 h 55"/>
                  <a:gd name="T46" fmla="*/ 21 w 23"/>
                  <a:gd name="T47" fmla="*/ 35 h 55"/>
                  <a:gd name="T48" fmla="*/ 21 w 23"/>
                  <a:gd name="T49" fmla="*/ 28 h 55"/>
                  <a:gd name="T50" fmla="*/ 23 w 23"/>
                  <a:gd name="T51" fmla="*/ 25 h 55"/>
                  <a:gd name="T52" fmla="*/ 21 w 23"/>
                  <a:gd name="T53" fmla="*/ 23 h 55"/>
                  <a:gd name="T54" fmla="*/ 21 w 23"/>
                  <a:gd name="T55" fmla="*/ 20 h 55"/>
                  <a:gd name="T56" fmla="*/ 21 w 23"/>
                  <a:gd name="T57" fmla="*/ 15 h 55"/>
                  <a:gd name="T58" fmla="*/ 21 w 23"/>
                  <a:gd name="T59" fmla="*/ 10 h 55"/>
                  <a:gd name="T60" fmla="*/ 21 w 23"/>
                  <a:gd name="T61" fmla="*/ 7 h 55"/>
                  <a:gd name="T62" fmla="*/ 21 w 23"/>
                  <a:gd name="T63" fmla="*/ 7 h 55"/>
                  <a:gd name="T64" fmla="*/ 18 w 23"/>
                  <a:gd name="T65" fmla="*/ 5 h 55"/>
                  <a:gd name="T66" fmla="*/ 18 w 23"/>
                  <a:gd name="T67" fmla="*/ 2 h 55"/>
                  <a:gd name="T68" fmla="*/ 15 w 23"/>
                  <a:gd name="T69" fmla="*/ 0 h 55"/>
                  <a:gd name="T70" fmla="*/ 15 w 23"/>
                  <a:gd name="T71" fmla="*/ 0 h 55"/>
                  <a:gd name="T72" fmla="*/ 15 w 23"/>
                  <a:gd name="T73" fmla="*/ 0 h 55"/>
                  <a:gd name="T74" fmla="*/ 13 w 23"/>
                  <a:gd name="T75" fmla="*/ 0 h 55"/>
                  <a:gd name="T76" fmla="*/ 13 w 23"/>
                  <a:gd name="T77" fmla="*/ 0 h 55"/>
                  <a:gd name="T78" fmla="*/ 10 w 23"/>
                  <a:gd name="T79" fmla="*/ 0 h 55"/>
                  <a:gd name="T80" fmla="*/ 10 w 23"/>
                  <a:gd name="T81" fmla="*/ 0 h 55"/>
                  <a:gd name="T82" fmla="*/ 8 w 23"/>
                  <a:gd name="T83" fmla="*/ 0 h 55"/>
                  <a:gd name="T84" fmla="*/ 8 w 23"/>
                  <a:gd name="T85" fmla="*/ 0 h 55"/>
                  <a:gd name="T86" fmla="*/ 5 w 23"/>
                  <a:gd name="T87" fmla="*/ 2 h 55"/>
                  <a:gd name="T88" fmla="*/ 5 w 23"/>
                  <a:gd name="T89" fmla="*/ 2 h 55"/>
                  <a:gd name="T90" fmla="*/ 5 w 23"/>
                  <a:gd name="T91" fmla="*/ 5 h 55"/>
                  <a:gd name="T92" fmla="*/ 3 w 23"/>
                  <a:gd name="T93" fmla="*/ 7 h 55"/>
                  <a:gd name="T94" fmla="*/ 0 w 23"/>
                  <a:gd name="T95" fmla="*/ 12 h 55"/>
                  <a:gd name="T96" fmla="*/ 0 w 23"/>
                  <a:gd name="T97" fmla="*/ 12 h 55"/>
                  <a:gd name="T98" fmla="*/ 0 w 23"/>
                  <a:gd name="T99" fmla="*/ 15 h 55"/>
                  <a:gd name="T100" fmla="*/ 0 w 23"/>
                  <a:gd name="T101" fmla="*/ 18 h 55"/>
                  <a:gd name="T102" fmla="*/ 0 w 23"/>
                  <a:gd name="T103" fmla="*/ 23 h 55"/>
                  <a:gd name="T104" fmla="*/ 0 w 23"/>
                  <a:gd name="T105" fmla="*/ 28 h 55"/>
                  <a:gd name="T106" fmla="*/ 0 w 23"/>
                  <a:gd name="T107" fmla="*/ 30 h 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 h="55">
                    <a:moveTo>
                      <a:pt x="0" y="30"/>
                    </a:moveTo>
                    <a:lnTo>
                      <a:pt x="0" y="33"/>
                    </a:lnTo>
                    <a:lnTo>
                      <a:pt x="0" y="35"/>
                    </a:lnTo>
                    <a:lnTo>
                      <a:pt x="0" y="43"/>
                    </a:lnTo>
                    <a:lnTo>
                      <a:pt x="3" y="48"/>
                    </a:lnTo>
                    <a:lnTo>
                      <a:pt x="3" y="50"/>
                    </a:lnTo>
                    <a:lnTo>
                      <a:pt x="5" y="53"/>
                    </a:lnTo>
                    <a:lnTo>
                      <a:pt x="8" y="55"/>
                    </a:lnTo>
                    <a:lnTo>
                      <a:pt x="10" y="55"/>
                    </a:lnTo>
                    <a:lnTo>
                      <a:pt x="13" y="55"/>
                    </a:lnTo>
                    <a:lnTo>
                      <a:pt x="15" y="55"/>
                    </a:lnTo>
                    <a:lnTo>
                      <a:pt x="15" y="53"/>
                    </a:lnTo>
                    <a:lnTo>
                      <a:pt x="18" y="53"/>
                    </a:lnTo>
                    <a:lnTo>
                      <a:pt x="18" y="50"/>
                    </a:lnTo>
                    <a:lnTo>
                      <a:pt x="21" y="48"/>
                    </a:lnTo>
                    <a:lnTo>
                      <a:pt x="21" y="45"/>
                    </a:lnTo>
                    <a:lnTo>
                      <a:pt x="21" y="43"/>
                    </a:lnTo>
                    <a:lnTo>
                      <a:pt x="21" y="35"/>
                    </a:lnTo>
                    <a:lnTo>
                      <a:pt x="21" y="28"/>
                    </a:lnTo>
                    <a:lnTo>
                      <a:pt x="23" y="25"/>
                    </a:lnTo>
                    <a:lnTo>
                      <a:pt x="21" y="23"/>
                    </a:lnTo>
                    <a:lnTo>
                      <a:pt x="21" y="20"/>
                    </a:lnTo>
                    <a:lnTo>
                      <a:pt x="21" y="15"/>
                    </a:lnTo>
                    <a:lnTo>
                      <a:pt x="21" y="10"/>
                    </a:lnTo>
                    <a:lnTo>
                      <a:pt x="21" y="7"/>
                    </a:lnTo>
                    <a:lnTo>
                      <a:pt x="18" y="5"/>
                    </a:lnTo>
                    <a:lnTo>
                      <a:pt x="18" y="2"/>
                    </a:lnTo>
                    <a:lnTo>
                      <a:pt x="15" y="0"/>
                    </a:lnTo>
                    <a:lnTo>
                      <a:pt x="13" y="0"/>
                    </a:lnTo>
                    <a:lnTo>
                      <a:pt x="10" y="0"/>
                    </a:lnTo>
                    <a:lnTo>
                      <a:pt x="8" y="0"/>
                    </a:lnTo>
                    <a:lnTo>
                      <a:pt x="5" y="2"/>
                    </a:lnTo>
                    <a:lnTo>
                      <a:pt x="5" y="5"/>
                    </a:lnTo>
                    <a:lnTo>
                      <a:pt x="3" y="7"/>
                    </a:lnTo>
                    <a:lnTo>
                      <a:pt x="0" y="12"/>
                    </a:lnTo>
                    <a:lnTo>
                      <a:pt x="0" y="15"/>
                    </a:lnTo>
                    <a:lnTo>
                      <a:pt x="0" y="18"/>
                    </a:lnTo>
                    <a:lnTo>
                      <a:pt x="0" y="23"/>
                    </a:lnTo>
                    <a:lnTo>
                      <a:pt x="0" y="28"/>
                    </a:lnTo>
                    <a:lnTo>
                      <a:pt x="0" y="3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77" name="Freeform 390">
                <a:extLst>
                  <a:ext uri="{FF2B5EF4-FFF2-40B4-BE49-F238E27FC236}">
                    <a16:creationId xmlns:a16="http://schemas.microsoft.com/office/drawing/2014/main" id="{EC31148E-A1CD-407D-ABF6-CA8631328309}"/>
                  </a:ext>
                </a:extLst>
              </p:cNvPr>
              <p:cNvSpPr>
                <a:spLocks noChangeAspect="1"/>
              </p:cNvSpPr>
              <p:nvPr/>
            </p:nvSpPr>
            <p:spPr bwMode="auto">
              <a:xfrm>
                <a:off x="2764" y="2469"/>
                <a:ext cx="10" cy="8"/>
              </a:xfrm>
              <a:custGeom>
                <a:avLst/>
                <a:gdLst>
                  <a:gd name="T0" fmla="*/ 5 w 10"/>
                  <a:gd name="T1" fmla="*/ 0 h 8"/>
                  <a:gd name="T2" fmla="*/ 5 w 10"/>
                  <a:gd name="T3" fmla="*/ 0 h 8"/>
                  <a:gd name="T4" fmla="*/ 5 w 10"/>
                  <a:gd name="T5" fmla="*/ 0 h 8"/>
                  <a:gd name="T6" fmla="*/ 7 w 10"/>
                  <a:gd name="T7" fmla="*/ 0 h 8"/>
                  <a:gd name="T8" fmla="*/ 7 w 10"/>
                  <a:gd name="T9" fmla="*/ 0 h 8"/>
                  <a:gd name="T10" fmla="*/ 7 w 10"/>
                  <a:gd name="T11" fmla="*/ 3 h 8"/>
                  <a:gd name="T12" fmla="*/ 10 w 10"/>
                  <a:gd name="T13" fmla="*/ 3 h 8"/>
                  <a:gd name="T14" fmla="*/ 10 w 10"/>
                  <a:gd name="T15" fmla="*/ 3 h 8"/>
                  <a:gd name="T16" fmla="*/ 10 w 10"/>
                  <a:gd name="T17" fmla="*/ 5 h 8"/>
                  <a:gd name="T18" fmla="*/ 10 w 10"/>
                  <a:gd name="T19" fmla="*/ 5 h 8"/>
                  <a:gd name="T20" fmla="*/ 10 w 10"/>
                  <a:gd name="T21" fmla="*/ 5 h 8"/>
                  <a:gd name="T22" fmla="*/ 7 w 10"/>
                  <a:gd name="T23" fmla="*/ 8 h 8"/>
                  <a:gd name="T24" fmla="*/ 7 w 10"/>
                  <a:gd name="T25" fmla="*/ 8 h 8"/>
                  <a:gd name="T26" fmla="*/ 7 w 10"/>
                  <a:gd name="T27" fmla="*/ 8 h 8"/>
                  <a:gd name="T28" fmla="*/ 7 w 10"/>
                  <a:gd name="T29" fmla="*/ 8 h 8"/>
                  <a:gd name="T30" fmla="*/ 5 w 10"/>
                  <a:gd name="T31" fmla="*/ 8 h 8"/>
                  <a:gd name="T32" fmla="*/ 5 w 10"/>
                  <a:gd name="T33" fmla="*/ 8 h 8"/>
                  <a:gd name="T34" fmla="*/ 5 w 10"/>
                  <a:gd name="T35" fmla="*/ 8 h 8"/>
                  <a:gd name="T36" fmla="*/ 5 w 10"/>
                  <a:gd name="T37" fmla="*/ 8 h 8"/>
                  <a:gd name="T38" fmla="*/ 2 w 10"/>
                  <a:gd name="T39" fmla="*/ 8 h 8"/>
                  <a:gd name="T40" fmla="*/ 2 w 10"/>
                  <a:gd name="T41" fmla="*/ 8 h 8"/>
                  <a:gd name="T42" fmla="*/ 2 w 10"/>
                  <a:gd name="T43" fmla="*/ 8 h 8"/>
                  <a:gd name="T44" fmla="*/ 0 w 10"/>
                  <a:gd name="T45" fmla="*/ 8 h 8"/>
                  <a:gd name="T46" fmla="*/ 0 w 10"/>
                  <a:gd name="T47" fmla="*/ 5 h 8"/>
                  <a:gd name="T48" fmla="*/ 0 w 10"/>
                  <a:gd name="T49" fmla="*/ 5 h 8"/>
                  <a:gd name="T50" fmla="*/ 0 w 10"/>
                  <a:gd name="T51" fmla="*/ 5 h 8"/>
                  <a:gd name="T52" fmla="*/ 0 w 10"/>
                  <a:gd name="T53" fmla="*/ 3 h 8"/>
                  <a:gd name="T54" fmla="*/ 0 w 10"/>
                  <a:gd name="T55" fmla="*/ 3 h 8"/>
                  <a:gd name="T56" fmla="*/ 0 w 10"/>
                  <a:gd name="T57" fmla="*/ 0 h 8"/>
                  <a:gd name="T58" fmla="*/ 2 w 10"/>
                  <a:gd name="T59" fmla="*/ 0 h 8"/>
                  <a:gd name="T60" fmla="*/ 2 w 10"/>
                  <a:gd name="T61" fmla="*/ 0 h 8"/>
                  <a:gd name="T62" fmla="*/ 2 w 10"/>
                  <a:gd name="T63" fmla="*/ 0 h 8"/>
                  <a:gd name="T64" fmla="*/ 5 w 10"/>
                  <a:gd name="T65" fmla="*/ 0 h 8"/>
                  <a:gd name="T66" fmla="*/ 5 w 10"/>
                  <a:gd name="T67" fmla="*/ 0 h 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 h="8">
                    <a:moveTo>
                      <a:pt x="5" y="0"/>
                    </a:moveTo>
                    <a:lnTo>
                      <a:pt x="5" y="0"/>
                    </a:lnTo>
                    <a:lnTo>
                      <a:pt x="7" y="0"/>
                    </a:lnTo>
                    <a:lnTo>
                      <a:pt x="7" y="3"/>
                    </a:lnTo>
                    <a:lnTo>
                      <a:pt x="10" y="3"/>
                    </a:lnTo>
                    <a:lnTo>
                      <a:pt x="10" y="5"/>
                    </a:lnTo>
                    <a:lnTo>
                      <a:pt x="7" y="8"/>
                    </a:lnTo>
                    <a:lnTo>
                      <a:pt x="5" y="8"/>
                    </a:lnTo>
                    <a:lnTo>
                      <a:pt x="2" y="8"/>
                    </a:lnTo>
                    <a:lnTo>
                      <a:pt x="0" y="8"/>
                    </a:lnTo>
                    <a:lnTo>
                      <a:pt x="0" y="5"/>
                    </a:lnTo>
                    <a:lnTo>
                      <a:pt x="0" y="3"/>
                    </a:lnTo>
                    <a:lnTo>
                      <a:pt x="0" y="0"/>
                    </a:lnTo>
                    <a:lnTo>
                      <a:pt x="2" y="0"/>
                    </a:lnTo>
                    <a:lnTo>
                      <a:pt x="5" y="0"/>
                    </a:lnTo>
                    <a:close/>
                  </a:path>
                </a:pathLst>
              </a:custGeom>
              <a:solidFill>
                <a:srgbClr val="000000"/>
              </a:solidFill>
              <a:ln w="4763">
                <a:solidFill>
                  <a:srgbClr val="000000"/>
                </a:solidFill>
                <a:prstDash val="solid"/>
                <a:round/>
                <a:headEnd/>
                <a:tailEnd/>
              </a:ln>
            </p:spPr>
            <p:txBody>
              <a:bodyPr/>
              <a:lstStyle/>
              <a:p>
                <a:endParaRPr lang="en-GB"/>
              </a:p>
            </p:txBody>
          </p:sp>
          <p:sp>
            <p:nvSpPr>
              <p:cNvPr id="78" name="Freeform 391">
                <a:extLst>
                  <a:ext uri="{FF2B5EF4-FFF2-40B4-BE49-F238E27FC236}">
                    <a16:creationId xmlns:a16="http://schemas.microsoft.com/office/drawing/2014/main" id="{1D12A26E-0951-4EB4-B4FF-7201E4038676}"/>
                  </a:ext>
                </a:extLst>
              </p:cNvPr>
              <p:cNvSpPr>
                <a:spLocks noChangeAspect="1"/>
              </p:cNvSpPr>
              <p:nvPr/>
            </p:nvSpPr>
            <p:spPr bwMode="auto">
              <a:xfrm>
                <a:off x="2784" y="2416"/>
                <a:ext cx="35" cy="61"/>
              </a:xfrm>
              <a:custGeom>
                <a:avLst/>
                <a:gdLst>
                  <a:gd name="T0" fmla="*/ 33 w 35"/>
                  <a:gd name="T1" fmla="*/ 8 h 61"/>
                  <a:gd name="T2" fmla="*/ 10 w 35"/>
                  <a:gd name="T3" fmla="*/ 15 h 61"/>
                  <a:gd name="T4" fmla="*/ 15 w 35"/>
                  <a:gd name="T5" fmla="*/ 18 h 61"/>
                  <a:gd name="T6" fmla="*/ 28 w 35"/>
                  <a:gd name="T7" fmla="*/ 23 h 61"/>
                  <a:gd name="T8" fmla="*/ 30 w 35"/>
                  <a:gd name="T9" fmla="*/ 26 h 61"/>
                  <a:gd name="T10" fmla="*/ 35 w 35"/>
                  <a:gd name="T11" fmla="*/ 33 h 61"/>
                  <a:gd name="T12" fmla="*/ 35 w 35"/>
                  <a:gd name="T13" fmla="*/ 41 h 61"/>
                  <a:gd name="T14" fmla="*/ 35 w 35"/>
                  <a:gd name="T15" fmla="*/ 46 h 61"/>
                  <a:gd name="T16" fmla="*/ 33 w 35"/>
                  <a:gd name="T17" fmla="*/ 48 h 61"/>
                  <a:gd name="T18" fmla="*/ 33 w 35"/>
                  <a:gd name="T19" fmla="*/ 51 h 61"/>
                  <a:gd name="T20" fmla="*/ 28 w 35"/>
                  <a:gd name="T21" fmla="*/ 56 h 61"/>
                  <a:gd name="T22" fmla="*/ 28 w 35"/>
                  <a:gd name="T23" fmla="*/ 56 h 61"/>
                  <a:gd name="T24" fmla="*/ 25 w 35"/>
                  <a:gd name="T25" fmla="*/ 58 h 61"/>
                  <a:gd name="T26" fmla="*/ 23 w 35"/>
                  <a:gd name="T27" fmla="*/ 61 h 61"/>
                  <a:gd name="T28" fmla="*/ 20 w 35"/>
                  <a:gd name="T29" fmla="*/ 61 h 61"/>
                  <a:gd name="T30" fmla="*/ 12 w 35"/>
                  <a:gd name="T31" fmla="*/ 61 h 61"/>
                  <a:gd name="T32" fmla="*/ 10 w 35"/>
                  <a:gd name="T33" fmla="*/ 61 h 61"/>
                  <a:gd name="T34" fmla="*/ 5 w 35"/>
                  <a:gd name="T35" fmla="*/ 61 h 61"/>
                  <a:gd name="T36" fmla="*/ 2 w 35"/>
                  <a:gd name="T37" fmla="*/ 61 h 61"/>
                  <a:gd name="T38" fmla="*/ 2 w 35"/>
                  <a:gd name="T39" fmla="*/ 58 h 61"/>
                  <a:gd name="T40" fmla="*/ 0 w 35"/>
                  <a:gd name="T41" fmla="*/ 56 h 61"/>
                  <a:gd name="T42" fmla="*/ 0 w 35"/>
                  <a:gd name="T43" fmla="*/ 56 h 61"/>
                  <a:gd name="T44" fmla="*/ 2 w 35"/>
                  <a:gd name="T45" fmla="*/ 53 h 61"/>
                  <a:gd name="T46" fmla="*/ 5 w 35"/>
                  <a:gd name="T47" fmla="*/ 53 h 61"/>
                  <a:gd name="T48" fmla="*/ 5 w 35"/>
                  <a:gd name="T49" fmla="*/ 53 h 61"/>
                  <a:gd name="T50" fmla="*/ 7 w 35"/>
                  <a:gd name="T51" fmla="*/ 53 h 61"/>
                  <a:gd name="T52" fmla="*/ 7 w 35"/>
                  <a:gd name="T53" fmla="*/ 56 h 61"/>
                  <a:gd name="T54" fmla="*/ 10 w 35"/>
                  <a:gd name="T55" fmla="*/ 56 h 61"/>
                  <a:gd name="T56" fmla="*/ 10 w 35"/>
                  <a:gd name="T57" fmla="*/ 56 h 61"/>
                  <a:gd name="T58" fmla="*/ 15 w 35"/>
                  <a:gd name="T59" fmla="*/ 58 h 61"/>
                  <a:gd name="T60" fmla="*/ 18 w 35"/>
                  <a:gd name="T61" fmla="*/ 58 h 61"/>
                  <a:gd name="T62" fmla="*/ 23 w 35"/>
                  <a:gd name="T63" fmla="*/ 56 h 61"/>
                  <a:gd name="T64" fmla="*/ 25 w 35"/>
                  <a:gd name="T65" fmla="*/ 53 h 61"/>
                  <a:gd name="T66" fmla="*/ 28 w 35"/>
                  <a:gd name="T67" fmla="*/ 53 h 61"/>
                  <a:gd name="T68" fmla="*/ 30 w 35"/>
                  <a:gd name="T69" fmla="*/ 46 h 61"/>
                  <a:gd name="T70" fmla="*/ 30 w 35"/>
                  <a:gd name="T71" fmla="*/ 41 h 61"/>
                  <a:gd name="T72" fmla="*/ 28 w 35"/>
                  <a:gd name="T73" fmla="*/ 36 h 61"/>
                  <a:gd name="T74" fmla="*/ 25 w 35"/>
                  <a:gd name="T75" fmla="*/ 33 h 61"/>
                  <a:gd name="T76" fmla="*/ 20 w 35"/>
                  <a:gd name="T77" fmla="*/ 28 h 61"/>
                  <a:gd name="T78" fmla="*/ 15 w 35"/>
                  <a:gd name="T79" fmla="*/ 26 h 61"/>
                  <a:gd name="T80" fmla="*/ 12 w 35"/>
                  <a:gd name="T81" fmla="*/ 26 h 61"/>
                  <a:gd name="T82" fmla="*/ 5 w 35"/>
                  <a:gd name="T83" fmla="*/ 26 h 61"/>
                  <a:gd name="T84" fmla="*/ 15 w 35"/>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5" h="61">
                    <a:moveTo>
                      <a:pt x="35" y="0"/>
                    </a:moveTo>
                    <a:lnTo>
                      <a:pt x="33" y="8"/>
                    </a:lnTo>
                    <a:lnTo>
                      <a:pt x="15" y="8"/>
                    </a:lnTo>
                    <a:lnTo>
                      <a:pt x="10" y="15"/>
                    </a:lnTo>
                    <a:lnTo>
                      <a:pt x="12" y="15"/>
                    </a:lnTo>
                    <a:lnTo>
                      <a:pt x="15" y="18"/>
                    </a:lnTo>
                    <a:lnTo>
                      <a:pt x="23" y="21"/>
                    </a:lnTo>
                    <a:lnTo>
                      <a:pt x="28" y="23"/>
                    </a:lnTo>
                    <a:lnTo>
                      <a:pt x="30" y="26"/>
                    </a:lnTo>
                    <a:lnTo>
                      <a:pt x="33" y="28"/>
                    </a:lnTo>
                    <a:lnTo>
                      <a:pt x="35" y="33"/>
                    </a:lnTo>
                    <a:lnTo>
                      <a:pt x="35" y="38"/>
                    </a:lnTo>
                    <a:lnTo>
                      <a:pt x="35" y="41"/>
                    </a:lnTo>
                    <a:lnTo>
                      <a:pt x="35" y="46"/>
                    </a:lnTo>
                    <a:lnTo>
                      <a:pt x="33" y="48"/>
                    </a:lnTo>
                    <a:lnTo>
                      <a:pt x="33" y="51"/>
                    </a:lnTo>
                    <a:lnTo>
                      <a:pt x="30" y="53"/>
                    </a:lnTo>
                    <a:lnTo>
                      <a:pt x="28" y="56"/>
                    </a:lnTo>
                    <a:lnTo>
                      <a:pt x="25" y="58"/>
                    </a:lnTo>
                    <a:lnTo>
                      <a:pt x="23" y="61"/>
                    </a:lnTo>
                    <a:lnTo>
                      <a:pt x="20" y="61"/>
                    </a:lnTo>
                    <a:lnTo>
                      <a:pt x="15" y="61"/>
                    </a:lnTo>
                    <a:lnTo>
                      <a:pt x="12" y="61"/>
                    </a:lnTo>
                    <a:lnTo>
                      <a:pt x="10" y="61"/>
                    </a:lnTo>
                    <a:lnTo>
                      <a:pt x="7" y="61"/>
                    </a:lnTo>
                    <a:lnTo>
                      <a:pt x="5" y="61"/>
                    </a:lnTo>
                    <a:lnTo>
                      <a:pt x="2" y="61"/>
                    </a:lnTo>
                    <a:lnTo>
                      <a:pt x="2" y="58"/>
                    </a:lnTo>
                    <a:lnTo>
                      <a:pt x="0" y="56"/>
                    </a:lnTo>
                    <a:lnTo>
                      <a:pt x="2" y="56"/>
                    </a:lnTo>
                    <a:lnTo>
                      <a:pt x="2" y="53"/>
                    </a:lnTo>
                    <a:lnTo>
                      <a:pt x="5" y="53"/>
                    </a:lnTo>
                    <a:lnTo>
                      <a:pt x="7" y="53"/>
                    </a:lnTo>
                    <a:lnTo>
                      <a:pt x="7" y="56"/>
                    </a:lnTo>
                    <a:lnTo>
                      <a:pt x="10" y="56"/>
                    </a:lnTo>
                    <a:lnTo>
                      <a:pt x="12" y="58"/>
                    </a:lnTo>
                    <a:lnTo>
                      <a:pt x="15" y="58"/>
                    </a:lnTo>
                    <a:lnTo>
                      <a:pt x="18" y="58"/>
                    </a:lnTo>
                    <a:lnTo>
                      <a:pt x="23" y="56"/>
                    </a:lnTo>
                    <a:lnTo>
                      <a:pt x="25" y="56"/>
                    </a:lnTo>
                    <a:lnTo>
                      <a:pt x="25" y="53"/>
                    </a:lnTo>
                    <a:lnTo>
                      <a:pt x="28" y="53"/>
                    </a:lnTo>
                    <a:lnTo>
                      <a:pt x="28" y="48"/>
                    </a:lnTo>
                    <a:lnTo>
                      <a:pt x="30" y="46"/>
                    </a:lnTo>
                    <a:lnTo>
                      <a:pt x="30" y="43"/>
                    </a:lnTo>
                    <a:lnTo>
                      <a:pt x="30" y="41"/>
                    </a:lnTo>
                    <a:lnTo>
                      <a:pt x="28" y="41"/>
                    </a:lnTo>
                    <a:lnTo>
                      <a:pt x="28" y="36"/>
                    </a:lnTo>
                    <a:lnTo>
                      <a:pt x="25" y="33"/>
                    </a:lnTo>
                    <a:lnTo>
                      <a:pt x="25" y="31"/>
                    </a:lnTo>
                    <a:lnTo>
                      <a:pt x="20" y="28"/>
                    </a:lnTo>
                    <a:lnTo>
                      <a:pt x="18" y="28"/>
                    </a:lnTo>
                    <a:lnTo>
                      <a:pt x="15" y="26"/>
                    </a:lnTo>
                    <a:lnTo>
                      <a:pt x="12" y="26"/>
                    </a:lnTo>
                    <a:lnTo>
                      <a:pt x="10" y="26"/>
                    </a:lnTo>
                    <a:lnTo>
                      <a:pt x="5" y="26"/>
                    </a:lnTo>
                    <a:lnTo>
                      <a:pt x="2" y="23"/>
                    </a:lnTo>
                    <a:lnTo>
                      <a:pt x="15" y="0"/>
                    </a:lnTo>
                    <a:lnTo>
                      <a:pt x="35" y="0"/>
                    </a:lnTo>
                    <a:close/>
                  </a:path>
                </a:pathLst>
              </a:custGeom>
              <a:solidFill>
                <a:srgbClr val="000000"/>
              </a:solidFill>
              <a:ln w="4763">
                <a:solidFill>
                  <a:srgbClr val="000000"/>
                </a:solidFill>
                <a:prstDash val="solid"/>
                <a:round/>
                <a:headEnd/>
                <a:tailEnd/>
              </a:ln>
            </p:spPr>
            <p:txBody>
              <a:bodyPr/>
              <a:lstStyle/>
              <a:p>
                <a:endParaRPr lang="en-GB"/>
              </a:p>
            </p:txBody>
          </p:sp>
          <p:sp>
            <p:nvSpPr>
              <p:cNvPr id="79" name="Freeform 392">
                <a:extLst>
                  <a:ext uri="{FF2B5EF4-FFF2-40B4-BE49-F238E27FC236}">
                    <a16:creationId xmlns:a16="http://schemas.microsoft.com/office/drawing/2014/main" id="{28F46410-5A9C-4E26-B2A7-870C29F7C251}"/>
                  </a:ext>
                </a:extLst>
              </p:cNvPr>
              <p:cNvSpPr>
                <a:spLocks noChangeAspect="1"/>
              </p:cNvSpPr>
              <p:nvPr/>
            </p:nvSpPr>
            <p:spPr bwMode="auto">
              <a:xfrm>
                <a:off x="2713" y="1224"/>
                <a:ext cx="51" cy="60"/>
              </a:xfrm>
              <a:custGeom>
                <a:avLst/>
                <a:gdLst>
                  <a:gd name="T0" fmla="*/ 51 w 51"/>
                  <a:gd name="T1" fmla="*/ 0 h 60"/>
                  <a:gd name="T2" fmla="*/ 51 w 51"/>
                  <a:gd name="T3" fmla="*/ 15 h 60"/>
                  <a:gd name="T4" fmla="*/ 51 w 51"/>
                  <a:gd name="T5" fmla="*/ 15 h 60"/>
                  <a:gd name="T6" fmla="*/ 51 w 51"/>
                  <a:gd name="T7" fmla="*/ 12 h 60"/>
                  <a:gd name="T8" fmla="*/ 48 w 51"/>
                  <a:gd name="T9" fmla="*/ 10 h 60"/>
                  <a:gd name="T10" fmla="*/ 48 w 51"/>
                  <a:gd name="T11" fmla="*/ 10 h 60"/>
                  <a:gd name="T12" fmla="*/ 48 w 51"/>
                  <a:gd name="T13" fmla="*/ 10 h 60"/>
                  <a:gd name="T14" fmla="*/ 48 w 51"/>
                  <a:gd name="T15" fmla="*/ 10 h 60"/>
                  <a:gd name="T16" fmla="*/ 48 w 51"/>
                  <a:gd name="T17" fmla="*/ 7 h 60"/>
                  <a:gd name="T18" fmla="*/ 46 w 51"/>
                  <a:gd name="T19" fmla="*/ 7 h 60"/>
                  <a:gd name="T20" fmla="*/ 46 w 51"/>
                  <a:gd name="T21" fmla="*/ 5 h 60"/>
                  <a:gd name="T22" fmla="*/ 46 w 51"/>
                  <a:gd name="T23" fmla="*/ 5 h 60"/>
                  <a:gd name="T24" fmla="*/ 43 w 51"/>
                  <a:gd name="T25" fmla="*/ 5 h 60"/>
                  <a:gd name="T26" fmla="*/ 41 w 51"/>
                  <a:gd name="T27" fmla="*/ 5 h 60"/>
                  <a:gd name="T28" fmla="*/ 38 w 51"/>
                  <a:gd name="T29" fmla="*/ 5 h 60"/>
                  <a:gd name="T30" fmla="*/ 38 w 51"/>
                  <a:gd name="T31" fmla="*/ 5 h 60"/>
                  <a:gd name="T32" fmla="*/ 31 w 51"/>
                  <a:gd name="T33" fmla="*/ 5 h 60"/>
                  <a:gd name="T34" fmla="*/ 31 w 51"/>
                  <a:gd name="T35" fmla="*/ 50 h 60"/>
                  <a:gd name="T36" fmla="*/ 31 w 51"/>
                  <a:gd name="T37" fmla="*/ 53 h 60"/>
                  <a:gd name="T38" fmla="*/ 31 w 51"/>
                  <a:gd name="T39" fmla="*/ 53 h 60"/>
                  <a:gd name="T40" fmla="*/ 31 w 51"/>
                  <a:gd name="T41" fmla="*/ 55 h 60"/>
                  <a:gd name="T42" fmla="*/ 31 w 51"/>
                  <a:gd name="T43" fmla="*/ 58 h 60"/>
                  <a:gd name="T44" fmla="*/ 31 w 51"/>
                  <a:gd name="T45" fmla="*/ 58 h 60"/>
                  <a:gd name="T46" fmla="*/ 33 w 51"/>
                  <a:gd name="T47" fmla="*/ 58 h 60"/>
                  <a:gd name="T48" fmla="*/ 33 w 51"/>
                  <a:gd name="T49" fmla="*/ 60 h 60"/>
                  <a:gd name="T50" fmla="*/ 36 w 51"/>
                  <a:gd name="T51" fmla="*/ 60 h 60"/>
                  <a:gd name="T52" fmla="*/ 36 w 51"/>
                  <a:gd name="T53" fmla="*/ 60 h 60"/>
                  <a:gd name="T54" fmla="*/ 38 w 51"/>
                  <a:gd name="T55" fmla="*/ 60 h 60"/>
                  <a:gd name="T56" fmla="*/ 38 w 51"/>
                  <a:gd name="T57" fmla="*/ 60 h 60"/>
                  <a:gd name="T58" fmla="*/ 13 w 51"/>
                  <a:gd name="T59" fmla="*/ 60 h 60"/>
                  <a:gd name="T60" fmla="*/ 13 w 51"/>
                  <a:gd name="T61" fmla="*/ 60 h 60"/>
                  <a:gd name="T62" fmla="*/ 15 w 51"/>
                  <a:gd name="T63" fmla="*/ 60 h 60"/>
                  <a:gd name="T64" fmla="*/ 15 w 51"/>
                  <a:gd name="T65" fmla="*/ 60 h 60"/>
                  <a:gd name="T66" fmla="*/ 18 w 51"/>
                  <a:gd name="T67" fmla="*/ 60 h 60"/>
                  <a:gd name="T68" fmla="*/ 18 w 51"/>
                  <a:gd name="T69" fmla="*/ 58 h 60"/>
                  <a:gd name="T70" fmla="*/ 20 w 51"/>
                  <a:gd name="T71" fmla="*/ 58 h 60"/>
                  <a:gd name="T72" fmla="*/ 20 w 51"/>
                  <a:gd name="T73" fmla="*/ 58 h 60"/>
                  <a:gd name="T74" fmla="*/ 20 w 51"/>
                  <a:gd name="T75" fmla="*/ 58 h 60"/>
                  <a:gd name="T76" fmla="*/ 20 w 51"/>
                  <a:gd name="T77" fmla="*/ 55 h 60"/>
                  <a:gd name="T78" fmla="*/ 20 w 51"/>
                  <a:gd name="T79" fmla="*/ 53 h 60"/>
                  <a:gd name="T80" fmla="*/ 20 w 51"/>
                  <a:gd name="T81" fmla="*/ 50 h 60"/>
                  <a:gd name="T82" fmla="*/ 20 w 51"/>
                  <a:gd name="T83" fmla="*/ 5 h 60"/>
                  <a:gd name="T84" fmla="*/ 15 w 51"/>
                  <a:gd name="T85" fmla="*/ 5 h 60"/>
                  <a:gd name="T86" fmla="*/ 13 w 51"/>
                  <a:gd name="T87" fmla="*/ 5 h 60"/>
                  <a:gd name="T88" fmla="*/ 10 w 51"/>
                  <a:gd name="T89" fmla="*/ 5 h 60"/>
                  <a:gd name="T90" fmla="*/ 8 w 51"/>
                  <a:gd name="T91" fmla="*/ 5 h 60"/>
                  <a:gd name="T92" fmla="*/ 8 w 51"/>
                  <a:gd name="T93" fmla="*/ 5 h 60"/>
                  <a:gd name="T94" fmla="*/ 8 w 51"/>
                  <a:gd name="T95" fmla="*/ 5 h 60"/>
                  <a:gd name="T96" fmla="*/ 5 w 51"/>
                  <a:gd name="T97" fmla="*/ 7 h 60"/>
                  <a:gd name="T98" fmla="*/ 5 w 51"/>
                  <a:gd name="T99" fmla="*/ 7 h 60"/>
                  <a:gd name="T100" fmla="*/ 3 w 51"/>
                  <a:gd name="T101" fmla="*/ 10 h 60"/>
                  <a:gd name="T102" fmla="*/ 3 w 51"/>
                  <a:gd name="T103" fmla="*/ 10 h 60"/>
                  <a:gd name="T104" fmla="*/ 3 w 51"/>
                  <a:gd name="T105" fmla="*/ 12 h 60"/>
                  <a:gd name="T106" fmla="*/ 3 w 51"/>
                  <a:gd name="T107" fmla="*/ 15 h 60"/>
                  <a:gd name="T108" fmla="*/ 3 w 51"/>
                  <a:gd name="T109" fmla="*/ 15 h 60"/>
                  <a:gd name="T110" fmla="*/ 0 w 51"/>
                  <a:gd name="T111" fmla="*/ 15 h 60"/>
                  <a:gd name="T112" fmla="*/ 0 w 51"/>
                  <a:gd name="T113" fmla="*/ 0 h 60"/>
                  <a:gd name="T114" fmla="*/ 51 w 51"/>
                  <a:gd name="T115" fmla="*/ 0 h 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 h="60">
                    <a:moveTo>
                      <a:pt x="51" y="0"/>
                    </a:moveTo>
                    <a:lnTo>
                      <a:pt x="51" y="15"/>
                    </a:lnTo>
                    <a:lnTo>
                      <a:pt x="51" y="12"/>
                    </a:lnTo>
                    <a:lnTo>
                      <a:pt x="48" y="10"/>
                    </a:lnTo>
                    <a:lnTo>
                      <a:pt x="48" y="7"/>
                    </a:lnTo>
                    <a:lnTo>
                      <a:pt x="46" y="7"/>
                    </a:lnTo>
                    <a:lnTo>
                      <a:pt x="46" y="5"/>
                    </a:lnTo>
                    <a:lnTo>
                      <a:pt x="43" y="5"/>
                    </a:lnTo>
                    <a:lnTo>
                      <a:pt x="41" y="5"/>
                    </a:lnTo>
                    <a:lnTo>
                      <a:pt x="38" y="5"/>
                    </a:lnTo>
                    <a:lnTo>
                      <a:pt x="31" y="5"/>
                    </a:lnTo>
                    <a:lnTo>
                      <a:pt x="31" y="50"/>
                    </a:lnTo>
                    <a:lnTo>
                      <a:pt x="31" y="53"/>
                    </a:lnTo>
                    <a:lnTo>
                      <a:pt x="31" y="55"/>
                    </a:lnTo>
                    <a:lnTo>
                      <a:pt x="31" y="58"/>
                    </a:lnTo>
                    <a:lnTo>
                      <a:pt x="33" y="58"/>
                    </a:lnTo>
                    <a:lnTo>
                      <a:pt x="33" y="60"/>
                    </a:lnTo>
                    <a:lnTo>
                      <a:pt x="36" y="60"/>
                    </a:lnTo>
                    <a:lnTo>
                      <a:pt x="38" y="60"/>
                    </a:lnTo>
                    <a:lnTo>
                      <a:pt x="13" y="60"/>
                    </a:lnTo>
                    <a:lnTo>
                      <a:pt x="15" y="60"/>
                    </a:lnTo>
                    <a:lnTo>
                      <a:pt x="18" y="60"/>
                    </a:lnTo>
                    <a:lnTo>
                      <a:pt x="18" y="58"/>
                    </a:lnTo>
                    <a:lnTo>
                      <a:pt x="20" y="58"/>
                    </a:lnTo>
                    <a:lnTo>
                      <a:pt x="20" y="55"/>
                    </a:lnTo>
                    <a:lnTo>
                      <a:pt x="20" y="53"/>
                    </a:lnTo>
                    <a:lnTo>
                      <a:pt x="20" y="50"/>
                    </a:lnTo>
                    <a:lnTo>
                      <a:pt x="20" y="5"/>
                    </a:lnTo>
                    <a:lnTo>
                      <a:pt x="15" y="5"/>
                    </a:lnTo>
                    <a:lnTo>
                      <a:pt x="13" y="5"/>
                    </a:lnTo>
                    <a:lnTo>
                      <a:pt x="10" y="5"/>
                    </a:lnTo>
                    <a:lnTo>
                      <a:pt x="8" y="5"/>
                    </a:lnTo>
                    <a:lnTo>
                      <a:pt x="5" y="7"/>
                    </a:lnTo>
                    <a:lnTo>
                      <a:pt x="3" y="10"/>
                    </a:lnTo>
                    <a:lnTo>
                      <a:pt x="3" y="12"/>
                    </a:lnTo>
                    <a:lnTo>
                      <a:pt x="3" y="15"/>
                    </a:lnTo>
                    <a:lnTo>
                      <a:pt x="0" y="15"/>
                    </a:lnTo>
                    <a:lnTo>
                      <a:pt x="0" y="0"/>
                    </a:lnTo>
                    <a:lnTo>
                      <a:pt x="51" y="0"/>
                    </a:lnTo>
                    <a:close/>
                  </a:path>
                </a:pathLst>
              </a:custGeom>
              <a:solidFill>
                <a:srgbClr val="000000"/>
              </a:solidFill>
              <a:ln w="4763">
                <a:solidFill>
                  <a:srgbClr val="000000"/>
                </a:solidFill>
                <a:prstDash val="solid"/>
                <a:round/>
                <a:headEnd/>
                <a:tailEnd/>
              </a:ln>
            </p:spPr>
            <p:txBody>
              <a:bodyPr/>
              <a:lstStyle/>
              <a:p>
                <a:endParaRPr lang="en-GB"/>
              </a:p>
            </p:txBody>
          </p:sp>
          <p:sp>
            <p:nvSpPr>
              <p:cNvPr id="80" name="Freeform 393">
                <a:extLst>
                  <a:ext uri="{FF2B5EF4-FFF2-40B4-BE49-F238E27FC236}">
                    <a16:creationId xmlns:a16="http://schemas.microsoft.com/office/drawing/2014/main" id="{D771817C-F8C3-4D57-B646-1989F84E338C}"/>
                  </a:ext>
                </a:extLst>
              </p:cNvPr>
              <p:cNvSpPr>
                <a:spLocks noChangeAspect="1" noEditPoints="1"/>
              </p:cNvSpPr>
              <p:nvPr/>
            </p:nvSpPr>
            <p:spPr bwMode="auto">
              <a:xfrm>
                <a:off x="2769" y="1244"/>
                <a:ext cx="38" cy="43"/>
              </a:xfrm>
              <a:custGeom>
                <a:avLst/>
                <a:gdLst>
                  <a:gd name="T0" fmla="*/ 20 w 38"/>
                  <a:gd name="T1" fmla="*/ 38 h 43"/>
                  <a:gd name="T2" fmla="*/ 15 w 38"/>
                  <a:gd name="T3" fmla="*/ 40 h 43"/>
                  <a:gd name="T4" fmla="*/ 12 w 38"/>
                  <a:gd name="T5" fmla="*/ 43 h 43"/>
                  <a:gd name="T6" fmla="*/ 7 w 38"/>
                  <a:gd name="T7" fmla="*/ 43 h 43"/>
                  <a:gd name="T8" fmla="*/ 2 w 38"/>
                  <a:gd name="T9" fmla="*/ 40 h 43"/>
                  <a:gd name="T10" fmla="*/ 0 w 38"/>
                  <a:gd name="T11" fmla="*/ 35 h 43"/>
                  <a:gd name="T12" fmla="*/ 0 w 38"/>
                  <a:gd name="T13" fmla="*/ 30 h 43"/>
                  <a:gd name="T14" fmla="*/ 2 w 38"/>
                  <a:gd name="T15" fmla="*/ 28 h 43"/>
                  <a:gd name="T16" fmla="*/ 7 w 38"/>
                  <a:gd name="T17" fmla="*/ 23 h 43"/>
                  <a:gd name="T18" fmla="*/ 12 w 38"/>
                  <a:gd name="T19" fmla="*/ 20 h 43"/>
                  <a:gd name="T20" fmla="*/ 25 w 38"/>
                  <a:gd name="T21" fmla="*/ 15 h 43"/>
                  <a:gd name="T22" fmla="*/ 22 w 38"/>
                  <a:gd name="T23" fmla="*/ 7 h 43"/>
                  <a:gd name="T24" fmla="*/ 20 w 38"/>
                  <a:gd name="T25" fmla="*/ 2 h 43"/>
                  <a:gd name="T26" fmla="*/ 15 w 38"/>
                  <a:gd name="T27" fmla="*/ 2 h 43"/>
                  <a:gd name="T28" fmla="*/ 12 w 38"/>
                  <a:gd name="T29" fmla="*/ 2 h 43"/>
                  <a:gd name="T30" fmla="*/ 10 w 38"/>
                  <a:gd name="T31" fmla="*/ 5 h 43"/>
                  <a:gd name="T32" fmla="*/ 10 w 38"/>
                  <a:gd name="T33" fmla="*/ 10 h 43"/>
                  <a:gd name="T34" fmla="*/ 7 w 38"/>
                  <a:gd name="T35" fmla="*/ 13 h 43"/>
                  <a:gd name="T36" fmla="*/ 7 w 38"/>
                  <a:gd name="T37" fmla="*/ 15 h 43"/>
                  <a:gd name="T38" fmla="*/ 5 w 38"/>
                  <a:gd name="T39" fmla="*/ 13 h 43"/>
                  <a:gd name="T40" fmla="*/ 2 w 38"/>
                  <a:gd name="T41" fmla="*/ 13 h 43"/>
                  <a:gd name="T42" fmla="*/ 2 w 38"/>
                  <a:gd name="T43" fmla="*/ 10 h 43"/>
                  <a:gd name="T44" fmla="*/ 2 w 38"/>
                  <a:gd name="T45" fmla="*/ 7 h 43"/>
                  <a:gd name="T46" fmla="*/ 7 w 38"/>
                  <a:gd name="T47" fmla="*/ 2 h 43"/>
                  <a:gd name="T48" fmla="*/ 12 w 38"/>
                  <a:gd name="T49" fmla="*/ 0 h 43"/>
                  <a:gd name="T50" fmla="*/ 20 w 38"/>
                  <a:gd name="T51" fmla="*/ 0 h 43"/>
                  <a:gd name="T52" fmla="*/ 27 w 38"/>
                  <a:gd name="T53" fmla="*/ 0 h 43"/>
                  <a:gd name="T54" fmla="*/ 27 w 38"/>
                  <a:gd name="T55" fmla="*/ 2 h 43"/>
                  <a:gd name="T56" fmla="*/ 30 w 38"/>
                  <a:gd name="T57" fmla="*/ 5 h 43"/>
                  <a:gd name="T58" fmla="*/ 30 w 38"/>
                  <a:gd name="T59" fmla="*/ 13 h 43"/>
                  <a:gd name="T60" fmla="*/ 30 w 38"/>
                  <a:gd name="T61" fmla="*/ 28 h 43"/>
                  <a:gd name="T62" fmla="*/ 30 w 38"/>
                  <a:gd name="T63" fmla="*/ 35 h 43"/>
                  <a:gd name="T64" fmla="*/ 33 w 38"/>
                  <a:gd name="T65" fmla="*/ 35 h 43"/>
                  <a:gd name="T66" fmla="*/ 33 w 38"/>
                  <a:gd name="T67" fmla="*/ 35 h 43"/>
                  <a:gd name="T68" fmla="*/ 33 w 38"/>
                  <a:gd name="T69" fmla="*/ 35 h 43"/>
                  <a:gd name="T70" fmla="*/ 35 w 38"/>
                  <a:gd name="T71" fmla="*/ 35 h 43"/>
                  <a:gd name="T72" fmla="*/ 38 w 38"/>
                  <a:gd name="T73" fmla="*/ 33 h 43"/>
                  <a:gd name="T74" fmla="*/ 38 w 38"/>
                  <a:gd name="T75" fmla="*/ 38 h 43"/>
                  <a:gd name="T76" fmla="*/ 30 w 38"/>
                  <a:gd name="T77" fmla="*/ 43 h 43"/>
                  <a:gd name="T78" fmla="*/ 27 w 38"/>
                  <a:gd name="T79" fmla="*/ 43 h 43"/>
                  <a:gd name="T80" fmla="*/ 25 w 38"/>
                  <a:gd name="T81" fmla="*/ 40 h 43"/>
                  <a:gd name="T82" fmla="*/ 25 w 38"/>
                  <a:gd name="T83" fmla="*/ 38 h 43"/>
                  <a:gd name="T84" fmla="*/ 25 w 38"/>
                  <a:gd name="T85" fmla="*/ 18 h 43"/>
                  <a:gd name="T86" fmla="*/ 17 w 38"/>
                  <a:gd name="T87" fmla="*/ 20 h 43"/>
                  <a:gd name="T88" fmla="*/ 12 w 38"/>
                  <a:gd name="T89" fmla="*/ 23 h 43"/>
                  <a:gd name="T90" fmla="*/ 10 w 38"/>
                  <a:gd name="T91" fmla="*/ 25 h 43"/>
                  <a:gd name="T92" fmla="*/ 7 w 38"/>
                  <a:gd name="T93" fmla="*/ 30 h 43"/>
                  <a:gd name="T94" fmla="*/ 7 w 38"/>
                  <a:gd name="T95" fmla="*/ 33 h 43"/>
                  <a:gd name="T96" fmla="*/ 10 w 38"/>
                  <a:gd name="T97" fmla="*/ 35 h 43"/>
                  <a:gd name="T98" fmla="*/ 12 w 38"/>
                  <a:gd name="T99" fmla="*/ 38 h 43"/>
                  <a:gd name="T100" fmla="*/ 17 w 38"/>
                  <a:gd name="T101" fmla="*/ 38 h 43"/>
                  <a:gd name="T102" fmla="*/ 25 w 38"/>
                  <a:gd name="T103" fmla="*/ 33 h 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8" h="43">
                    <a:moveTo>
                      <a:pt x="25" y="35"/>
                    </a:moveTo>
                    <a:lnTo>
                      <a:pt x="22" y="38"/>
                    </a:lnTo>
                    <a:lnTo>
                      <a:pt x="20" y="38"/>
                    </a:lnTo>
                    <a:lnTo>
                      <a:pt x="17" y="40"/>
                    </a:lnTo>
                    <a:lnTo>
                      <a:pt x="15" y="40"/>
                    </a:lnTo>
                    <a:lnTo>
                      <a:pt x="15" y="43"/>
                    </a:lnTo>
                    <a:lnTo>
                      <a:pt x="12" y="43"/>
                    </a:lnTo>
                    <a:lnTo>
                      <a:pt x="10" y="43"/>
                    </a:lnTo>
                    <a:lnTo>
                      <a:pt x="7" y="43"/>
                    </a:lnTo>
                    <a:lnTo>
                      <a:pt x="7" y="40"/>
                    </a:lnTo>
                    <a:lnTo>
                      <a:pt x="5" y="40"/>
                    </a:lnTo>
                    <a:lnTo>
                      <a:pt x="2" y="40"/>
                    </a:lnTo>
                    <a:lnTo>
                      <a:pt x="2" y="38"/>
                    </a:lnTo>
                    <a:lnTo>
                      <a:pt x="0" y="35"/>
                    </a:lnTo>
                    <a:lnTo>
                      <a:pt x="0" y="33"/>
                    </a:lnTo>
                    <a:lnTo>
                      <a:pt x="0" y="30"/>
                    </a:lnTo>
                    <a:lnTo>
                      <a:pt x="2" y="30"/>
                    </a:lnTo>
                    <a:lnTo>
                      <a:pt x="2" y="28"/>
                    </a:lnTo>
                    <a:lnTo>
                      <a:pt x="2" y="25"/>
                    </a:lnTo>
                    <a:lnTo>
                      <a:pt x="5" y="23"/>
                    </a:lnTo>
                    <a:lnTo>
                      <a:pt x="7" y="23"/>
                    </a:lnTo>
                    <a:lnTo>
                      <a:pt x="7" y="20"/>
                    </a:lnTo>
                    <a:lnTo>
                      <a:pt x="10" y="20"/>
                    </a:lnTo>
                    <a:lnTo>
                      <a:pt x="12" y="20"/>
                    </a:lnTo>
                    <a:lnTo>
                      <a:pt x="15" y="18"/>
                    </a:lnTo>
                    <a:lnTo>
                      <a:pt x="22" y="15"/>
                    </a:lnTo>
                    <a:lnTo>
                      <a:pt x="25" y="15"/>
                    </a:lnTo>
                    <a:lnTo>
                      <a:pt x="25" y="13"/>
                    </a:lnTo>
                    <a:lnTo>
                      <a:pt x="22" y="10"/>
                    </a:lnTo>
                    <a:lnTo>
                      <a:pt x="22" y="7"/>
                    </a:lnTo>
                    <a:lnTo>
                      <a:pt x="22" y="5"/>
                    </a:lnTo>
                    <a:lnTo>
                      <a:pt x="20" y="2"/>
                    </a:lnTo>
                    <a:lnTo>
                      <a:pt x="17" y="2"/>
                    </a:lnTo>
                    <a:lnTo>
                      <a:pt x="15" y="2"/>
                    </a:lnTo>
                    <a:lnTo>
                      <a:pt x="12" y="2"/>
                    </a:lnTo>
                    <a:lnTo>
                      <a:pt x="12" y="5"/>
                    </a:lnTo>
                    <a:lnTo>
                      <a:pt x="10" y="5"/>
                    </a:lnTo>
                    <a:lnTo>
                      <a:pt x="10" y="7"/>
                    </a:lnTo>
                    <a:lnTo>
                      <a:pt x="10" y="10"/>
                    </a:lnTo>
                    <a:lnTo>
                      <a:pt x="10" y="13"/>
                    </a:lnTo>
                    <a:lnTo>
                      <a:pt x="7" y="13"/>
                    </a:lnTo>
                    <a:lnTo>
                      <a:pt x="7" y="15"/>
                    </a:lnTo>
                    <a:lnTo>
                      <a:pt x="5" y="15"/>
                    </a:lnTo>
                    <a:lnTo>
                      <a:pt x="5" y="13"/>
                    </a:lnTo>
                    <a:lnTo>
                      <a:pt x="2" y="13"/>
                    </a:lnTo>
                    <a:lnTo>
                      <a:pt x="2" y="10"/>
                    </a:lnTo>
                    <a:lnTo>
                      <a:pt x="2" y="7"/>
                    </a:lnTo>
                    <a:lnTo>
                      <a:pt x="2" y="5"/>
                    </a:lnTo>
                    <a:lnTo>
                      <a:pt x="5" y="2"/>
                    </a:lnTo>
                    <a:lnTo>
                      <a:pt x="7" y="2"/>
                    </a:lnTo>
                    <a:lnTo>
                      <a:pt x="12" y="0"/>
                    </a:lnTo>
                    <a:lnTo>
                      <a:pt x="15" y="0"/>
                    </a:lnTo>
                    <a:lnTo>
                      <a:pt x="17" y="0"/>
                    </a:lnTo>
                    <a:lnTo>
                      <a:pt x="20" y="0"/>
                    </a:lnTo>
                    <a:lnTo>
                      <a:pt x="22" y="0"/>
                    </a:lnTo>
                    <a:lnTo>
                      <a:pt x="25" y="0"/>
                    </a:lnTo>
                    <a:lnTo>
                      <a:pt x="27" y="0"/>
                    </a:lnTo>
                    <a:lnTo>
                      <a:pt x="27" y="2"/>
                    </a:lnTo>
                    <a:lnTo>
                      <a:pt x="30" y="5"/>
                    </a:lnTo>
                    <a:lnTo>
                      <a:pt x="30" y="7"/>
                    </a:lnTo>
                    <a:lnTo>
                      <a:pt x="30" y="10"/>
                    </a:lnTo>
                    <a:lnTo>
                      <a:pt x="30" y="13"/>
                    </a:lnTo>
                    <a:lnTo>
                      <a:pt x="30" y="28"/>
                    </a:lnTo>
                    <a:lnTo>
                      <a:pt x="30" y="30"/>
                    </a:lnTo>
                    <a:lnTo>
                      <a:pt x="30" y="33"/>
                    </a:lnTo>
                    <a:lnTo>
                      <a:pt x="30" y="35"/>
                    </a:lnTo>
                    <a:lnTo>
                      <a:pt x="33" y="35"/>
                    </a:lnTo>
                    <a:lnTo>
                      <a:pt x="35" y="35"/>
                    </a:lnTo>
                    <a:lnTo>
                      <a:pt x="38" y="33"/>
                    </a:lnTo>
                    <a:lnTo>
                      <a:pt x="38" y="35"/>
                    </a:lnTo>
                    <a:lnTo>
                      <a:pt x="38" y="38"/>
                    </a:lnTo>
                    <a:lnTo>
                      <a:pt x="35" y="38"/>
                    </a:lnTo>
                    <a:lnTo>
                      <a:pt x="33" y="40"/>
                    </a:lnTo>
                    <a:lnTo>
                      <a:pt x="30" y="43"/>
                    </a:lnTo>
                    <a:lnTo>
                      <a:pt x="27" y="43"/>
                    </a:lnTo>
                    <a:lnTo>
                      <a:pt x="25" y="40"/>
                    </a:lnTo>
                    <a:lnTo>
                      <a:pt x="25" y="38"/>
                    </a:lnTo>
                    <a:lnTo>
                      <a:pt x="25" y="35"/>
                    </a:lnTo>
                    <a:close/>
                    <a:moveTo>
                      <a:pt x="25" y="33"/>
                    </a:moveTo>
                    <a:lnTo>
                      <a:pt x="25" y="18"/>
                    </a:lnTo>
                    <a:lnTo>
                      <a:pt x="22" y="18"/>
                    </a:lnTo>
                    <a:lnTo>
                      <a:pt x="20" y="18"/>
                    </a:lnTo>
                    <a:lnTo>
                      <a:pt x="17" y="20"/>
                    </a:lnTo>
                    <a:lnTo>
                      <a:pt x="15" y="20"/>
                    </a:lnTo>
                    <a:lnTo>
                      <a:pt x="15" y="23"/>
                    </a:lnTo>
                    <a:lnTo>
                      <a:pt x="12" y="23"/>
                    </a:lnTo>
                    <a:lnTo>
                      <a:pt x="10" y="25"/>
                    </a:lnTo>
                    <a:lnTo>
                      <a:pt x="7" y="28"/>
                    </a:lnTo>
                    <a:lnTo>
                      <a:pt x="7" y="30"/>
                    </a:lnTo>
                    <a:lnTo>
                      <a:pt x="7" y="33"/>
                    </a:lnTo>
                    <a:lnTo>
                      <a:pt x="10" y="33"/>
                    </a:lnTo>
                    <a:lnTo>
                      <a:pt x="10" y="35"/>
                    </a:lnTo>
                    <a:lnTo>
                      <a:pt x="12" y="35"/>
                    </a:lnTo>
                    <a:lnTo>
                      <a:pt x="12" y="38"/>
                    </a:lnTo>
                    <a:lnTo>
                      <a:pt x="15" y="38"/>
                    </a:lnTo>
                    <a:lnTo>
                      <a:pt x="17" y="38"/>
                    </a:lnTo>
                    <a:lnTo>
                      <a:pt x="20" y="35"/>
                    </a:lnTo>
                    <a:lnTo>
                      <a:pt x="22" y="33"/>
                    </a:lnTo>
                    <a:lnTo>
                      <a:pt x="2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1" name="Freeform 394">
                <a:extLst>
                  <a:ext uri="{FF2B5EF4-FFF2-40B4-BE49-F238E27FC236}">
                    <a16:creationId xmlns:a16="http://schemas.microsoft.com/office/drawing/2014/main" id="{9B8884A6-6B6C-4E0C-999E-96D7B76A06E4}"/>
                  </a:ext>
                </a:extLst>
              </p:cNvPr>
              <p:cNvSpPr>
                <a:spLocks noChangeAspect="1"/>
              </p:cNvSpPr>
              <p:nvPr/>
            </p:nvSpPr>
            <p:spPr bwMode="auto">
              <a:xfrm>
                <a:off x="2769" y="1244"/>
                <a:ext cx="38" cy="43"/>
              </a:xfrm>
              <a:custGeom>
                <a:avLst/>
                <a:gdLst>
                  <a:gd name="T0" fmla="*/ 22 w 38"/>
                  <a:gd name="T1" fmla="*/ 38 h 43"/>
                  <a:gd name="T2" fmla="*/ 17 w 38"/>
                  <a:gd name="T3" fmla="*/ 40 h 43"/>
                  <a:gd name="T4" fmla="*/ 15 w 38"/>
                  <a:gd name="T5" fmla="*/ 40 h 43"/>
                  <a:gd name="T6" fmla="*/ 12 w 38"/>
                  <a:gd name="T7" fmla="*/ 43 h 43"/>
                  <a:gd name="T8" fmla="*/ 10 w 38"/>
                  <a:gd name="T9" fmla="*/ 43 h 43"/>
                  <a:gd name="T10" fmla="*/ 7 w 38"/>
                  <a:gd name="T11" fmla="*/ 43 h 43"/>
                  <a:gd name="T12" fmla="*/ 5 w 38"/>
                  <a:gd name="T13" fmla="*/ 40 h 43"/>
                  <a:gd name="T14" fmla="*/ 2 w 38"/>
                  <a:gd name="T15" fmla="*/ 38 h 43"/>
                  <a:gd name="T16" fmla="*/ 0 w 38"/>
                  <a:gd name="T17" fmla="*/ 35 h 43"/>
                  <a:gd name="T18" fmla="*/ 0 w 38"/>
                  <a:gd name="T19" fmla="*/ 33 h 43"/>
                  <a:gd name="T20" fmla="*/ 2 w 38"/>
                  <a:gd name="T21" fmla="*/ 30 h 43"/>
                  <a:gd name="T22" fmla="*/ 2 w 38"/>
                  <a:gd name="T23" fmla="*/ 28 h 43"/>
                  <a:gd name="T24" fmla="*/ 5 w 38"/>
                  <a:gd name="T25" fmla="*/ 23 h 43"/>
                  <a:gd name="T26" fmla="*/ 7 w 38"/>
                  <a:gd name="T27" fmla="*/ 20 h 43"/>
                  <a:gd name="T28" fmla="*/ 12 w 38"/>
                  <a:gd name="T29" fmla="*/ 20 h 43"/>
                  <a:gd name="T30" fmla="*/ 22 w 38"/>
                  <a:gd name="T31" fmla="*/ 15 h 43"/>
                  <a:gd name="T32" fmla="*/ 25 w 38"/>
                  <a:gd name="T33" fmla="*/ 13 h 43"/>
                  <a:gd name="T34" fmla="*/ 22 w 38"/>
                  <a:gd name="T35" fmla="*/ 7 h 43"/>
                  <a:gd name="T36" fmla="*/ 22 w 38"/>
                  <a:gd name="T37" fmla="*/ 5 h 43"/>
                  <a:gd name="T38" fmla="*/ 20 w 38"/>
                  <a:gd name="T39" fmla="*/ 2 h 43"/>
                  <a:gd name="T40" fmla="*/ 15 w 38"/>
                  <a:gd name="T41" fmla="*/ 2 h 43"/>
                  <a:gd name="T42" fmla="*/ 12 w 38"/>
                  <a:gd name="T43" fmla="*/ 2 h 43"/>
                  <a:gd name="T44" fmla="*/ 12 w 38"/>
                  <a:gd name="T45" fmla="*/ 5 h 43"/>
                  <a:gd name="T46" fmla="*/ 10 w 38"/>
                  <a:gd name="T47" fmla="*/ 5 h 43"/>
                  <a:gd name="T48" fmla="*/ 10 w 38"/>
                  <a:gd name="T49" fmla="*/ 10 h 43"/>
                  <a:gd name="T50" fmla="*/ 10 w 38"/>
                  <a:gd name="T51" fmla="*/ 13 h 43"/>
                  <a:gd name="T52" fmla="*/ 7 w 38"/>
                  <a:gd name="T53" fmla="*/ 13 h 43"/>
                  <a:gd name="T54" fmla="*/ 7 w 38"/>
                  <a:gd name="T55" fmla="*/ 15 h 43"/>
                  <a:gd name="T56" fmla="*/ 5 w 38"/>
                  <a:gd name="T57" fmla="*/ 15 h 43"/>
                  <a:gd name="T58" fmla="*/ 5 w 38"/>
                  <a:gd name="T59" fmla="*/ 13 h 43"/>
                  <a:gd name="T60" fmla="*/ 2 w 38"/>
                  <a:gd name="T61" fmla="*/ 13 h 43"/>
                  <a:gd name="T62" fmla="*/ 2 w 38"/>
                  <a:gd name="T63" fmla="*/ 10 h 43"/>
                  <a:gd name="T64" fmla="*/ 2 w 38"/>
                  <a:gd name="T65" fmla="*/ 10 h 43"/>
                  <a:gd name="T66" fmla="*/ 2 w 38"/>
                  <a:gd name="T67" fmla="*/ 7 h 43"/>
                  <a:gd name="T68" fmla="*/ 2 w 38"/>
                  <a:gd name="T69" fmla="*/ 5 h 43"/>
                  <a:gd name="T70" fmla="*/ 7 w 38"/>
                  <a:gd name="T71" fmla="*/ 2 h 43"/>
                  <a:gd name="T72" fmla="*/ 7 w 38"/>
                  <a:gd name="T73" fmla="*/ 2 h 43"/>
                  <a:gd name="T74" fmla="*/ 15 w 38"/>
                  <a:gd name="T75" fmla="*/ 0 h 43"/>
                  <a:gd name="T76" fmla="*/ 20 w 38"/>
                  <a:gd name="T77" fmla="*/ 0 h 43"/>
                  <a:gd name="T78" fmla="*/ 25 w 38"/>
                  <a:gd name="T79" fmla="*/ 0 h 43"/>
                  <a:gd name="T80" fmla="*/ 27 w 38"/>
                  <a:gd name="T81" fmla="*/ 2 h 43"/>
                  <a:gd name="T82" fmla="*/ 27 w 38"/>
                  <a:gd name="T83" fmla="*/ 2 h 43"/>
                  <a:gd name="T84" fmla="*/ 30 w 38"/>
                  <a:gd name="T85" fmla="*/ 5 h 43"/>
                  <a:gd name="T86" fmla="*/ 30 w 38"/>
                  <a:gd name="T87" fmla="*/ 7 h 43"/>
                  <a:gd name="T88" fmla="*/ 30 w 38"/>
                  <a:gd name="T89" fmla="*/ 13 h 43"/>
                  <a:gd name="T90" fmla="*/ 30 w 38"/>
                  <a:gd name="T91" fmla="*/ 28 h 43"/>
                  <a:gd name="T92" fmla="*/ 30 w 38"/>
                  <a:gd name="T93" fmla="*/ 30 h 43"/>
                  <a:gd name="T94" fmla="*/ 30 w 38"/>
                  <a:gd name="T95" fmla="*/ 35 h 43"/>
                  <a:gd name="T96" fmla="*/ 33 w 38"/>
                  <a:gd name="T97" fmla="*/ 35 h 43"/>
                  <a:gd name="T98" fmla="*/ 33 w 38"/>
                  <a:gd name="T99" fmla="*/ 35 h 43"/>
                  <a:gd name="T100" fmla="*/ 33 w 38"/>
                  <a:gd name="T101" fmla="*/ 35 h 43"/>
                  <a:gd name="T102" fmla="*/ 33 w 38"/>
                  <a:gd name="T103" fmla="*/ 35 h 43"/>
                  <a:gd name="T104" fmla="*/ 33 w 38"/>
                  <a:gd name="T105" fmla="*/ 35 h 43"/>
                  <a:gd name="T106" fmla="*/ 35 w 38"/>
                  <a:gd name="T107" fmla="*/ 35 h 43"/>
                  <a:gd name="T108" fmla="*/ 35 w 38"/>
                  <a:gd name="T109" fmla="*/ 35 h 43"/>
                  <a:gd name="T110" fmla="*/ 38 w 38"/>
                  <a:gd name="T111" fmla="*/ 33 h 43"/>
                  <a:gd name="T112" fmla="*/ 38 w 38"/>
                  <a:gd name="T113" fmla="*/ 38 h 43"/>
                  <a:gd name="T114" fmla="*/ 33 w 38"/>
                  <a:gd name="T115" fmla="*/ 40 h 43"/>
                  <a:gd name="T116" fmla="*/ 27 w 38"/>
                  <a:gd name="T117" fmla="*/ 43 h 43"/>
                  <a:gd name="T118" fmla="*/ 27 w 38"/>
                  <a:gd name="T119" fmla="*/ 43 h 43"/>
                  <a:gd name="T120" fmla="*/ 25 w 38"/>
                  <a:gd name="T121" fmla="*/ 40 h 43"/>
                  <a:gd name="T122" fmla="*/ 25 w 38"/>
                  <a:gd name="T123" fmla="*/ 40 h 43"/>
                  <a:gd name="T124" fmla="*/ 25 w 38"/>
                  <a:gd name="T125" fmla="*/ 38 h 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 h="43">
                    <a:moveTo>
                      <a:pt x="25" y="35"/>
                    </a:moveTo>
                    <a:lnTo>
                      <a:pt x="22" y="38"/>
                    </a:lnTo>
                    <a:lnTo>
                      <a:pt x="20" y="38"/>
                    </a:lnTo>
                    <a:lnTo>
                      <a:pt x="17" y="40"/>
                    </a:lnTo>
                    <a:lnTo>
                      <a:pt x="15" y="40"/>
                    </a:lnTo>
                    <a:lnTo>
                      <a:pt x="15" y="43"/>
                    </a:lnTo>
                    <a:lnTo>
                      <a:pt x="12" y="43"/>
                    </a:lnTo>
                    <a:lnTo>
                      <a:pt x="10" y="43"/>
                    </a:lnTo>
                    <a:lnTo>
                      <a:pt x="7" y="43"/>
                    </a:lnTo>
                    <a:lnTo>
                      <a:pt x="7" y="40"/>
                    </a:lnTo>
                    <a:lnTo>
                      <a:pt x="5" y="40"/>
                    </a:lnTo>
                    <a:lnTo>
                      <a:pt x="2" y="40"/>
                    </a:lnTo>
                    <a:lnTo>
                      <a:pt x="2" y="38"/>
                    </a:lnTo>
                    <a:lnTo>
                      <a:pt x="0" y="35"/>
                    </a:lnTo>
                    <a:lnTo>
                      <a:pt x="0" y="33"/>
                    </a:lnTo>
                    <a:lnTo>
                      <a:pt x="0" y="30"/>
                    </a:lnTo>
                    <a:lnTo>
                      <a:pt x="2" y="30"/>
                    </a:lnTo>
                    <a:lnTo>
                      <a:pt x="2" y="28"/>
                    </a:lnTo>
                    <a:lnTo>
                      <a:pt x="2" y="25"/>
                    </a:lnTo>
                    <a:lnTo>
                      <a:pt x="5" y="23"/>
                    </a:lnTo>
                    <a:lnTo>
                      <a:pt x="7" y="23"/>
                    </a:lnTo>
                    <a:lnTo>
                      <a:pt x="7" y="20"/>
                    </a:lnTo>
                    <a:lnTo>
                      <a:pt x="10" y="20"/>
                    </a:lnTo>
                    <a:lnTo>
                      <a:pt x="12" y="20"/>
                    </a:lnTo>
                    <a:lnTo>
                      <a:pt x="15" y="18"/>
                    </a:lnTo>
                    <a:lnTo>
                      <a:pt x="22" y="15"/>
                    </a:lnTo>
                    <a:lnTo>
                      <a:pt x="25" y="15"/>
                    </a:lnTo>
                    <a:lnTo>
                      <a:pt x="25" y="13"/>
                    </a:lnTo>
                    <a:lnTo>
                      <a:pt x="22" y="10"/>
                    </a:lnTo>
                    <a:lnTo>
                      <a:pt x="22" y="7"/>
                    </a:lnTo>
                    <a:lnTo>
                      <a:pt x="22" y="5"/>
                    </a:lnTo>
                    <a:lnTo>
                      <a:pt x="20" y="2"/>
                    </a:lnTo>
                    <a:lnTo>
                      <a:pt x="17" y="2"/>
                    </a:lnTo>
                    <a:lnTo>
                      <a:pt x="15" y="2"/>
                    </a:lnTo>
                    <a:lnTo>
                      <a:pt x="12" y="2"/>
                    </a:lnTo>
                    <a:lnTo>
                      <a:pt x="12" y="5"/>
                    </a:lnTo>
                    <a:lnTo>
                      <a:pt x="10" y="5"/>
                    </a:lnTo>
                    <a:lnTo>
                      <a:pt x="10" y="7"/>
                    </a:lnTo>
                    <a:lnTo>
                      <a:pt x="10" y="10"/>
                    </a:lnTo>
                    <a:lnTo>
                      <a:pt x="10" y="13"/>
                    </a:lnTo>
                    <a:lnTo>
                      <a:pt x="7" y="13"/>
                    </a:lnTo>
                    <a:lnTo>
                      <a:pt x="7" y="15"/>
                    </a:lnTo>
                    <a:lnTo>
                      <a:pt x="5" y="15"/>
                    </a:lnTo>
                    <a:lnTo>
                      <a:pt x="5" y="13"/>
                    </a:lnTo>
                    <a:lnTo>
                      <a:pt x="2" y="13"/>
                    </a:lnTo>
                    <a:lnTo>
                      <a:pt x="2" y="10"/>
                    </a:lnTo>
                    <a:lnTo>
                      <a:pt x="2" y="7"/>
                    </a:lnTo>
                    <a:lnTo>
                      <a:pt x="2" y="5"/>
                    </a:lnTo>
                    <a:lnTo>
                      <a:pt x="5" y="2"/>
                    </a:lnTo>
                    <a:lnTo>
                      <a:pt x="7" y="2"/>
                    </a:lnTo>
                    <a:lnTo>
                      <a:pt x="12" y="0"/>
                    </a:lnTo>
                    <a:lnTo>
                      <a:pt x="15" y="0"/>
                    </a:lnTo>
                    <a:lnTo>
                      <a:pt x="17" y="0"/>
                    </a:lnTo>
                    <a:lnTo>
                      <a:pt x="20" y="0"/>
                    </a:lnTo>
                    <a:lnTo>
                      <a:pt x="22" y="0"/>
                    </a:lnTo>
                    <a:lnTo>
                      <a:pt x="25" y="0"/>
                    </a:lnTo>
                    <a:lnTo>
                      <a:pt x="27" y="0"/>
                    </a:lnTo>
                    <a:lnTo>
                      <a:pt x="27" y="2"/>
                    </a:lnTo>
                    <a:lnTo>
                      <a:pt x="30" y="5"/>
                    </a:lnTo>
                    <a:lnTo>
                      <a:pt x="30" y="7"/>
                    </a:lnTo>
                    <a:lnTo>
                      <a:pt x="30" y="10"/>
                    </a:lnTo>
                    <a:lnTo>
                      <a:pt x="30" y="13"/>
                    </a:lnTo>
                    <a:lnTo>
                      <a:pt x="30" y="28"/>
                    </a:lnTo>
                    <a:lnTo>
                      <a:pt x="30" y="30"/>
                    </a:lnTo>
                    <a:lnTo>
                      <a:pt x="30" y="33"/>
                    </a:lnTo>
                    <a:lnTo>
                      <a:pt x="30" y="35"/>
                    </a:lnTo>
                    <a:lnTo>
                      <a:pt x="33" y="35"/>
                    </a:lnTo>
                    <a:lnTo>
                      <a:pt x="35" y="35"/>
                    </a:lnTo>
                    <a:lnTo>
                      <a:pt x="38" y="33"/>
                    </a:lnTo>
                    <a:lnTo>
                      <a:pt x="38" y="35"/>
                    </a:lnTo>
                    <a:lnTo>
                      <a:pt x="38" y="38"/>
                    </a:lnTo>
                    <a:lnTo>
                      <a:pt x="35" y="38"/>
                    </a:lnTo>
                    <a:lnTo>
                      <a:pt x="33" y="40"/>
                    </a:lnTo>
                    <a:lnTo>
                      <a:pt x="30" y="43"/>
                    </a:lnTo>
                    <a:lnTo>
                      <a:pt x="27" y="43"/>
                    </a:lnTo>
                    <a:lnTo>
                      <a:pt x="25" y="40"/>
                    </a:lnTo>
                    <a:lnTo>
                      <a:pt x="25" y="38"/>
                    </a:lnTo>
                    <a:lnTo>
                      <a:pt x="25" y="3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82" name="Freeform 395">
                <a:extLst>
                  <a:ext uri="{FF2B5EF4-FFF2-40B4-BE49-F238E27FC236}">
                    <a16:creationId xmlns:a16="http://schemas.microsoft.com/office/drawing/2014/main" id="{EABEB574-7344-4D80-9C5E-3AEE26720C10}"/>
                  </a:ext>
                </a:extLst>
              </p:cNvPr>
              <p:cNvSpPr>
                <a:spLocks noChangeAspect="1"/>
              </p:cNvSpPr>
              <p:nvPr/>
            </p:nvSpPr>
            <p:spPr bwMode="auto">
              <a:xfrm>
                <a:off x="2776" y="1262"/>
                <a:ext cx="18" cy="20"/>
              </a:xfrm>
              <a:custGeom>
                <a:avLst/>
                <a:gdLst>
                  <a:gd name="T0" fmla="*/ 18 w 18"/>
                  <a:gd name="T1" fmla="*/ 15 h 20"/>
                  <a:gd name="T2" fmla="*/ 18 w 18"/>
                  <a:gd name="T3" fmla="*/ 0 h 20"/>
                  <a:gd name="T4" fmla="*/ 15 w 18"/>
                  <a:gd name="T5" fmla="*/ 0 h 20"/>
                  <a:gd name="T6" fmla="*/ 13 w 18"/>
                  <a:gd name="T7" fmla="*/ 0 h 20"/>
                  <a:gd name="T8" fmla="*/ 10 w 18"/>
                  <a:gd name="T9" fmla="*/ 2 h 20"/>
                  <a:gd name="T10" fmla="*/ 8 w 18"/>
                  <a:gd name="T11" fmla="*/ 2 h 20"/>
                  <a:gd name="T12" fmla="*/ 8 w 18"/>
                  <a:gd name="T13" fmla="*/ 2 h 20"/>
                  <a:gd name="T14" fmla="*/ 5 w 18"/>
                  <a:gd name="T15" fmla="*/ 5 h 20"/>
                  <a:gd name="T16" fmla="*/ 5 w 18"/>
                  <a:gd name="T17" fmla="*/ 5 h 20"/>
                  <a:gd name="T18" fmla="*/ 3 w 18"/>
                  <a:gd name="T19" fmla="*/ 7 h 20"/>
                  <a:gd name="T20" fmla="*/ 3 w 18"/>
                  <a:gd name="T21" fmla="*/ 7 h 20"/>
                  <a:gd name="T22" fmla="*/ 3 w 18"/>
                  <a:gd name="T23" fmla="*/ 7 h 20"/>
                  <a:gd name="T24" fmla="*/ 0 w 18"/>
                  <a:gd name="T25" fmla="*/ 10 h 20"/>
                  <a:gd name="T26" fmla="*/ 0 w 18"/>
                  <a:gd name="T27" fmla="*/ 12 h 20"/>
                  <a:gd name="T28" fmla="*/ 0 w 18"/>
                  <a:gd name="T29" fmla="*/ 12 h 20"/>
                  <a:gd name="T30" fmla="*/ 0 w 18"/>
                  <a:gd name="T31" fmla="*/ 12 h 20"/>
                  <a:gd name="T32" fmla="*/ 0 w 18"/>
                  <a:gd name="T33" fmla="*/ 15 h 20"/>
                  <a:gd name="T34" fmla="*/ 0 w 18"/>
                  <a:gd name="T35" fmla="*/ 15 h 20"/>
                  <a:gd name="T36" fmla="*/ 3 w 18"/>
                  <a:gd name="T37" fmla="*/ 17 h 20"/>
                  <a:gd name="T38" fmla="*/ 3 w 18"/>
                  <a:gd name="T39" fmla="*/ 17 h 20"/>
                  <a:gd name="T40" fmla="*/ 3 w 18"/>
                  <a:gd name="T41" fmla="*/ 17 h 20"/>
                  <a:gd name="T42" fmla="*/ 5 w 18"/>
                  <a:gd name="T43" fmla="*/ 17 h 20"/>
                  <a:gd name="T44" fmla="*/ 5 w 18"/>
                  <a:gd name="T45" fmla="*/ 20 h 20"/>
                  <a:gd name="T46" fmla="*/ 8 w 18"/>
                  <a:gd name="T47" fmla="*/ 20 h 20"/>
                  <a:gd name="T48" fmla="*/ 8 w 18"/>
                  <a:gd name="T49" fmla="*/ 20 h 20"/>
                  <a:gd name="T50" fmla="*/ 10 w 18"/>
                  <a:gd name="T51" fmla="*/ 20 h 20"/>
                  <a:gd name="T52" fmla="*/ 13 w 18"/>
                  <a:gd name="T53" fmla="*/ 17 h 20"/>
                  <a:gd name="T54" fmla="*/ 15 w 18"/>
                  <a:gd name="T55" fmla="*/ 15 h 20"/>
                  <a:gd name="T56" fmla="*/ 18 w 18"/>
                  <a:gd name="T57" fmla="*/ 15 h 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 h="20">
                    <a:moveTo>
                      <a:pt x="18" y="15"/>
                    </a:moveTo>
                    <a:lnTo>
                      <a:pt x="18" y="0"/>
                    </a:lnTo>
                    <a:lnTo>
                      <a:pt x="15" y="0"/>
                    </a:lnTo>
                    <a:lnTo>
                      <a:pt x="13" y="0"/>
                    </a:lnTo>
                    <a:lnTo>
                      <a:pt x="10" y="2"/>
                    </a:lnTo>
                    <a:lnTo>
                      <a:pt x="8" y="2"/>
                    </a:lnTo>
                    <a:lnTo>
                      <a:pt x="5" y="5"/>
                    </a:lnTo>
                    <a:lnTo>
                      <a:pt x="3" y="7"/>
                    </a:lnTo>
                    <a:lnTo>
                      <a:pt x="0" y="10"/>
                    </a:lnTo>
                    <a:lnTo>
                      <a:pt x="0" y="12"/>
                    </a:lnTo>
                    <a:lnTo>
                      <a:pt x="0" y="15"/>
                    </a:lnTo>
                    <a:lnTo>
                      <a:pt x="3" y="17"/>
                    </a:lnTo>
                    <a:lnTo>
                      <a:pt x="5" y="17"/>
                    </a:lnTo>
                    <a:lnTo>
                      <a:pt x="5" y="20"/>
                    </a:lnTo>
                    <a:lnTo>
                      <a:pt x="8" y="20"/>
                    </a:lnTo>
                    <a:lnTo>
                      <a:pt x="10" y="20"/>
                    </a:lnTo>
                    <a:lnTo>
                      <a:pt x="13" y="17"/>
                    </a:lnTo>
                    <a:lnTo>
                      <a:pt x="15" y="15"/>
                    </a:lnTo>
                    <a:lnTo>
                      <a:pt x="18" y="1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83" name="Freeform 396">
                <a:extLst>
                  <a:ext uri="{FF2B5EF4-FFF2-40B4-BE49-F238E27FC236}">
                    <a16:creationId xmlns:a16="http://schemas.microsoft.com/office/drawing/2014/main" id="{0CE38CE0-C208-4916-8451-C21CA03DAEA9}"/>
                  </a:ext>
                </a:extLst>
              </p:cNvPr>
              <p:cNvSpPr>
                <a:spLocks noChangeAspect="1"/>
              </p:cNvSpPr>
              <p:nvPr/>
            </p:nvSpPr>
            <p:spPr bwMode="auto">
              <a:xfrm>
                <a:off x="2807" y="1221"/>
                <a:ext cx="27" cy="66"/>
              </a:xfrm>
              <a:custGeom>
                <a:avLst/>
                <a:gdLst>
                  <a:gd name="T0" fmla="*/ 27 w 27"/>
                  <a:gd name="T1" fmla="*/ 0 h 66"/>
                  <a:gd name="T2" fmla="*/ 5 w 27"/>
                  <a:gd name="T3" fmla="*/ 66 h 66"/>
                  <a:gd name="T4" fmla="*/ 0 w 27"/>
                  <a:gd name="T5" fmla="*/ 66 h 66"/>
                  <a:gd name="T6" fmla="*/ 22 w 27"/>
                  <a:gd name="T7" fmla="*/ 0 h 66"/>
                  <a:gd name="T8" fmla="*/ 27 w 27"/>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6">
                    <a:moveTo>
                      <a:pt x="27" y="0"/>
                    </a:moveTo>
                    <a:lnTo>
                      <a:pt x="5" y="66"/>
                    </a:lnTo>
                    <a:lnTo>
                      <a:pt x="0" y="66"/>
                    </a:lnTo>
                    <a:lnTo>
                      <a:pt x="22" y="0"/>
                    </a:lnTo>
                    <a:lnTo>
                      <a:pt x="27" y="0"/>
                    </a:lnTo>
                    <a:close/>
                  </a:path>
                </a:pathLst>
              </a:custGeom>
              <a:solidFill>
                <a:srgbClr val="000000"/>
              </a:solidFill>
              <a:ln w="4763">
                <a:solidFill>
                  <a:srgbClr val="000000"/>
                </a:solidFill>
                <a:prstDash val="solid"/>
                <a:round/>
                <a:headEnd/>
                <a:tailEnd/>
              </a:ln>
            </p:spPr>
            <p:txBody>
              <a:bodyPr/>
              <a:lstStyle/>
              <a:p>
                <a:endParaRPr lang="en-GB"/>
              </a:p>
            </p:txBody>
          </p:sp>
          <p:sp>
            <p:nvSpPr>
              <p:cNvPr id="84" name="Freeform 397">
                <a:extLst>
                  <a:ext uri="{FF2B5EF4-FFF2-40B4-BE49-F238E27FC236}">
                    <a16:creationId xmlns:a16="http://schemas.microsoft.com/office/drawing/2014/main" id="{0B4359D9-8DD9-4A98-BB8D-E037B120BF3A}"/>
                  </a:ext>
                </a:extLst>
              </p:cNvPr>
              <p:cNvSpPr>
                <a:spLocks noChangeAspect="1"/>
              </p:cNvSpPr>
              <p:nvPr/>
            </p:nvSpPr>
            <p:spPr bwMode="auto">
              <a:xfrm>
                <a:off x="2837" y="1224"/>
                <a:ext cx="50" cy="60"/>
              </a:xfrm>
              <a:custGeom>
                <a:avLst/>
                <a:gdLst>
                  <a:gd name="T0" fmla="*/ 50 w 50"/>
                  <a:gd name="T1" fmla="*/ 0 h 60"/>
                  <a:gd name="T2" fmla="*/ 50 w 50"/>
                  <a:gd name="T3" fmla="*/ 15 h 60"/>
                  <a:gd name="T4" fmla="*/ 48 w 50"/>
                  <a:gd name="T5" fmla="*/ 15 h 60"/>
                  <a:gd name="T6" fmla="*/ 48 w 50"/>
                  <a:gd name="T7" fmla="*/ 12 h 60"/>
                  <a:gd name="T8" fmla="*/ 48 w 50"/>
                  <a:gd name="T9" fmla="*/ 10 h 60"/>
                  <a:gd name="T10" fmla="*/ 48 w 50"/>
                  <a:gd name="T11" fmla="*/ 10 h 60"/>
                  <a:gd name="T12" fmla="*/ 48 w 50"/>
                  <a:gd name="T13" fmla="*/ 10 h 60"/>
                  <a:gd name="T14" fmla="*/ 48 w 50"/>
                  <a:gd name="T15" fmla="*/ 10 h 60"/>
                  <a:gd name="T16" fmla="*/ 45 w 50"/>
                  <a:gd name="T17" fmla="*/ 7 h 60"/>
                  <a:gd name="T18" fmla="*/ 45 w 50"/>
                  <a:gd name="T19" fmla="*/ 7 h 60"/>
                  <a:gd name="T20" fmla="*/ 43 w 50"/>
                  <a:gd name="T21" fmla="*/ 5 h 60"/>
                  <a:gd name="T22" fmla="*/ 43 w 50"/>
                  <a:gd name="T23" fmla="*/ 5 h 60"/>
                  <a:gd name="T24" fmla="*/ 43 w 50"/>
                  <a:gd name="T25" fmla="*/ 5 h 60"/>
                  <a:gd name="T26" fmla="*/ 40 w 50"/>
                  <a:gd name="T27" fmla="*/ 5 h 60"/>
                  <a:gd name="T28" fmla="*/ 38 w 50"/>
                  <a:gd name="T29" fmla="*/ 5 h 60"/>
                  <a:gd name="T30" fmla="*/ 38 w 50"/>
                  <a:gd name="T31" fmla="*/ 5 h 60"/>
                  <a:gd name="T32" fmla="*/ 28 w 50"/>
                  <a:gd name="T33" fmla="*/ 5 h 60"/>
                  <a:gd name="T34" fmla="*/ 28 w 50"/>
                  <a:gd name="T35" fmla="*/ 50 h 60"/>
                  <a:gd name="T36" fmla="*/ 28 w 50"/>
                  <a:gd name="T37" fmla="*/ 53 h 60"/>
                  <a:gd name="T38" fmla="*/ 28 w 50"/>
                  <a:gd name="T39" fmla="*/ 53 h 60"/>
                  <a:gd name="T40" fmla="*/ 30 w 50"/>
                  <a:gd name="T41" fmla="*/ 55 h 60"/>
                  <a:gd name="T42" fmla="*/ 30 w 50"/>
                  <a:gd name="T43" fmla="*/ 58 h 60"/>
                  <a:gd name="T44" fmla="*/ 30 w 50"/>
                  <a:gd name="T45" fmla="*/ 58 h 60"/>
                  <a:gd name="T46" fmla="*/ 30 w 50"/>
                  <a:gd name="T47" fmla="*/ 58 h 60"/>
                  <a:gd name="T48" fmla="*/ 30 w 50"/>
                  <a:gd name="T49" fmla="*/ 60 h 60"/>
                  <a:gd name="T50" fmla="*/ 33 w 50"/>
                  <a:gd name="T51" fmla="*/ 60 h 60"/>
                  <a:gd name="T52" fmla="*/ 35 w 50"/>
                  <a:gd name="T53" fmla="*/ 60 h 60"/>
                  <a:gd name="T54" fmla="*/ 38 w 50"/>
                  <a:gd name="T55" fmla="*/ 60 h 60"/>
                  <a:gd name="T56" fmla="*/ 38 w 50"/>
                  <a:gd name="T57" fmla="*/ 60 h 60"/>
                  <a:gd name="T58" fmla="*/ 10 w 50"/>
                  <a:gd name="T59" fmla="*/ 60 h 60"/>
                  <a:gd name="T60" fmla="*/ 10 w 50"/>
                  <a:gd name="T61" fmla="*/ 60 h 60"/>
                  <a:gd name="T62" fmla="*/ 12 w 50"/>
                  <a:gd name="T63" fmla="*/ 60 h 60"/>
                  <a:gd name="T64" fmla="*/ 15 w 50"/>
                  <a:gd name="T65" fmla="*/ 60 h 60"/>
                  <a:gd name="T66" fmla="*/ 15 w 50"/>
                  <a:gd name="T67" fmla="*/ 60 h 60"/>
                  <a:gd name="T68" fmla="*/ 18 w 50"/>
                  <a:gd name="T69" fmla="*/ 58 h 60"/>
                  <a:gd name="T70" fmla="*/ 20 w 50"/>
                  <a:gd name="T71" fmla="*/ 58 h 60"/>
                  <a:gd name="T72" fmla="*/ 20 w 50"/>
                  <a:gd name="T73" fmla="*/ 58 h 60"/>
                  <a:gd name="T74" fmla="*/ 20 w 50"/>
                  <a:gd name="T75" fmla="*/ 58 h 60"/>
                  <a:gd name="T76" fmla="*/ 20 w 50"/>
                  <a:gd name="T77" fmla="*/ 55 h 60"/>
                  <a:gd name="T78" fmla="*/ 20 w 50"/>
                  <a:gd name="T79" fmla="*/ 53 h 60"/>
                  <a:gd name="T80" fmla="*/ 20 w 50"/>
                  <a:gd name="T81" fmla="*/ 50 h 60"/>
                  <a:gd name="T82" fmla="*/ 20 w 50"/>
                  <a:gd name="T83" fmla="*/ 5 h 60"/>
                  <a:gd name="T84" fmla="*/ 12 w 50"/>
                  <a:gd name="T85" fmla="*/ 5 h 60"/>
                  <a:gd name="T86" fmla="*/ 10 w 50"/>
                  <a:gd name="T87" fmla="*/ 5 h 60"/>
                  <a:gd name="T88" fmla="*/ 7 w 50"/>
                  <a:gd name="T89" fmla="*/ 5 h 60"/>
                  <a:gd name="T90" fmla="*/ 7 w 50"/>
                  <a:gd name="T91" fmla="*/ 5 h 60"/>
                  <a:gd name="T92" fmla="*/ 7 w 50"/>
                  <a:gd name="T93" fmla="*/ 5 h 60"/>
                  <a:gd name="T94" fmla="*/ 5 w 50"/>
                  <a:gd name="T95" fmla="*/ 5 h 60"/>
                  <a:gd name="T96" fmla="*/ 5 w 50"/>
                  <a:gd name="T97" fmla="*/ 7 h 60"/>
                  <a:gd name="T98" fmla="*/ 2 w 50"/>
                  <a:gd name="T99" fmla="*/ 7 h 60"/>
                  <a:gd name="T100" fmla="*/ 2 w 50"/>
                  <a:gd name="T101" fmla="*/ 10 h 60"/>
                  <a:gd name="T102" fmla="*/ 2 w 50"/>
                  <a:gd name="T103" fmla="*/ 10 h 60"/>
                  <a:gd name="T104" fmla="*/ 2 w 50"/>
                  <a:gd name="T105" fmla="*/ 12 h 60"/>
                  <a:gd name="T106" fmla="*/ 0 w 50"/>
                  <a:gd name="T107" fmla="*/ 15 h 60"/>
                  <a:gd name="T108" fmla="*/ 0 w 50"/>
                  <a:gd name="T109" fmla="*/ 15 h 60"/>
                  <a:gd name="T110" fmla="*/ 0 w 50"/>
                  <a:gd name="T111" fmla="*/ 15 h 60"/>
                  <a:gd name="T112" fmla="*/ 0 w 50"/>
                  <a:gd name="T113" fmla="*/ 0 h 60"/>
                  <a:gd name="T114" fmla="*/ 50 w 50"/>
                  <a:gd name="T115" fmla="*/ 0 h 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 h="60">
                    <a:moveTo>
                      <a:pt x="50" y="0"/>
                    </a:moveTo>
                    <a:lnTo>
                      <a:pt x="50" y="15"/>
                    </a:lnTo>
                    <a:lnTo>
                      <a:pt x="48" y="15"/>
                    </a:lnTo>
                    <a:lnTo>
                      <a:pt x="48" y="12"/>
                    </a:lnTo>
                    <a:lnTo>
                      <a:pt x="48" y="10"/>
                    </a:lnTo>
                    <a:lnTo>
                      <a:pt x="45" y="7"/>
                    </a:lnTo>
                    <a:lnTo>
                      <a:pt x="43" y="5"/>
                    </a:lnTo>
                    <a:lnTo>
                      <a:pt x="40" y="5"/>
                    </a:lnTo>
                    <a:lnTo>
                      <a:pt x="38" y="5"/>
                    </a:lnTo>
                    <a:lnTo>
                      <a:pt x="28" y="5"/>
                    </a:lnTo>
                    <a:lnTo>
                      <a:pt x="28" y="50"/>
                    </a:lnTo>
                    <a:lnTo>
                      <a:pt x="28" y="53"/>
                    </a:lnTo>
                    <a:lnTo>
                      <a:pt x="30" y="55"/>
                    </a:lnTo>
                    <a:lnTo>
                      <a:pt x="30" y="58"/>
                    </a:lnTo>
                    <a:lnTo>
                      <a:pt x="30" y="60"/>
                    </a:lnTo>
                    <a:lnTo>
                      <a:pt x="33" y="60"/>
                    </a:lnTo>
                    <a:lnTo>
                      <a:pt x="35" y="60"/>
                    </a:lnTo>
                    <a:lnTo>
                      <a:pt x="38" y="60"/>
                    </a:lnTo>
                    <a:lnTo>
                      <a:pt x="10" y="60"/>
                    </a:lnTo>
                    <a:lnTo>
                      <a:pt x="12" y="60"/>
                    </a:lnTo>
                    <a:lnTo>
                      <a:pt x="15" y="60"/>
                    </a:lnTo>
                    <a:lnTo>
                      <a:pt x="18" y="58"/>
                    </a:lnTo>
                    <a:lnTo>
                      <a:pt x="20" y="58"/>
                    </a:lnTo>
                    <a:lnTo>
                      <a:pt x="20" y="55"/>
                    </a:lnTo>
                    <a:lnTo>
                      <a:pt x="20" y="53"/>
                    </a:lnTo>
                    <a:lnTo>
                      <a:pt x="20" y="50"/>
                    </a:lnTo>
                    <a:lnTo>
                      <a:pt x="20" y="5"/>
                    </a:lnTo>
                    <a:lnTo>
                      <a:pt x="12" y="5"/>
                    </a:lnTo>
                    <a:lnTo>
                      <a:pt x="10" y="5"/>
                    </a:lnTo>
                    <a:lnTo>
                      <a:pt x="7" y="5"/>
                    </a:lnTo>
                    <a:lnTo>
                      <a:pt x="5" y="5"/>
                    </a:lnTo>
                    <a:lnTo>
                      <a:pt x="5" y="7"/>
                    </a:lnTo>
                    <a:lnTo>
                      <a:pt x="2" y="7"/>
                    </a:lnTo>
                    <a:lnTo>
                      <a:pt x="2" y="10"/>
                    </a:lnTo>
                    <a:lnTo>
                      <a:pt x="2" y="12"/>
                    </a:lnTo>
                    <a:lnTo>
                      <a:pt x="0" y="15"/>
                    </a:lnTo>
                    <a:lnTo>
                      <a:pt x="0" y="0"/>
                    </a:lnTo>
                    <a:lnTo>
                      <a:pt x="50" y="0"/>
                    </a:lnTo>
                    <a:close/>
                  </a:path>
                </a:pathLst>
              </a:custGeom>
              <a:solidFill>
                <a:srgbClr val="000000"/>
              </a:solidFill>
              <a:ln w="4763">
                <a:solidFill>
                  <a:srgbClr val="000000"/>
                </a:solidFill>
                <a:prstDash val="solid"/>
                <a:round/>
                <a:headEnd/>
                <a:tailEnd/>
              </a:ln>
            </p:spPr>
            <p:txBody>
              <a:bodyPr/>
              <a:lstStyle/>
              <a:p>
                <a:endParaRPr lang="en-GB"/>
              </a:p>
            </p:txBody>
          </p:sp>
          <p:sp>
            <p:nvSpPr>
              <p:cNvPr id="85" name="Freeform 398">
                <a:extLst>
                  <a:ext uri="{FF2B5EF4-FFF2-40B4-BE49-F238E27FC236}">
                    <a16:creationId xmlns:a16="http://schemas.microsoft.com/office/drawing/2014/main" id="{699CC247-038D-4F33-821A-7A3B9B007C3B}"/>
                  </a:ext>
                </a:extLst>
              </p:cNvPr>
              <p:cNvSpPr>
                <a:spLocks noChangeAspect="1" noEditPoints="1"/>
              </p:cNvSpPr>
              <p:nvPr/>
            </p:nvSpPr>
            <p:spPr bwMode="auto">
              <a:xfrm>
                <a:off x="2890" y="1244"/>
                <a:ext cx="43" cy="60"/>
              </a:xfrm>
              <a:custGeom>
                <a:avLst/>
                <a:gdLst>
                  <a:gd name="T0" fmla="*/ 12 w 43"/>
                  <a:gd name="T1" fmla="*/ 0 h 60"/>
                  <a:gd name="T2" fmla="*/ 15 w 43"/>
                  <a:gd name="T3" fmla="*/ 7 h 60"/>
                  <a:gd name="T4" fmla="*/ 20 w 43"/>
                  <a:gd name="T5" fmla="*/ 2 h 60"/>
                  <a:gd name="T6" fmla="*/ 25 w 43"/>
                  <a:gd name="T7" fmla="*/ 0 h 60"/>
                  <a:gd name="T8" fmla="*/ 30 w 43"/>
                  <a:gd name="T9" fmla="*/ 0 h 60"/>
                  <a:gd name="T10" fmla="*/ 38 w 43"/>
                  <a:gd name="T11" fmla="*/ 5 h 60"/>
                  <a:gd name="T12" fmla="*/ 43 w 43"/>
                  <a:gd name="T13" fmla="*/ 18 h 60"/>
                  <a:gd name="T14" fmla="*/ 40 w 43"/>
                  <a:gd name="T15" fmla="*/ 25 h 60"/>
                  <a:gd name="T16" fmla="*/ 35 w 43"/>
                  <a:gd name="T17" fmla="*/ 38 h 60"/>
                  <a:gd name="T18" fmla="*/ 28 w 43"/>
                  <a:gd name="T19" fmla="*/ 43 h 60"/>
                  <a:gd name="T20" fmla="*/ 23 w 43"/>
                  <a:gd name="T21" fmla="*/ 43 h 60"/>
                  <a:gd name="T22" fmla="*/ 18 w 43"/>
                  <a:gd name="T23" fmla="*/ 43 h 60"/>
                  <a:gd name="T24" fmla="*/ 15 w 43"/>
                  <a:gd name="T25" fmla="*/ 43 h 60"/>
                  <a:gd name="T26" fmla="*/ 12 w 43"/>
                  <a:gd name="T27" fmla="*/ 38 h 60"/>
                  <a:gd name="T28" fmla="*/ 12 w 43"/>
                  <a:gd name="T29" fmla="*/ 53 h 60"/>
                  <a:gd name="T30" fmla="*/ 12 w 43"/>
                  <a:gd name="T31" fmla="*/ 58 h 60"/>
                  <a:gd name="T32" fmla="*/ 15 w 43"/>
                  <a:gd name="T33" fmla="*/ 58 h 60"/>
                  <a:gd name="T34" fmla="*/ 18 w 43"/>
                  <a:gd name="T35" fmla="*/ 60 h 60"/>
                  <a:gd name="T36" fmla="*/ 20 w 43"/>
                  <a:gd name="T37" fmla="*/ 60 h 60"/>
                  <a:gd name="T38" fmla="*/ 0 w 43"/>
                  <a:gd name="T39" fmla="*/ 60 h 60"/>
                  <a:gd name="T40" fmla="*/ 2 w 43"/>
                  <a:gd name="T41" fmla="*/ 60 h 60"/>
                  <a:gd name="T42" fmla="*/ 5 w 43"/>
                  <a:gd name="T43" fmla="*/ 58 h 60"/>
                  <a:gd name="T44" fmla="*/ 5 w 43"/>
                  <a:gd name="T45" fmla="*/ 55 h 60"/>
                  <a:gd name="T46" fmla="*/ 5 w 43"/>
                  <a:gd name="T47" fmla="*/ 50 h 60"/>
                  <a:gd name="T48" fmla="*/ 5 w 43"/>
                  <a:gd name="T49" fmla="*/ 10 h 60"/>
                  <a:gd name="T50" fmla="*/ 5 w 43"/>
                  <a:gd name="T51" fmla="*/ 7 h 60"/>
                  <a:gd name="T52" fmla="*/ 5 w 43"/>
                  <a:gd name="T53" fmla="*/ 7 h 60"/>
                  <a:gd name="T54" fmla="*/ 2 w 43"/>
                  <a:gd name="T55" fmla="*/ 5 h 60"/>
                  <a:gd name="T56" fmla="*/ 0 w 43"/>
                  <a:gd name="T57" fmla="*/ 5 h 60"/>
                  <a:gd name="T58" fmla="*/ 12 w 43"/>
                  <a:gd name="T59" fmla="*/ 13 h 60"/>
                  <a:gd name="T60" fmla="*/ 12 w 43"/>
                  <a:gd name="T61" fmla="*/ 30 h 60"/>
                  <a:gd name="T62" fmla="*/ 12 w 43"/>
                  <a:gd name="T63" fmla="*/ 33 h 60"/>
                  <a:gd name="T64" fmla="*/ 15 w 43"/>
                  <a:gd name="T65" fmla="*/ 35 h 60"/>
                  <a:gd name="T66" fmla="*/ 18 w 43"/>
                  <a:gd name="T67" fmla="*/ 38 h 60"/>
                  <a:gd name="T68" fmla="*/ 23 w 43"/>
                  <a:gd name="T69" fmla="*/ 40 h 60"/>
                  <a:gd name="T70" fmla="*/ 25 w 43"/>
                  <a:gd name="T71" fmla="*/ 40 h 60"/>
                  <a:gd name="T72" fmla="*/ 30 w 43"/>
                  <a:gd name="T73" fmla="*/ 35 h 60"/>
                  <a:gd name="T74" fmla="*/ 33 w 43"/>
                  <a:gd name="T75" fmla="*/ 30 h 60"/>
                  <a:gd name="T76" fmla="*/ 33 w 43"/>
                  <a:gd name="T77" fmla="*/ 23 h 60"/>
                  <a:gd name="T78" fmla="*/ 30 w 43"/>
                  <a:gd name="T79" fmla="*/ 10 h 60"/>
                  <a:gd name="T80" fmla="*/ 28 w 43"/>
                  <a:gd name="T81" fmla="*/ 7 h 60"/>
                  <a:gd name="T82" fmla="*/ 20 w 43"/>
                  <a:gd name="T83" fmla="*/ 5 h 60"/>
                  <a:gd name="T84" fmla="*/ 18 w 43"/>
                  <a:gd name="T85" fmla="*/ 7 h 60"/>
                  <a:gd name="T86" fmla="*/ 12 w 43"/>
                  <a:gd name="T87" fmla="*/ 10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3" h="60">
                    <a:moveTo>
                      <a:pt x="0" y="5"/>
                    </a:moveTo>
                    <a:lnTo>
                      <a:pt x="12" y="0"/>
                    </a:lnTo>
                    <a:lnTo>
                      <a:pt x="12" y="10"/>
                    </a:lnTo>
                    <a:lnTo>
                      <a:pt x="12" y="7"/>
                    </a:lnTo>
                    <a:lnTo>
                      <a:pt x="15" y="7"/>
                    </a:lnTo>
                    <a:lnTo>
                      <a:pt x="18" y="5"/>
                    </a:lnTo>
                    <a:lnTo>
                      <a:pt x="18" y="2"/>
                    </a:lnTo>
                    <a:lnTo>
                      <a:pt x="20" y="2"/>
                    </a:lnTo>
                    <a:lnTo>
                      <a:pt x="20" y="0"/>
                    </a:lnTo>
                    <a:lnTo>
                      <a:pt x="23" y="0"/>
                    </a:lnTo>
                    <a:lnTo>
                      <a:pt x="25" y="0"/>
                    </a:lnTo>
                    <a:lnTo>
                      <a:pt x="30" y="0"/>
                    </a:lnTo>
                    <a:lnTo>
                      <a:pt x="35" y="2"/>
                    </a:lnTo>
                    <a:lnTo>
                      <a:pt x="38" y="5"/>
                    </a:lnTo>
                    <a:lnTo>
                      <a:pt x="38" y="7"/>
                    </a:lnTo>
                    <a:lnTo>
                      <a:pt x="40" y="13"/>
                    </a:lnTo>
                    <a:lnTo>
                      <a:pt x="43" y="18"/>
                    </a:lnTo>
                    <a:lnTo>
                      <a:pt x="43" y="20"/>
                    </a:lnTo>
                    <a:lnTo>
                      <a:pt x="43" y="23"/>
                    </a:lnTo>
                    <a:lnTo>
                      <a:pt x="40" y="25"/>
                    </a:lnTo>
                    <a:lnTo>
                      <a:pt x="40" y="30"/>
                    </a:lnTo>
                    <a:lnTo>
                      <a:pt x="35" y="35"/>
                    </a:lnTo>
                    <a:lnTo>
                      <a:pt x="35" y="38"/>
                    </a:lnTo>
                    <a:lnTo>
                      <a:pt x="33" y="40"/>
                    </a:lnTo>
                    <a:lnTo>
                      <a:pt x="28" y="43"/>
                    </a:lnTo>
                    <a:lnTo>
                      <a:pt x="25" y="43"/>
                    </a:lnTo>
                    <a:lnTo>
                      <a:pt x="23" y="43"/>
                    </a:lnTo>
                    <a:lnTo>
                      <a:pt x="20" y="43"/>
                    </a:lnTo>
                    <a:lnTo>
                      <a:pt x="18" y="43"/>
                    </a:lnTo>
                    <a:lnTo>
                      <a:pt x="15" y="43"/>
                    </a:lnTo>
                    <a:lnTo>
                      <a:pt x="15" y="40"/>
                    </a:lnTo>
                    <a:lnTo>
                      <a:pt x="12" y="40"/>
                    </a:lnTo>
                    <a:lnTo>
                      <a:pt x="12" y="38"/>
                    </a:lnTo>
                    <a:lnTo>
                      <a:pt x="12" y="50"/>
                    </a:lnTo>
                    <a:lnTo>
                      <a:pt x="12" y="53"/>
                    </a:lnTo>
                    <a:lnTo>
                      <a:pt x="12" y="55"/>
                    </a:lnTo>
                    <a:lnTo>
                      <a:pt x="12" y="58"/>
                    </a:lnTo>
                    <a:lnTo>
                      <a:pt x="15" y="58"/>
                    </a:lnTo>
                    <a:lnTo>
                      <a:pt x="18" y="60"/>
                    </a:lnTo>
                    <a:lnTo>
                      <a:pt x="20" y="60"/>
                    </a:lnTo>
                    <a:lnTo>
                      <a:pt x="0" y="60"/>
                    </a:lnTo>
                    <a:lnTo>
                      <a:pt x="2" y="60"/>
                    </a:lnTo>
                    <a:lnTo>
                      <a:pt x="5" y="58"/>
                    </a:lnTo>
                    <a:lnTo>
                      <a:pt x="5" y="55"/>
                    </a:lnTo>
                    <a:lnTo>
                      <a:pt x="5" y="53"/>
                    </a:lnTo>
                    <a:lnTo>
                      <a:pt x="5" y="50"/>
                    </a:lnTo>
                    <a:lnTo>
                      <a:pt x="5" y="13"/>
                    </a:lnTo>
                    <a:lnTo>
                      <a:pt x="5" y="10"/>
                    </a:lnTo>
                    <a:lnTo>
                      <a:pt x="5" y="7"/>
                    </a:lnTo>
                    <a:lnTo>
                      <a:pt x="5" y="5"/>
                    </a:lnTo>
                    <a:lnTo>
                      <a:pt x="2" y="5"/>
                    </a:lnTo>
                    <a:lnTo>
                      <a:pt x="0" y="5"/>
                    </a:lnTo>
                    <a:close/>
                    <a:moveTo>
                      <a:pt x="12" y="13"/>
                    </a:moveTo>
                    <a:lnTo>
                      <a:pt x="12" y="28"/>
                    </a:lnTo>
                    <a:lnTo>
                      <a:pt x="12" y="30"/>
                    </a:lnTo>
                    <a:lnTo>
                      <a:pt x="12" y="33"/>
                    </a:lnTo>
                    <a:lnTo>
                      <a:pt x="12" y="35"/>
                    </a:lnTo>
                    <a:lnTo>
                      <a:pt x="15" y="35"/>
                    </a:lnTo>
                    <a:lnTo>
                      <a:pt x="15" y="38"/>
                    </a:lnTo>
                    <a:lnTo>
                      <a:pt x="18" y="38"/>
                    </a:lnTo>
                    <a:lnTo>
                      <a:pt x="18" y="40"/>
                    </a:lnTo>
                    <a:lnTo>
                      <a:pt x="20" y="40"/>
                    </a:lnTo>
                    <a:lnTo>
                      <a:pt x="23" y="40"/>
                    </a:lnTo>
                    <a:lnTo>
                      <a:pt x="25" y="40"/>
                    </a:lnTo>
                    <a:lnTo>
                      <a:pt x="28" y="38"/>
                    </a:lnTo>
                    <a:lnTo>
                      <a:pt x="30" y="38"/>
                    </a:lnTo>
                    <a:lnTo>
                      <a:pt x="30" y="35"/>
                    </a:lnTo>
                    <a:lnTo>
                      <a:pt x="33" y="35"/>
                    </a:lnTo>
                    <a:lnTo>
                      <a:pt x="33" y="30"/>
                    </a:lnTo>
                    <a:lnTo>
                      <a:pt x="33" y="25"/>
                    </a:lnTo>
                    <a:lnTo>
                      <a:pt x="33" y="23"/>
                    </a:lnTo>
                    <a:lnTo>
                      <a:pt x="33" y="20"/>
                    </a:lnTo>
                    <a:lnTo>
                      <a:pt x="33" y="15"/>
                    </a:lnTo>
                    <a:lnTo>
                      <a:pt x="30" y="10"/>
                    </a:lnTo>
                    <a:lnTo>
                      <a:pt x="28" y="7"/>
                    </a:lnTo>
                    <a:lnTo>
                      <a:pt x="25" y="5"/>
                    </a:lnTo>
                    <a:lnTo>
                      <a:pt x="23" y="5"/>
                    </a:lnTo>
                    <a:lnTo>
                      <a:pt x="20" y="5"/>
                    </a:lnTo>
                    <a:lnTo>
                      <a:pt x="20" y="7"/>
                    </a:lnTo>
                    <a:lnTo>
                      <a:pt x="18" y="7"/>
                    </a:lnTo>
                    <a:lnTo>
                      <a:pt x="15" y="10"/>
                    </a:lnTo>
                    <a:lnTo>
                      <a:pt x="12" y="10"/>
                    </a:lnTo>
                    <a:lnTo>
                      <a:pt x="1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6" name="Freeform 399">
                <a:extLst>
                  <a:ext uri="{FF2B5EF4-FFF2-40B4-BE49-F238E27FC236}">
                    <a16:creationId xmlns:a16="http://schemas.microsoft.com/office/drawing/2014/main" id="{41FD266E-957C-469E-A88D-FD35499DCB34}"/>
                  </a:ext>
                </a:extLst>
              </p:cNvPr>
              <p:cNvSpPr>
                <a:spLocks noChangeAspect="1"/>
              </p:cNvSpPr>
              <p:nvPr/>
            </p:nvSpPr>
            <p:spPr bwMode="auto">
              <a:xfrm>
                <a:off x="2890" y="1244"/>
                <a:ext cx="43" cy="60"/>
              </a:xfrm>
              <a:custGeom>
                <a:avLst/>
                <a:gdLst>
                  <a:gd name="T0" fmla="*/ 12 w 43"/>
                  <a:gd name="T1" fmla="*/ 0 h 60"/>
                  <a:gd name="T2" fmla="*/ 12 w 43"/>
                  <a:gd name="T3" fmla="*/ 10 h 60"/>
                  <a:gd name="T4" fmla="*/ 15 w 43"/>
                  <a:gd name="T5" fmla="*/ 7 h 60"/>
                  <a:gd name="T6" fmla="*/ 18 w 43"/>
                  <a:gd name="T7" fmla="*/ 2 h 60"/>
                  <a:gd name="T8" fmla="*/ 20 w 43"/>
                  <a:gd name="T9" fmla="*/ 0 h 60"/>
                  <a:gd name="T10" fmla="*/ 25 w 43"/>
                  <a:gd name="T11" fmla="*/ 0 h 60"/>
                  <a:gd name="T12" fmla="*/ 30 w 43"/>
                  <a:gd name="T13" fmla="*/ 0 h 60"/>
                  <a:gd name="T14" fmla="*/ 35 w 43"/>
                  <a:gd name="T15" fmla="*/ 2 h 60"/>
                  <a:gd name="T16" fmla="*/ 38 w 43"/>
                  <a:gd name="T17" fmla="*/ 5 h 60"/>
                  <a:gd name="T18" fmla="*/ 40 w 43"/>
                  <a:gd name="T19" fmla="*/ 13 h 60"/>
                  <a:gd name="T20" fmla="*/ 43 w 43"/>
                  <a:gd name="T21" fmla="*/ 20 h 60"/>
                  <a:gd name="T22" fmla="*/ 40 w 43"/>
                  <a:gd name="T23" fmla="*/ 25 h 60"/>
                  <a:gd name="T24" fmla="*/ 35 w 43"/>
                  <a:gd name="T25" fmla="*/ 35 h 60"/>
                  <a:gd name="T26" fmla="*/ 35 w 43"/>
                  <a:gd name="T27" fmla="*/ 38 h 60"/>
                  <a:gd name="T28" fmla="*/ 28 w 43"/>
                  <a:gd name="T29" fmla="*/ 43 h 60"/>
                  <a:gd name="T30" fmla="*/ 23 w 43"/>
                  <a:gd name="T31" fmla="*/ 43 h 60"/>
                  <a:gd name="T32" fmla="*/ 20 w 43"/>
                  <a:gd name="T33" fmla="*/ 43 h 60"/>
                  <a:gd name="T34" fmla="*/ 18 w 43"/>
                  <a:gd name="T35" fmla="*/ 43 h 60"/>
                  <a:gd name="T36" fmla="*/ 18 w 43"/>
                  <a:gd name="T37" fmla="*/ 43 h 60"/>
                  <a:gd name="T38" fmla="*/ 15 w 43"/>
                  <a:gd name="T39" fmla="*/ 40 h 60"/>
                  <a:gd name="T40" fmla="*/ 12 w 43"/>
                  <a:gd name="T41" fmla="*/ 38 h 60"/>
                  <a:gd name="T42" fmla="*/ 12 w 43"/>
                  <a:gd name="T43" fmla="*/ 53 h 60"/>
                  <a:gd name="T44" fmla="*/ 12 w 43"/>
                  <a:gd name="T45" fmla="*/ 55 h 60"/>
                  <a:gd name="T46" fmla="*/ 12 w 43"/>
                  <a:gd name="T47" fmla="*/ 58 h 60"/>
                  <a:gd name="T48" fmla="*/ 15 w 43"/>
                  <a:gd name="T49" fmla="*/ 58 h 60"/>
                  <a:gd name="T50" fmla="*/ 15 w 43"/>
                  <a:gd name="T51" fmla="*/ 58 h 60"/>
                  <a:gd name="T52" fmla="*/ 18 w 43"/>
                  <a:gd name="T53" fmla="*/ 60 h 60"/>
                  <a:gd name="T54" fmla="*/ 20 w 43"/>
                  <a:gd name="T55" fmla="*/ 60 h 60"/>
                  <a:gd name="T56" fmla="*/ 0 w 43"/>
                  <a:gd name="T57" fmla="*/ 60 h 60"/>
                  <a:gd name="T58" fmla="*/ 0 w 43"/>
                  <a:gd name="T59" fmla="*/ 60 h 60"/>
                  <a:gd name="T60" fmla="*/ 0 w 43"/>
                  <a:gd name="T61" fmla="*/ 60 h 60"/>
                  <a:gd name="T62" fmla="*/ 5 w 43"/>
                  <a:gd name="T63" fmla="*/ 58 h 60"/>
                  <a:gd name="T64" fmla="*/ 5 w 43"/>
                  <a:gd name="T65" fmla="*/ 58 h 60"/>
                  <a:gd name="T66" fmla="*/ 5 w 43"/>
                  <a:gd name="T67" fmla="*/ 58 h 60"/>
                  <a:gd name="T68" fmla="*/ 5 w 43"/>
                  <a:gd name="T69" fmla="*/ 55 h 60"/>
                  <a:gd name="T70" fmla="*/ 5 w 43"/>
                  <a:gd name="T71" fmla="*/ 50 h 60"/>
                  <a:gd name="T72" fmla="*/ 5 w 43"/>
                  <a:gd name="T73" fmla="*/ 13 h 60"/>
                  <a:gd name="T74" fmla="*/ 5 w 43"/>
                  <a:gd name="T75" fmla="*/ 10 h 60"/>
                  <a:gd name="T76" fmla="*/ 5 w 43"/>
                  <a:gd name="T77" fmla="*/ 7 h 60"/>
                  <a:gd name="T78" fmla="*/ 5 w 43"/>
                  <a:gd name="T79" fmla="*/ 7 h 60"/>
                  <a:gd name="T80" fmla="*/ 5 w 43"/>
                  <a:gd name="T81" fmla="*/ 5 h 60"/>
                  <a:gd name="T82" fmla="*/ 2 w 43"/>
                  <a:gd name="T83" fmla="*/ 5 h 60"/>
                  <a:gd name="T84" fmla="*/ 2 w 43"/>
                  <a:gd name="T85" fmla="*/ 5 h 60"/>
                  <a:gd name="T86" fmla="*/ 0 w 43"/>
                  <a:gd name="T87" fmla="*/ 5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3" h="60">
                    <a:moveTo>
                      <a:pt x="0" y="5"/>
                    </a:moveTo>
                    <a:lnTo>
                      <a:pt x="12" y="0"/>
                    </a:lnTo>
                    <a:lnTo>
                      <a:pt x="12" y="10"/>
                    </a:lnTo>
                    <a:lnTo>
                      <a:pt x="12" y="7"/>
                    </a:lnTo>
                    <a:lnTo>
                      <a:pt x="15" y="7"/>
                    </a:lnTo>
                    <a:lnTo>
                      <a:pt x="18" y="5"/>
                    </a:lnTo>
                    <a:lnTo>
                      <a:pt x="18" y="2"/>
                    </a:lnTo>
                    <a:lnTo>
                      <a:pt x="20" y="2"/>
                    </a:lnTo>
                    <a:lnTo>
                      <a:pt x="20" y="0"/>
                    </a:lnTo>
                    <a:lnTo>
                      <a:pt x="23" y="0"/>
                    </a:lnTo>
                    <a:lnTo>
                      <a:pt x="25" y="0"/>
                    </a:lnTo>
                    <a:lnTo>
                      <a:pt x="30" y="0"/>
                    </a:lnTo>
                    <a:lnTo>
                      <a:pt x="35" y="2"/>
                    </a:lnTo>
                    <a:lnTo>
                      <a:pt x="38" y="5"/>
                    </a:lnTo>
                    <a:lnTo>
                      <a:pt x="38" y="7"/>
                    </a:lnTo>
                    <a:lnTo>
                      <a:pt x="40" y="13"/>
                    </a:lnTo>
                    <a:lnTo>
                      <a:pt x="43" y="18"/>
                    </a:lnTo>
                    <a:lnTo>
                      <a:pt x="43" y="20"/>
                    </a:lnTo>
                    <a:lnTo>
                      <a:pt x="43" y="23"/>
                    </a:lnTo>
                    <a:lnTo>
                      <a:pt x="40" y="25"/>
                    </a:lnTo>
                    <a:lnTo>
                      <a:pt x="40" y="30"/>
                    </a:lnTo>
                    <a:lnTo>
                      <a:pt x="35" y="35"/>
                    </a:lnTo>
                    <a:lnTo>
                      <a:pt x="35" y="38"/>
                    </a:lnTo>
                    <a:lnTo>
                      <a:pt x="33" y="40"/>
                    </a:lnTo>
                    <a:lnTo>
                      <a:pt x="28" y="43"/>
                    </a:lnTo>
                    <a:lnTo>
                      <a:pt x="25" y="43"/>
                    </a:lnTo>
                    <a:lnTo>
                      <a:pt x="23" y="43"/>
                    </a:lnTo>
                    <a:lnTo>
                      <a:pt x="20" y="43"/>
                    </a:lnTo>
                    <a:lnTo>
                      <a:pt x="18" y="43"/>
                    </a:lnTo>
                    <a:lnTo>
                      <a:pt x="15" y="43"/>
                    </a:lnTo>
                    <a:lnTo>
                      <a:pt x="15" y="40"/>
                    </a:lnTo>
                    <a:lnTo>
                      <a:pt x="12" y="40"/>
                    </a:lnTo>
                    <a:lnTo>
                      <a:pt x="12" y="38"/>
                    </a:lnTo>
                    <a:lnTo>
                      <a:pt x="12" y="50"/>
                    </a:lnTo>
                    <a:lnTo>
                      <a:pt x="12" y="53"/>
                    </a:lnTo>
                    <a:lnTo>
                      <a:pt x="12" y="55"/>
                    </a:lnTo>
                    <a:lnTo>
                      <a:pt x="12" y="58"/>
                    </a:lnTo>
                    <a:lnTo>
                      <a:pt x="15" y="58"/>
                    </a:lnTo>
                    <a:lnTo>
                      <a:pt x="18" y="60"/>
                    </a:lnTo>
                    <a:lnTo>
                      <a:pt x="20" y="60"/>
                    </a:lnTo>
                    <a:lnTo>
                      <a:pt x="0" y="60"/>
                    </a:lnTo>
                    <a:lnTo>
                      <a:pt x="2" y="60"/>
                    </a:lnTo>
                    <a:lnTo>
                      <a:pt x="5" y="58"/>
                    </a:lnTo>
                    <a:lnTo>
                      <a:pt x="5" y="55"/>
                    </a:lnTo>
                    <a:lnTo>
                      <a:pt x="5" y="53"/>
                    </a:lnTo>
                    <a:lnTo>
                      <a:pt x="5" y="50"/>
                    </a:lnTo>
                    <a:lnTo>
                      <a:pt x="5" y="13"/>
                    </a:lnTo>
                    <a:lnTo>
                      <a:pt x="5" y="10"/>
                    </a:lnTo>
                    <a:lnTo>
                      <a:pt x="5" y="7"/>
                    </a:lnTo>
                    <a:lnTo>
                      <a:pt x="5" y="5"/>
                    </a:lnTo>
                    <a:lnTo>
                      <a:pt x="2" y="5"/>
                    </a:lnTo>
                    <a:lnTo>
                      <a:pt x="0" y="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87" name="Freeform 400">
                <a:extLst>
                  <a:ext uri="{FF2B5EF4-FFF2-40B4-BE49-F238E27FC236}">
                    <a16:creationId xmlns:a16="http://schemas.microsoft.com/office/drawing/2014/main" id="{A0A5C0A8-CBD7-4353-975B-5B37376C8802}"/>
                  </a:ext>
                </a:extLst>
              </p:cNvPr>
              <p:cNvSpPr>
                <a:spLocks noChangeAspect="1"/>
              </p:cNvSpPr>
              <p:nvPr/>
            </p:nvSpPr>
            <p:spPr bwMode="auto">
              <a:xfrm>
                <a:off x="2902" y="1249"/>
                <a:ext cx="21" cy="35"/>
              </a:xfrm>
              <a:custGeom>
                <a:avLst/>
                <a:gdLst>
                  <a:gd name="T0" fmla="*/ 0 w 21"/>
                  <a:gd name="T1" fmla="*/ 8 h 35"/>
                  <a:gd name="T2" fmla="*/ 0 w 21"/>
                  <a:gd name="T3" fmla="*/ 23 h 35"/>
                  <a:gd name="T4" fmla="*/ 0 w 21"/>
                  <a:gd name="T5" fmla="*/ 23 h 35"/>
                  <a:gd name="T6" fmla="*/ 0 w 21"/>
                  <a:gd name="T7" fmla="*/ 25 h 35"/>
                  <a:gd name="T8" fmla="*/ 0 w 21"/>
                  <a:gd name="T9" fmla="*/ 28 h 35"/>
                  <a:gd name="T10" fmla="*/ 0 w 21"/>
                  <a:gd name="T11" fmla="*/ 28 h 35"/>
                  <a:gd name="T12" fmla="*/ 0 w 21"/>
                  <a:gd name="T13" fmla="*/ 28 h 35"/>
                  <a:gd name="T14" fmla="*/ 0 w 21"/>
                  <a:gd name="T15" fmla="*/ 30 h 35"/>
                  <a:gd name="T16" fmla="*/ 0 w 21"/>
                  <a:gd name="T17" fmla="*/ 30 h 35"/>
                  <a:gd name="T18" fmla="*/ 3 w 21"/>
                  <a:gd name="T19" fmla="*/ 30 h 35"/>
                  <a:gd name="T20" fmla="*/ 3 w 21"/>
                  <a:gd name="T21" fmla="*/ 33 h 35"/>
                  <a:gd name="T22" fmla="*/ 6 w 21"/>
                  <a:gd name="T23" fmla="*/ 33 h 35"/>
                  <a:gd name="T24" fmla="*/ 6 w 21"/>
                  <a:gd name="T25" fmla="*/ 33 h 35"/>
                  <a:gd name="T26" fmla="*/ 6 w 21"/>
                  <a:gd name="T27" fmla="*/ 35 h 35"/>
                  <a:gd name="T28" fmla="*/ 8 w 21"/>
                  <a:gd name="T29" fmla="*/ 35 h 35"/>
                  <a:gd name="T30" fmla="*/ 11 w 21"/>
                  <a:gd name="T31" fmla="*/ 35 h 35"/>
                  <a:gd name="T32" fmla="*/ 11 w 21"/>
                  <a:gd name="T33" fmla="*/ 35 h 35"/>
                  <a:gd name="T34" fmla="*/ 11 w 21"/>
                  <a:gd name="T35" fmla="*/ 35 h 35"/>
                  <a:gd name="T36" fmla="*/ 13 w 21"/>
                  <a:gd name="T37" fmla="*/ 35 h 35"/>
                  <a:gd name="T38" fmla="*/ 16 w 21"/>
                  <a:gd name="T39" fmla="*/ 33 h 35"/>
                  <a:gd name="T40" fmla="*/ 18 w 21"/>
                  <a:gd name="T41" fmla="*/ 33 h 35"/>
                  <a:gd name="T42" fmla="*/ 18 w 21"/>
                  <a:gd name="T43" fmla="*/ 30 h 35"/>
                  <a:gd name="T44" fmla="*/ 18 w 21"/>
                  <a:gd name="T45" fmla="*/ 30 h 35"/>
                  <a:gd name="T46" fmla="*/ 21 w 21"/>
                  <a:gd name="T47" fmla="*/ 30 h 35"/>
                  <a:gd name="T48" fmla="*/ 21 w 21"/>
                  <a:gd name="T49" fmla="*/ 25 h 35"/>
                  <a:gd name="T50" fmla="*/ 21 w 21"/>
                  <a:gd name="T51" fmla="*/ 20 h 35"/>
                  <a:gd name="T52" fmla="*/ 21 w 21"/>
                  <a:gd name="T53" fmla="*/ 18 h 35"/>
                  <a:gd name="T54" fmla="*/ 21 w 21"/>
                  <a:gd name="T55" fmla="*/ 18 h 35"/>
                  <a:gd name="T56" fmla="*/ 21 w 21"/>
                  <a:gd name="T57" fmla="*/ 15 h 35"/>
                  <a:gd name="T58" fmla="*/ 21 w 21"/>
                  <a:gd name="T59" fmla="*/ 10 h 35"/>
                  <a:gd name="T60" fmla="*/ 18 w 21"/>
                  <a:gd name="T61" fmla="*/ 5 h 35"/>
                  <a:gd name="T62" fmla="*/ 18 w 21"/>
                  <a:gd name="T63" fmla="*/ 5 h 35"/>
                  <a:gd name="T64" fmla="*/ 16 w 21"/>
                  <a:gd name="T65" fmla="*/ 2 h 35"/>
                  <a:gd name="T66" fmla="*/ 16 w 21"/>
                  <a:gd name="T67" fmla="*/ 2 h 35"/>
                  <a:gd name="T68" fmla="*/ 13 w 21"/>
                  <a:gd name="T69" fmla="*/ 0 h 35"/>
                  <a:gd name="T70" fmla="*/ 11 w 21"/>
                  <a:gd name="T71" fmla="*/ 0 h 35"/>
                  <a:gd name="T72" fmla="*/ 8 w 21"/>
                  <a:gd name="T73" fmla="*/ 0 h 35"/>
                  <a:gd name="T74" fmla="*/ 8 w 21"/>
                  <a:gd name="T75" fmla="*/ 2 h 35"/>
                  <a:gd name="T76" fmla="*/ 6 w 21"/>
                  <a:gd name="T77" fmla="*/ 2 h 35"/>
                  <a:gd name="T78" fmla="*/ 6 w 21"/>
                  <a:gd name="T79" fmla="*/ 2 h 35"/>
                  <a:gd name="T80" fmla="*/ 6 w 21"/>
                  <a:gd name="T81" fmla="*/ 2 h 35"/>
                  <a:gd name="T82" fmla="*/ 3 w 21"/>
                  <a:gd name="T83" fmla="*/ 5 h 35"/>
                  <a:gd name="T84" fmla="*/ 0 w 21"/>
                  <a:gd name="T85" fmla="*/ 5 h 35"/>
                  <a:gd name="T86" fmla="*/ 0 w 21"/>
                  <a:gd name="T87" fmla="*/ 8 h 3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 h="35">
                    <a:moveTo>
                      <a:pt x="0" y="8"/>
                    </a:moveTo>
                    <a:lnTo>
                      <a:pt x="0" y="23"/>
                    </a:lnTo>
                    <a:lnTo>
                      <a:pt x="0" y="25"/>
                    </a:lnTo>
                    <a:lnTo>
                      <a:pt x="0" y="28"/>
                    </a:lnTo>
                    <a:lnTo>
                      <a:pt x="0" y="30"/>
                    </a:lnTo>
                    <a:lnTo>
                      <a:pt x="3" y="30"/>
                    </a:lnTo>
                    <a:lnTo>
                      <a:pt x="3" y="33"/>
                    </a:lnTo>
                    <a:lnTo>
                      <a:pt x="6" y="33"/>
                    </a:lnTo>
                    <a:lnTo>
                      <a:pt x="6" y="35"/>
                    </a:lnTo>
                    <a:lnTo>
                      <a:pt x="8" y="35"/>
                    </a:lnTo>
                    <a:lnTo>
                      <a:pt x="11" y="35"/>
                    </a:lnTo>
                    <a:lnTo>
                      <a:pt x="13" y="35"/>
                    </a:lnTo>
                    <a:lnTo>
                      <a:pt x="16" y="33"/>
                    </a:lnTo>
                    <a:lnTo>
                      <a:pt x="18" y="33"/>
                    </a:lnTo>
                    <a:lnTo>
                      <a:pt x="18" y="30"/>
                    </a:lnTo>
                    <a:lnTo>
                      <a:pt x="21" y="30"/>
                    </a:lnTo>
                    <a:lnTo>
                      <a:pt x="21" y="25"/>
                    </a:lnTo>
                    <a:lnTo>
                      <a:pt x="21" y="20"/>
                    </a:lnTo>
                    <a:lnTo>
                      <a:pt x="21" y="18"/>
                    </a:lnTo>
                    <a:lnTo>
                      <a:pt x="21" y="15"/>
                    </a:lnTo>
                    <a:lnTo>
                      <a:pt x="21" y="10"/>
                    </a:lnTo>
                    <a:lnTo>
                      <a:pt x="18" y="5"/>
                    </a:lnTo>
                    <a:lnTo>
                      <a:pt x="16" y="2"/>
                    </a:lnTo>
                    <a:lnTo>
                      <a:pt x="13" y="0"/>
                    </a:lnTo>
                    <a:lnTo>
                      <a:pt x="11" y="0"/>
                    </a:lnTo>
                    <a:lnTo>
                      <a:pt x="8" y="0"/>
                    </a:lnTo>
                    <a:lnTo>
                      <a:pt x="8" y="2"/>
                    </a:lnTo>
                    <a:lnTo>
                      <a:pt x="6" y="2"/>
                    </a:lnTo>
                    <a:lnTo>
                      <a:pt x="3" y="5"/>
                    </a:lnTo>
                    <a:lnTo>
                      <a:pt x="0" y="5"/>
                    </a:lnTo>
                    <a:lnTo>
                      <a:pt x="0" y="8"/>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88" name="Freeform 401">
                <a:extLst>
                  <a:ext uri="{FF2B5EF4-FFF2-40B4-BE49-F238E27FC236}">
                    <a16:creationId xmlns:a16="http://schemas.microsoft.com/office/drawing/2014/main" id="{4430E4CE-4556-4FCB-8874-A01ED89A55DC}"/>
                  </a:ext>
                </a:extLst>
              </p:cNvPr>
              <p:cNvSpPr>
                <a:spLocks noChangeAspect="1"/>
              </p:cNvSpPr>
              <p:nvPr/>
            </p:nvSpPr>
            <p:spPr bwMode="auto">
              <a:xfrm>
                <a:off x="3622" y="3707"/>
                <a:ext cx="27" cy="43"/>
              </a:xfrm>
              <a:custGeom>
                <a:avLst/>
                <a:gdLst>
                  <a:gd name="T0" fmla="*/ 25 w 27"/>
                  <a:gd name="T1" fmla="*/ 13 h 43"/>
                  <a:gd name="T2" fmla="*/ 22 w 27"/>
                  <a:gd name="T3" fmla="*/ 13 h 43"/>
                  <a:gd name="T4" fmla="*/ 20 w 27"/>
                  <a:gd name="T5" fmla="*/ 8 h 43"/>
                  <a:gd name="T6" fmla="*/ 17 w 27"/>
                  <a:gd name="T7" fmla="*/ 5 h 43"/>
                  <a:gd name="T8" fmla="*/ 15 w 27"/>
                  <a:gd name="T9" fmla="*/ 3 h 43"/>
                  <a:gd name="T10" fmla="*/ 12 w 27"/>
                  <a:gd name="T11" fmla="*/ 3 h 43"/>
                  <a:gd name="T12" fmla="*/ 7 w 27"/>
                  <a:gd name="T13" fmla="*/ 3 h 43"/>
                  <a:gd name="T14" fmla="*/ 5 w 27"/>
                  <a:gd name="T15" fmla="*/ 5 h 43"/>
                  <a:gd name="T16" fmla="*/ 5 w 27"/>
                  <a:gd name="T17" fmla="*/ 5 h 43"/>
                  <a:gd name="T18" fmla="*/ 5 w 27"/>
                  <a:gd name="T19" fmla="*/ 8 h 43"/>
                  <a:gd name="T20" fmla="*/ 5 w 27"/>
                  <a:gd name="T21" fmla="*/ 10 h 43"/>
                  <a:gd name="T22" fmla="*/ 5 w 27"/>
                  <a:gd name="T23" fmla="*/ 10 h 43"/>
                  <a:gd name="T24" fmla="*/ 7 w 27"/>
                  <a:gd name="T25" fmla="*/ 13 h 43"/>
                  <a:gd name="T26" fmla="*/ 12 w 27"/>
                  <a:gd name="T27" fmla="*/ 15 h 43"/>
                  <a:gd name="T28" fmla="*/ 20 w 27"/>
                  <a:gd name="T29" fmla="*/ 20 h 43"/>
                  <a:gd name="T30" fmla="*/ 25 w 27"/>
                  <a:gd name="T31" fmla="*/ 26 h 43"/>
                  <a:gd name="T32" fmla="*/ 27 w 27"/>
                  <a:gd name="T33" fmla="*/ 31 h 43"/>
                  <a:gd name="T34" fmla="*/ 27 w 27"/>
                  <a:gd name="T35" fmla="*/ 33 h 43"/>
                  <a:gd name="T36" fmla="*/ 22 w 27"/>
                  <a:gd name="T37" fmla="*/ 38 h 43"/>
                  <a:gd name="T38" fmla="*/ 22 w 27"/>
                  <a:gd name="T39" fmla="*/ 41 h 43"/>
                  <a:gd name="T40" fmla="*/ 17 w 27"/>
                  <a:gd name="T41" fmla="*/ 43 h 43"/>
                  <a:gd name="T42" fmla="*/ 12 w 27"/>
                  <a:gd name="T43" fmla="*/ 43 h 43"/>
                  <a:gd name="T44" fmla="*/ 12 w 27"/>
                  <a:gd name="T45" fmla="*/ 43 h 43"/>
                  <a:gd name="T46" fmla="*/ 5 w 27"/>
                  <a:gd name="T47" fmla="*/ 41 h 43"/>
                  <a:gd name="T48" fmla="*/ 5 w 27"/>
                  <a:gd name="T49" fmla="*/ 41 h 43"/>
                  <a:gd name="T50" fmla="*/ 2 w 27"/>
                  <a:gd name="T51" fmla="*/ 41 h 43"/>
                  <a:gd name="T52" fmla="*/ 2 w 27"/>
                  <a:gd name="T53" fmla="*/ 41 h 43"/>
                  <a:gd name="T54" fmla="*/ 2 w 27"/>
                  <a:gd name="T55" fmla="*/ 41 h 43"/>
                  <a:gd name="T56" fmla="*/ 0 w 27"/>
                  <a:gd name="T57" fmla="*/ 43 h 43"/>
                  <a:gd name="T58" fmla="*/ 0 w 27"/>
                  <a:gd name="T59" fmla="*/ 28 h 43"/>
                  <a:gd name="T60" fmla="*/ 2 w 27"/>
                  <a:gd name="T61" fmla="*/ 31 h 43"/>
                  <a:gd name="T62" fmla="*/ 5 w 27"/>
                  <a:gd name="T63" fmla="*/ 36 h 43"/>
                  <a:gd name="T64" fmla="*/ 7 w 27"/>
                  <a:gd name="T65" fmla="*/ 38 h 43"/>
                  <a:gd name="T66" fmla="*/ 12 w 27"/>
                  <a:gd name="T67" fmla="*/ 41 h 43"/>
                  <a:gd name="T68" fmla="*/ 15 w 27"/>
                  <a:gd name="T69" fmla="*/ 41 h 43"/>
                  <a:gd name="T70" fmla="*/ 17 w 27"/>
                  <a:gd name="T71" fmla="*/ 41 h 43"/>
                  <a:gd name="T72" fmla="*/ 20 w 27"/>
                  <a:gd name="T73" fmla="*/ 38 h 43"/>
                  <a:gd name="T74" fmla="*/ 20 w 27"/>
                  <a:gd name="T75" fmla="*/ 36 h 43"/>
                  <a:gd name="T76" fmla="*/ 20 w 27"/>
                  <a:gd name="T77" fmla="*/ 33 h 43"/>
                  <a:gd name="T78" fmla="*/ 20 w 27"/>
                  <a:gd name="T79" fmla="*/ 31 h 43"/>
                  <a:gd name="T80" fmla="*/ 17 w 27"/>
                  <a:gd name="T81" fmla="*/ 28 h 43"/>
                  <a:gd name="T82" fmla="*/ 17 w 27"/>
                  <a:gd name="T83" fmla="*/ 28 h 43"/>
                  <a:gd name="T84" fmla="*/ 10 w 27"/>
                  <a:gd name="T85" fmla="*/ 26 h 43"/>
                  <a:gd name="T86" fmla="*/ 7 w 27"/>
                  <a:gd name="T87" fmla="*/ 23 h 43"/>
                  <a:gd name="T88" fmla="*/ 5 w 27"/>
                  <a:gd name="T89" fmla="*/ 20 h 43"/>
                  <a:gd name="T90" fmla="*/ 2 w 27"/>
                  <a:gd name="T91" fmla="*/ 18 h 43"/>
                  <a:gd name="T92" fmla="*/ 0 w 27"/>
                  <a:gd name="T93" fmla="*/ 15 h 43"/>
                  <a:gd name="T94" fmla="*/ 0 w 27"/>
                  <a:gd name="T95" fmla="*/ 13 h 43"/>
                  <a:gd name="T96" fmla="*/ 0 w 27"/>
                  <a:gd name="T97" fmla="*/ 10 h 43"/>
                  <a:gd name="T98" fmla="*/ 0 w 27"/>
                  <a:gd name="T99" fmla="*/ 5 h 43"/>
                  <a:gd name="T100" fmla="*/ 2 w 27"/>
                  <a:gd name="T101" fmla="*/ 3 h 43"/>
                  <a:gd name="T102" fmla="*/ 5 w 27"/>
                  <a:gd name="T103" fmla="*/ 3 h 43"/>
                  <a:gd name="T104" fmla="*/ 10 w 27"/>
                  <a:gd name="T105" fmla="*/ 0 h 43"/>
                  <a:gd name="T106" fmla="*/ 12 w 27"/>
                  <a:gd name="T107" fmla="*/ 0 h 43"/>
                  <a:gd name="T108" fmla="*/ 17 w 27"/>
                  <a:gd name="T109" fmla="*/ 0 h 43"/>
                  <a:gd name="T110" fmla="*/ 17 w 27"/>
                  <a:gd name="T111" fmla="*/ 0 h 43"/>
                  <a:gd name="T112" fmla="*/ 20 w 27"/>
                  <a:gd name="T113" fmla="*/ 0 h 43"/>
                  <a:gd name="T114" fmla="*/ 20 w 27"/>
                  <a:gd name="T115" fmla="*/ 0 h 43"/>
                  <a:gd name="T116" fmla="*/ 22 w 27"/>
                  <a:gd name="T117" fmla="*/ 0 h 43"/>
                  <a:gd name="T118" fmla="*/ 22 w 27"/>
                  <a:gd name="T119" fmla="*/ 0 h 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7" h="43">
                    <a:moveTo>
                      <a:pt x="25" y="0"/>
                    </a:moveTo>
                    <a:lnTo>
                      <a:pt x="25" y="13"/>
                    </a:lnTo>
                    <a:lnTo>
                      <a:pt x="22" y="13"/>
                    </a:lnTo>
                    <a:lnTo>
                      <a:pt x="22" y="10"/>
                    </a:lnTo>
                    <a:lnTo>
                      <a:pt x="20" y="8"/>
                    </a:lnTo>
                    <a:lnTo>
                      <a:pt x="20" y="5"/>
                    </a:lnTo>
                    <a:lnTo>
                      <a:pt x="17" y="5"/>
                    </a:lnTo>
                    <a:lnTo>
                      <a:pt x="17" y="3"/>
                    </a:lnTo>
                    <a:lnTo>
                      <a:pt x="15" y="3"/>
                    </a:lnTo>
                    <a:lnTo>
                      <a:pt x="12" y="3"/>
                    </a:lnTo>
                    <a:lnTo>
                      <a:pt x="10" y="3"/>
                    </a:lnTo>
                    <a:lnTo>
                      <a:pt x="7" y="3"/>
                    </a:lnTo>
                    <a:lnTo>
                      <a:pt x="5" y="5"/>
                    </a:lnTo>
                    <a:lnTo>
                      <a:pt x="5" y="8"/>
                    </a:lnTo>
                    <a:lnTo>
                      <a:pt x="5" y="10"/>
                    </a:lnTo>
                    <a:lnTo>
                      <a:pt x="7" y="13"/>
                    </a:lnTo>
                    <a:lnTo>
                      <a:pt x="10" y="15"/>
                    </a:lnTo>
                    <a:lnTo>
                      <a:pt x="12" y="15"/>
                    </a:lnTo>
                    <a:lnTo>
                      <a:pt x="17" y="18"/>
                    </a:lnTo>
                    <a:lnTo>
                      <a:pt x="20" y="20"/>
                    </a:lnTo>
                    <a:lnTo>
                      <a:pt x="22" y="20"/>
                    </a:lnTo>
                    <a:lnTo>
                      <a:pt x="25" y="26"/>
                    </a:lnTo>
                    <a:lnTo>
                      <a:pt x="27" y="28"/>
                    </a:lnTo>
                    <a:lnTo>
                      <a:pt x="27" y="31"/>
                    </a:lnTo>
                    <a:lnTo>
                      <a:pt x="27" y="33"/>
                    </a:lnTo>
                    <a:lnTo>
                      <a:pt x="25" y="36"/>
                    </a:lnTo>
                    <a:lnTo>
                      <a:pt x="22" y="38"/>
                    </a:lnTo>
                    <a:lnTo>
                      <a:pt x="22" y="41"/>
                    </a:lnTo>
                    <a:lnTo>
                      <a:pt x="20" y="41"/>
                    </a:lnTo>
                    <a:lnTo>
                      <a:pt x="17" y="43"/>
                    </a:lnTo>
                    <a:lnTo>
                      <a:pt x="15" y="43"/>
                    </a:lnTo>
                    <a:lnTo>
                      <a:pt x="12" y="43"/>
                    </a:lnTo>
                    <a:lnTo>
                      <a:pt x="7" y="43"/>
                    </a:lnTo>
                    <a:lnTo>
                      <a:pt x="5" y="41"/>
                    </a:lnTo>
                    <a:lnTo>
                      <a:pt x="2" y="41"/>
                    </a:lnTo>
                    <a:lnTo>
                      <a:pt x="0" y="43"/>
                    </a:lnTo>
                    <a:lnTo>
                      <a:pt x="0" y="28"/>
                    </a:lnTo>
                    <a:lnTo>
                      <a:pt x="2" y="31"/>
                    </a:lnTo>
                    <a:lnTo>
                      <a:pt x="2" y="33"/>
                    </a:lnTo>
                    <a:lnTo>
                      <a:pt x="5" y="36"/>
                    </a:lnTo>
                    <a:lnTo>
                      <a:pt x="7" y="38"/>
                    </a:lnTo>
                    <a:lnTo>
                      <a:pt x="10" y="41"/>
                    </a:lnTo>
                    <a:lnTo>
                      <a:pt x="12" y="41"/>
                    </a:lnTo>
                    <a:lnTo>
                      <a:pt x="15" y="41"/>
                    </a:lnTo>
                    <a:lnTo>
                      <a:pt x="17" y="41"/>
                    </a:lnTo>
                    <a:lnTo>
                      <a:pt x="17" y="38"/>
                    </a:lnTo>
                    <a:lnTo>
                      <a:pt x="20" y="38"/>
                    </a:lnTo>
                    <a:lnTo>
                      <a:pt x="20" y="36"/>
                    </a:lnTo>
                    <a:lnTo>
                      <a:pt x="20" y="33"/>
                    </a:lnTo>
                    <a:lnTo>
                      <a:pt x="20" y="31"/>
                    </a:lnTo>
                    <a:lnTo>
                      <a:pt x="17" y="28"/>
                    </a:lnTo>
                    <a:lnTo>
                      <a:pt x="15" y="26"/>
                    </a:lnTo>
                    <a:lnTo>
                      <a:pt x="10" y="26"/>
                    </a:lnTo>
                    <a:lnTo>
                      <a:pt x="10" y="23"/>
                    </a:lnTo>
                    <a:lnTo>
                      <a:pt x="7" y="23"/>
                    </a:lnTo>
                    <a:lnTo>
                      <a:pt x="5" y="20"/>
                    </a:lnTo>
                    <a:lnTo>
                      <a:pt x="2" y="18"/>
                    </a:lnTo>
                    <a:lnTo>
                      <a:pt x="0" y="18"/>
                    </a:lnTo>
                    <a:lnTo>
                      <a:pt x="0" y="15"/>
                    </a:lnTo>
                    <a:lnTo>
                      <a:pt x="0" y="13"/>
                    </a:lnTo>
                    <a:lnTo>
                      <a:pt x="0" y="10"/>
                    </a:lnTo>
                    <a:lnTo>
                      <a:pt x="0" y="8"/>
                    </a:lnTo>
                    <a:lnTo>
                      <a:pt x="0" y="5"/>
                    </a:lnTo>
                    <a:lnTo>
                      <a:pt x="2" y="3"/>
                    </a:lnTo>
                    <a:lnTo>
                      <a:pt x="5" y="3"/>
                    </a:lnTo>
                    <a:lnTo>
                      <a:pt x="7" y="0"/>
                    </a:lnTo>
                    <a:lnTo>
                      <a:pt x="10" y="0"/>
                    </a:lnTo>
                    <a:lnTo>
                      <a:pt x="12" y="0"/>
                    </a:lnTo>
                    <a:lnTo>
                      <a:pt x="15" y="0"/>
                    </a:lnTo>
                    <a:lnTo>
                      <a:pt x="17" y="0"/>
                    </a:lnTo>
                    <a:lnTo>
                      <a:pt x="20" y="0"/>
                    </a:lnTo>
                    <a:lnTo>
                      <a:pt x="22" y="0"/>
                    </a:lnTo>
                    <a:lnTo>
                      <a:pt x="25" y="0"/>
                    </a:lnTo>
                    <a:close/>
                  </a:path>
                </a:pathLst>
              </a:custGeom>
              <a:solidFill>
                <a:srgbClr val="000000"/>
              </a:solidFill>
              <a:ln w="4763">
                <a:solidFill>
                  <a:srgbClr val="000000"/>
                </a:solidFill>
                <a:prstDash val="solid"/>
                <a:round/>
                <a:headEnd/>
                <a:tailEnd/>
              </a:ln>
            </p:spPr>
            <p:txBody>
              <a:bodyPr/>
              <a:lstStyle/>
              <a:p>
                <a:endParaRPr lang="en-GB"/>
              </a:p>
            </p:txBody>
          </p:sp>
          <p:sp>
            <p:nvSpPr>
              <p:cNvPr id="89" name="Freeform 402">
                <a:extLst>
                  <a:ext uri="{FF2B5EF4-FFF2-40B4-BE49-F238E27FC236}">
                    <a16:creationId xmlns:a16="http://schemas.microsoft.com/office/drawing/2014/main" id="{9EA753FA-F251-467E-8B51-7A0EE83E0B02}"/>
                  </a:ext>
                </a:extLst>
              </p:cNvPr>
              <p:cNvSpPr>
                <a:spLocks noChangeAspect="1" noEditPoints="1"/>
              </p:cNvSpPr>
              <p:nvPr/>
            </p:nvSpPr>
            <p:spPr bwMode="auto">
              <a:xfrm>
                <a:off x="3654" y="3707"/>
                <a:ext cx="41" cy="43"/>
              </a:xfrm>
              <a:custGeom>
                <a:avLst/>
                <a:gdLst>
                  <a:gd name="T0" fmla="*/ 23 w 41"/>
                  <a:gd name="T1" fmla="*/ 0 h 43"/>
                  <a:gd name="T2" fmla="*/ 31 w 41"/>
                  <a:gd name="T3" fmla="*/ 3 h 43"/>
                  <a:gd name="T4" fmla="*/ 36 w 41"/>
                  <a:gd name="T5" fmla="*/ 5 h 43"/>
                  <a:gd name="T6" fmla="*/ 38 w 41"/>
                  <a:gd name="T7" fmla="*/ 10 h 43"/>
                  <a:gd name="T8" fmla="*/ 41 w 41"/>
                  <a:gd name="T9" fmla="*/ 18 h 43"/>
                  <a:gd name="T10" fmla="*/ 41 w 41"/>
                  <a:gd name="T11" fmla="*/ 20 h 43"/>
                  <a:gd name="T12" fmla="*/ 41 w 41"/>
                  <a:gd name="T13" fmla="*/ 28 h 43"/>
                  <a:gd name="T14" fmla="*/ 38 w 41"/>
                  <a:gd name="T15" fmla="*/ 31 h 43"/>
                  <a:gd name="T16" fmla="*/ 36 w 41"/>
                  <a:gd name="T17" fmla="*/ 33 h 43"/>
                  <a:gd name="T18" fmla="*/ 31 w 41"/>
                  <a:gd name="T19" fmla="*/ 41 h 43"/>
                  <a:gd name="T20" fmla="*/ 31 w 41"/>
                  <a:gd name="T21" fmla="*/ 41 h 43"/>
                  <a:gd name="T22" fmla="*/ 26 w 41"/>
                  <a:gd name="T23" fmla="*/ 43 h 43"/>
                  <a:gd name="T24" fmla="*/ 21 w 41"/>
                  <a:gd name="T25" fmla="*/ 43 h 43"/>
                  <a:gd name="T26" fmla="*/ 16 w 41"/>
                  <a:gd name="T27" fmla="*/ 43 h 43"/>
                  <a:gd name="T28" fmla="*/ 8 w 41"/>
                  <a:gd name="T29" fmla="*/ 36 h 43"/>
                  <a:gd name="T30" fmla="*/ 5 w 41"/>
                  <a:gd name="T31" fmla="*/ 36 h 43"/>
                  <a:gd name="T32" fmla="*/ 3 w 41"/>
                  <a:gd name="T33" fmla="*/ 28 h 43"/>
                  <a:gd name="T34" fmla="*/ 0 w 41"/>
                  <a:gd name="T35" fmla="*/ 20 h 43"/>
                  <a:gd name="T36" fmla="*/ 0 w 41"/>
                  <a:gd name="T37" fmla="*/ 18 h 43"/>
                  <a:gd name="T38" fmla="*/ 3 w 41"/>
                  <a:gd name="T39" fmla="*/ 10 h 43"/>
                  <a:gd name="T40" fmla="*/ 5 w 41"/>
                  <a:gd name="T41" fmla="*/ 10 h 43"/>
                  <a:gd name="T42" fmla="*/ 8 w 41"/>
                  <a:gd name="T43" fmla="*/ 5 h 43"/>
                  <a:gd name="T44" fmla="*/ 13 w 41"/>
                  <a:gd name="T45" fmla="*/ 3 h 43"/>
                  <a:gd name="T46" fmla="*/ 13 w 41"/>
                  <a:gd name="T47" fmla="*/ 0 h 43"/>
                  <a:gd name="T48" fmla="*/ 21 w 41"/>
                  <a:gd name="T49" fmla="*/ 0 h 43"/>
                  <a:gd name="T50" fmla="*/ 21 w 41"/>
                  <a:gd name="T51" fmla="*/ 3 h 43"/>
                  <a:gd name="T52" fmla="*/ 18 w 41"/>
                  <a:gd name="T53" fmla="*/ 3 h 43"/>
                  <a:gd name="T54" fmla="*/ 16 w 41"/>
                  <a:gd name="T55" fmla="*/ 3 h 43"/>
                  <a:gd name="T56" fmla="*/ 13 w 41"/>
                  <a:gd name="T57" fmla="*/ 5 h 43"/>
                  <a:gd name="T58" fmla="*/ 10 w 41"/>
                  <a:gd name="T59" fmla="*/ 8 h 43"/>
                  <a:gd name="T60" fmla="*/ 10 w 41"/>
                  <a:gd name="T61" fmla="*/ 10 h 43"/>
                  <a:gd name="T62" fmla="*/ 10 w 41"/>
                  <a:gd name="T63" fmla="*/ 13 h 43"/>
                  <a:gd name="T64" fmla="*/ 10 w 41"/>
                  <a:gd name="T65" fmla="*/ 18 h 43"/>
                  <a:gd name="T66" fmla="*/ 10 w 41"/>
                  <a:gd name="T67" fmla="*/ 23 h 43"/>
                  <a:gd name="T68" fmla="*/ 13 w 41"/>
                  <a:gd name="T69" fmla="*/ 33 h 43"/>
                  <a:gd name="T70" fmla="*/ 13 w 41"/>
                  <a:gd name="T71" fmla="*/ 33 h 43"/>
                  <a:gd name="T72" fmla="*/ 18 w 41"/>
                  <a:gd name="T73" fmla="*/ 38 h 43"/>
                  <a:gd name="T74" fmla="*/ 23 w 41"/>
                  <a:gd name="T75" fmla="*/ 41 h 43"/>
                  <a:gd name="T76" fmla="*/ 26 w 41"/>
                  <a:gd name="T77" fmla="*/ 41 h 43"/>
                  <a:gd name="T78" fmla="*/ 28 w 41"/>
                  <a:gd name="T79" fmla="*/ 36 h 43"/>
                  <a:gd name="T80" fmla="*/ 31 w 41"/>
                  <a:gd name="T81" fmla="*/ 36 h 43"/>
                  <a:gd name="T82" fmla="*/ 33 w 41"/>
                  <a:gd name="T83" fmla="*/ 31 h 43"/>
                  <a:gd name="T84" fmla="*/ 33 w 41"/>
                  <a:gd name="T85" fmla="*/ 23 h 43"/>
                  <a:gd name="T86" fmla="*/ 33 w 41"/>
                  <a:gd name="T87" fmla="*/ 18 h 43"/>
                  <a:gd name="T88" fmla="*/ 28 w 41"/>
                  <a:gd name="T89" fmla="*/ 8 h 43"/>
                  <a:gd name="T90" fmla="*/ 26 w 41"/>
                  <a:gd name="T91" fmla="*/ 5 h 43"/>
                  <a:gd name="T92" fmla="*/ 23 w 41"/>
                  <a:gd name="T93" fmla="*/ 3 h 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1" h="43">
                    <a:moveTo>
                      <a:pt x="21" y="0"/>
                    </a:moveTo>
                    <a:lnTo>
                      <a:pt x="23" y="0"/>
                    </a:lnTo>
                    <a:lnTo>
                      <a:pt x="26" y="0"/>
                    </a:lnTo>
                    <a:lnTo>
                      <a:pt x="31" y="3"/>
                    </a:lnTo>
                    <a:lnTo>
                      <a:pt x="36" y="5"/>
                    </a:lnTo>
                    <a:lnTo>
                      <a:pt x="36" y="8"/>
                    </a:lnTo>
                    <a:lnTo>
                      <a:pt x="38" y="10"/>
                    </a:lnTo>
                    <a:lnTo>
                      <a:pt x="41" y="15"/>
                    </a:lnTo>
                    <a:lnTo>
                      <a:pt x="41" y="18"/>
                    </a:lnTo>
                    <a:lnTo>
                      <a:pt x="41" y="20"/>
                    </a:lnTo>
                    <a:lnTo>
                      <a:pt x="41" y="23"/>
                    </a:lnTo>
                    <a:lnTo>
                      <a:pt x="41" y="28"/>
                    </a:lnTo>
                    <a:lnTo>
                      <a:pt x="38" y="31"/>
                    </a:lnTo>
                    <a:lnTo>
                      <a:pt x="38" y="33"/>
                    </a:lnTo>
                    <a:lnTo>
                      <a:pt x="36" y="33"/>
                    </a:lnTo>
                    <a:lnTo>
                      <a:pt x="33" y="38"/>
                    </a:lnTo>
                    <a:lnTo>
                      <a:pt x="31" y="41"/>
                    </a:lnTo>
                    <a:lnTo>
                      <a:pt x="28" y="41"/>
                    </a:lnTo>
                    <a:lnTo>
                      <a:pt x="26" y="43"/>
                    </a:lnTo>
                    <a:lnTo>
                      <a:pt x="21" y="43"/>
                    </a:lnTo>
                    <a:lnTo>
                      <a:pt x="18" y="43"/>
                    </a:lnTo>
                    <a:lnTo>
                      <a:pt x="16" y="43"/>
                    </a:lnTo>
                    <a:lnTo>
                      <a:pt x="10" y="41"/>
                    </a:lnTo>
                    <a:lnTo>
                      <a:pt x="8" y="36"/>
                    </a:lnTo>
                    <a:lnTo>
                      <a:pt x="5" y="36"/>
                    </a:lnTo>
                    <a:lnTo>
                      <a:pt x="3" y="33"/>
                    </a:lnTo>
                    <a:lnTo>
                      <a:pt x="3" y="28"/>
                    </a:lnTo>
                    <a:lnTo>
                      <a:pt x="0" y="23"/>
                    </a:lnTo>
                    <a:lnTo>
                      <a:pt x="0" y="20"/>
                    </a:lnTo>
                    <a:lnTo>
                      <a:pt x="0" y="18"/>
                    </a:lnTo>
                    <a:lnTo>
                      <a:pt x="3" y="15"/>
                    </a:lnTo>
                    <a:lnTo>
                      <a:pt x="3" y="10"/>
                    </a:lnTo>
                    <a:lnTo>
                      <a:pt x="5" y="10"/>
                    </a:lnTo>
                    <a:lnTo>
                      <a:pt x="5" y="8"/>
                    </a:lnTo>
                    <a:lnTo>
                      <a:pt x="8" y="5"/>
                    </a:lnTo>
                    <a:lnTo>
                      <a:pt x="10" y="3"/>
                    </a:lnTo>
                    <a:lnTo>
                      <a:pt x="13" y="3"/>
                    </a:lnTo>
                    <a:lnTo>
                      <a:pt x="13" y="0"/>
                    </a:lnTo>
                    <a:lnTo>
                      <a:pt x="18" y="0"/>
                    </a:lnTo>
                    <a:lnTo>
                      <a:pt x="21" y="0"/>
                    </a:lnTo>
                    <a:close/>
                    <a:moveTo>
                      <a:pt x="21" y="3"/>
                    </a:moveTo>
                    <a:lnTo>
                      <a:pt x="18" y="3"/>
                    </a:lnTo>
                    <a:lnTo>
                      <a:pt x="16" y="3"/>
                    </a:lnTo>
                    <a:lnTo>
                      <a:pt x="16" y="5"/>
                    </a:lnTo>
                    <a:lnTo>
                      <a:pt x="13" y="5"/>
                    </a:lnTo>
                    <a:lnTo>
                      <a:pt x="10" y="8"/>
                    </a:lnTo>
                    <a:lnTo>
                      <a:pt x="10" y="10"/>
                    </a:lnTo>
                    <a:lnTo>
                      <a:pt x="10" y="13"/>
                    </a:lnTo>
                    <a:lnTo>
                      <a:pt x="10" y="18"/>
                    </a:lnTo>
                    <a:lnTo>
                      <a:pt x="10" y="23"/>
                    </a:lnTo>
                    <a:lnTo>
                      <a:pt x="10" y="28"/>
                    </a:lnTo>
                    <a:lnTo>
                      <a:pt x="13" y="33"/>
                    </a:lnTo>
                    <a:lnTo>
                      <a:pt x="16" y="36"/>
                    </a:lnTo>
                    <a:lnTo>
                      <a:pt x="18" y="38"/>
                    </a:lnTo>
                    <a:lnTo>
                      <a:pt x="21" y="41"/>
                    </a:lnTo>
                    <a:lnTo>
                      <a:pt x="23" y="41"/>
                    </a:lnTo>
                    <a:lnTo>
                      <a:pt x="26" y="41"/>
                    </a:lnTo>
                    <a:lnTo>
                      <a:pt x="28" y="38"/>
                    </a:lnTo>
                    <a:lnTo>
                      <a:pt x="28" y="36"/>
                    </a:lnTo>
                    <a:lnTo>
                      <a:pt x="31" y="36"/>
                    </a:lnTo>
                    <a:lnTo>
                      <a:pt x="31" y="33"/>
                    </a:lnTo>
                    <a:lnTo>
                      <a:pt x="33" y="31"/>
                    </a:lnTo>
                    <a:lnTo>
                      <a:pt x="33" y="26"/>
                    </a:lnTo>
                    <a:lnTo>
                      <a:pt x="33" y="23"/>
                    </a:lnTo>
                    <a:lnTo>
                      <a:pt x="33" y="18"/>
                    </a:lnTo>
                    <a:lnTo>
                      <a:pt x="31" y="13"/>
                    </a:lnTo>
                    <a:lnTo>
                      <a:pt x="28" y="8"/>
                    </a:lnTo>
                    <a:lnTo>
                      <a:pt x="26" y="5"/>
                    </a:lnTo>
                    <a:lnTo>
                      <a:pt x="23" y="3"/>
                    </a:lnTo>
                    <a:lnTo>
                      <a:pt x="2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0" name="Freeform 403">
                <a:extLst>
                  <a:ext uri="{FF2B5EF4-FFF2-40B4-BE49-F238E27FC236}">
                    <a16:creationId xmlns:a16="http://schemas.microsoft.com/office/drawing/2014/main" id="{CAF22B21-CC2B-4E3E-AB8F-0ACDDE156961}"/>
                  </a:ext>
                </a:extLst>
              </p:cNvPr>
              <p:cNvSpPr>
                <a:spLocks noChangeAspect="1"/>
              </p:cNvSpPr>
              <p:nvPr/>
            </p:nvSpPr>
            <p:spPr bwMode="auto">
              <a:xfrm>
                <a:off x="3654" y="3707"/>
                <a:ext cx="41" cy="43"/>
              </a:xfrm>
              <a:custGeom>
                <a:avLst/>
                <a:gdLst>
                  <a:gd name="T0" fmla="*/ 21 w 41"/>
                  <a:gd name="T1" fmla="*/ 0 h 43"/>
                  <a:gd name="T2" fmla="*/ 23 w 41"/>
                  <a:gd name="T3" fmla="*/ 0 h 43"/>
                  <a:gd name="T4" fmla="*/ 26 w 41"/>
                  <a:gd name="T5" fmla="*/ 0 h 43"/>
                  <a:gd name="T6" fmla="*/ 31 w 41"/>
                  <a:gd name="T7" fmla="*/ 3 h 43"/>
                  <a:gd name="T8" fmla="*/ 36 w 41"/>
                  <a:gd name="T9" fmla="*/ 5 h 43"/>
                  <a:gd name="T10" fmla="*/ 36 w 41"/>
                  <a:gd name="T11" fmla="*/ 5 h 43"/>
                  <a:gd name="T12" fmla="*/ 36 w 41"/>
                  <a:gd name="T13" fmla="*/ 8 h 43"/>
                  <a:gd name="T14" fmla="*/ 38 w 41"/>
                  <a:gd name="T15" fmla="*/ 10 h 43"/>
                  <a:gd name="T16" fmla="*/ 41 w 41"/>
                  <a:gd name="T17" fmla="*/ 15 h 43"/>
                  <a:gd name="T18" fmla="*/ 41 w 41"/>
                  <a:gd name="T19" fmla="*/ 18 h 43"/>
                  <a:gd name="T20" fmla="*/ 41 w 41"/>
                  <a:gd name="T21" fmla="*/ 20 h 43"/>
                  <a:gd name="T22" fmla="*/ 41 w 41"/>
                  <a:gd name="T23" fmla="*/ 20 h 43"/>
                  <a:gd name="T24" fmla="*/ 41 w 41"/>
                  <a:gd name="T25" fmla="*/ 23 h 43"/>
                  <a:gd name="T26" fmla="*/ 41 w 41"/>
                  <a:gd name="T27" fmla="*/ 28 h 43"/>
                  <a:gd name="T28" fmla="*/ 38 w 41"/>
                  <a:gd name="T29" fmla="*/ 31 h 43"/>
                  <a:gd name="T30" fmla="*/ 38 w 41"/>
                  <a:gd name="T31" fmla="*/ 31 h 43"/>
                  <a:gd name="T32" fmla="*/ 38 w 41"/>
                  <a:gd name="T33" fmla="*/ 33 h 43"/>
                  <a:gd name="T34" fmla="*/ 36 w 41"/>
                  <a:gd name="T35" fmla="*/ 33 h 43"/>
                  <a:gd name="T36" fmla="*/ 33 w 41"/>
                  <a:gd name="T37" fmla="*/ 38 h 43"/>
                  <a:gd name="T38" fmla="*/ 31 w 41"/>
                  <a:gd name="T39" fmla="*/ 41 h 43"/>
                  <a:gd name="T40" fmla="*/ 31 w 41"/>
                  <a:gd name="T41" fmla="*/ 41 h 43"/>
                  <a:gd name="T42" fmla="*/ 31 w 41"/>
                  <a:gd name="T43" fmla="*/ 41 h 43"/>
                  <a:gd name="T44" fmla="*/ 28 w 41"/>
                  <a:gd name="T45" fmla="*/ 41 h 43"/>
                  <a:gd name="T46" fmla="*/ 26 w 41"/>
                  <a:gd name="T47" fmla="*/ 43 h 43"/>
                  <a:gd name="T48" fmla="*/ 21 w 41"/>
                  <a:gd name="T49" fmla="*/ 43 h 43"/>
                  <a:gd name="T50" fmla="*/ 21 w 41"/>
                  <a:gd name="T51" fmla="*/ 43 h 43"/>
                  <a:gd name="T52" fmla="*/ 18 w 41"/>
                  <a:gd name="T53" fmla="*/ 43 h 43"/>
                  <a:gd name="T54" fmla="*/ 16 w 41"/>
                  <a:gd name="T55" fmla="*/ 43 h 43"/>
                  <a:gd name="T56" fmla="*/ 10 w 41"/>
                  <a:gd name="T57" fmla="*/ 41 h 43"/>
                  <a:gd name="T58" fmla="*/ 8 w 41"/>
                  <a:gd name="T59" fmla="*/ 36 h 43"/>
                  <a:gd name="T60" fmla="*/ 5 w 41"/>
                  <a:gd name="T61" fmla="*/ 36 h 43"/>
                  <a:gd name="T62" fmla="*/ 5 w 41"/>
                  <a:gd name="T63" fmla="*/ 36 h 43"/>
                  <a:gd name="T64" fmla="*/ 3 w 41"/>
                  <a:gd name="T65" fmla="*/ 33 h 43"/>
                  <a:gd name="T66" fmla="*/ 3 w 41"/>
                  <a:gd name="T67" fmla="*/ 28 h 43"/>
                  <a:gd name="T68" fmla="*/ 0 w 41"/>
                  <a:gd name="T69" fmla="*/ 23 h 43"/>
                  <a:gd name="T70" fmla="*/ 0 w 41"/>
                  <a:gd name="T71" fmla="*/ 20 h 43"/>
                  <a:gd name="T72" fmla="*/ 0 w 41"/>
                  <a:gd name="T73" fmla="*/ 20 h 43"/>
                  <a:gd name="T74" fmla="*/ 0 w 41"/>
                  <a:gd name="T75" fmla="*/ 18 h 43"/>
                  <a:gd name="T76" fmla="*/ 3 w 41"/>
                  <a:gd name="T77" fmla="*/ 15 h 43"/>
                  <a:gd name="T78" fmla="*/ 3 w 41"/>
                  <a:gd name="T79" fmla="*/ 10 h 43"/>
                  <a:gd name="T80" fmla="*/ 5 w 41"/>
                  <a:gd name="T81" fmla="*/ 10 h 43"/>
                  <a:gd name="T82" fmla="*/ 5 w 41"/>
                  <a:gd name="T83" fmla="*/ 10 h 43"/>
                  <a:gd name="T84" fmla="*/ 5 w 41"/>
                  <a:gd name="T85" fmla="*/ 8 h 43"/>
                  <a:gd name="T86" fmla="*/ 8 w 41"/>
                  <a:gd name="T87" fmla="*/ 5 h 43"/>
                  <a:gd name="T88" fmla="*/ 10 w 41"/>
                  <a:gd name="T89" fmla="*/ 3 h 43"/>
                  <a:gd name="T90" fmla="*/ 13 w 41"/>
                  <a:gd name="T91" fmla="*/ 3 h 43"/>
                  <a:gd name="T92" fmla="*/ 13 w 41"/>
                  <a:gd name="T93" fmla="*/ 3 h 43"/>
                  <a:gd name="T94" fmla="*/ 13 w 41"/>
                  <a:gd name="T95" fmla="*/ 0 h 43"/>
                  <a:gd name="T96" fmla="*/ 18 w 41"/>
                  <a:gd name="T97" fmla="*/ 0 h 43"/>
                  <a:gd name="T98" fmla="*/ 21 w 41"/>
                  <a:gd name="T99" fmla="*/ 0 h 43"/>
                  <a:gd name="T100" fmla="*/ 21 w 41"/>
                  <a:gd name="T101" fmla="*/ 0 h 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 h="43">
                    <a:moveTo>
                      <a:pt x="21" y="0"/>
                    </a:moveTo>
                    <a:lnTo>
                      <a:pt x="23" y="0"/>
                    </a:lnTo>
                    <a:lnTo>
                      <a:pt x="26" y="0"/>
                    </a:lnTo>
                    <a:lnTo>
                      <a:pt x="31" y="3"/>
                    </a:lnTo>
                    <a:lnTo>
                      <a:pt x="36" y="5"/>
                    </a:lnTo>
                    <a:lnTo>
                      <a:pt x="36" y="8"/>
                    </a:lnTo>
                    <a:lnTo>
                      <a:pt x="38" y="10"/>
                    </a:lnTo>
                    <a:lnTo>
                      <a:pt x="41" y="15"/>
                    </a:lnTo>
                    <a:lnTo>
                      <a:pt x="41" y="18"/>
                    </a:lnTo>
                    <a:lnTo>
                      <a:pt x="41" y="20"/>
                    </a:lnTo>
                    <a:lnTo>
                      <a:pt x="41" y="23"/>
                    </a:lnTo>
                    <a:lnTo>
                      <a:pt x="41" y="28"/>
                    </a:lnTo>
                    <a:lnTo>
                      <a:pt x="38" y="31"/>
                    </a:lnTo>
                    <a:lnTo>
                      <a:pt x="38" y="33"/>
                    </a:lnTo>
                    <a:lnTo>
                      <a:pt x="36" y="33"/>
                    </a:lnTo>
                    <a:lnTo>
                      <a:pt x="33" y="38"/>
                    </a:lnTo>
                    <a:lnTo>
                      <a:pt x="31" y="41"/>
                    </a:lnTo>
                    <a:lnTo>
                      <a:pt x="28" y="41"/>
                    </a:lnTo>
                    <a:lnTo>
                      <a:pt x="26" y="43"/>
                    </a:lnTo>
                    <a:lnTo>
                      <a:pt x="21" y="43"/>
                    </a:lnTo>
                    <a:lnTo>
                      <a:pt x="18" y="43"/>
                    </a:lnTo>
                    <a:lnTo>
                      <a:pt x="16" y="43"/>
                    </a:lnTo>
                    <a:lnTo>
                      <a:pt x="10" y="41"/>
                    </a:lnTo>
                    <a:lnTo>
                      <a:pt x="8" y="36"/>
                    </a:lnTo>
                    <a:lnTo>
                      <a:pt x="5" y="36"/>
                    </a:lnTo>
                    <a:lnTo>
                      <a:pt x="3" y="33"/>
                    </a:lnTo>
                    <a:lnTo>
                      <a:pt x="3" y="28"/>
                    </a:lnTo>
                    <a:lnTo>
                      <a:pt x="0" y="23"/>
                    </a:lnTo>
                    <a:lnTo>
                      <a:pt x="0" y="20"/>
                    </a:lnTo>
                    <a:lnTo>
                      <a:pt x="0" y="18"/>
                    </a:lnTo>
                    <a:lnTo>
                      <a:pt x="3" y="15"/>
                    </a:lnTo>
                    <a:lnTo>
                      <a:pt x="3" y="10"/>
                    </a:lnTo>
                    <a:lnTo>
                      <a:pt x="5" y="10"/>
                    </a:lnTo>
                    <a:lnTo>
                      <a:pt x="5" y="8"/>
                    </a:lnTo>
                    <a:lnTo>
                      <a:pt x="8" y="5"/>
                    </a:lnTo>
                    <a:lnTo>
                      <a:pt x="10" y="3"/>
                    </a:lnTo>
                    <a:lnTo>
                      <a:pt x="13" y="3"/>
                    </a:lnTo>
                    <a:lnTo>
                      <a:pt x="13" y="0"/>
                    </a:lnTo>
                    <a:lnTo>
                      <a:pt x="18" y="0"/>
                    </a:lnTo>
                    <a:lnTo>
                      <a:pt x="21"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91" name="Freeform 404">
                <a:extLst>
                  <a:ext uri="{FF2B5EF4-FFF2-40B4-BE49-F238E27FC236}">
                    <a16:creationId xmlns:a16="http://schemas.microsoft.com/office/drawing/2014/main" id="{3F89B82E-E2FD-4CE2-92FA-8235993F4B51}"/>
                  </a:ext>
                </a:extLst>
              </p:cNvPr>
              <p:cNvSpPr>
                <a:spLocks noChangeAspect="1"/>
              </p:cNvSpPr>
              <p:nvPr/>
            </p:nvSpPr>
            <p:spPr bwMode="auto">
              <a:xfrm>
                <a:off x="3664" y="3710"/>
                <a:ext cx="23" cy="38"/>
              </a:xfrm>
              <a:custGeom>
                <a:avLst/>
                <a:gdLst>
                  <a:gd name="T0" fmla="*/ 11 w 23"/>
                  <a:gd name="T1" fmla="*/ 0 h 38"/>
                  <a:gd name="T2" fmla="*/ 8 w 23"/>
                  <a:gd name="T3" fmla="*/ 0 h 38"/>
                  <a:gd name="T4" fmla="*/ 8 w 23"/>
                  <a:gd name="T5" fmla="*/ 0 h 38"/>
                  <a:gd name="T6" fmla="*/ 6 w 23"/>
                  <a:gd name="T7" fmla="*/ 0 h 38"/>
                  <a:gd name="T8" fmla="*/ 6 w 23"/>
                  <a:gd name="T9" fmla="*/ 0 h 38"/>
                  <a:gd name="T10" fmla="*/ 6 w 23"/>
                  <a:gd name="T11" fmla="*/ 2 h 38"/>
                  <a:gd name="T12" fmla="*/ 3 w 23"/>
                  <a:gd name="T13" fmla="*/ 2 h 38"/>
                  <a:gd name="T14" fmla="*/ 3 w 23"/>
                  <a:gd name="T15" fmla="*/ 2 h 38"/>
                  <a:gd name="T16" fmla="*/ 0 w 23"/>
                  <a:gd name="T17" fmla="*/ 5 h 38"/>
                  <a:gd name="T18" fmla="*/ 0 w 23"/>
                  <a:gd name="T19" fmla="*/ 5 h 38"/>
                  <a:gd name="T20" fmla="*/ 0 w 23"/>
                  <a:gd name="T21" fmla="*/ 7 h 38"/>
                  <a:gd name="T22" fmla="*/ 0 w 23"/>
                  <a:gd name="T23" fmla="*/ 7 h 38"/>
                  <a:gd name="T24" fmla="*/ 0 w 23"/>
                  <a:gd name="T25" fmla="*/ 10 h 38"/>
                  <a:gd name="T26" fmla="*/ 0 w 23"/>
                  <a:gd name="T27" fmla="*/ 15 h 38"/>
                  <a:gd name="T28" fmla="*/ 0 w 23"/>
                  <a:gd name="T29" fmla="*/ 15 h 38"/>
                  <a:gd name="T30" fmla="*/ 0 w 23"/>
                  <a:gd name="T31" fmla="*/ 15 h 38"/>
                  <a:gd name="T32" fmla="*/ 0 w 23"/>
                  <a:gd name="T33" fmla="*/ 20 h 38"/>
                  <a:gd name="T34" fmla="*/ 0 w 23"/>
                  <a:gd name="T35" fmla="*/ 25 h 38"/>
                  <a:gd name="T36" fmla="*/ 3 w 23"/>
                  <a:gd name="T37" fmla="*/ 30 h 38"/>
                  <a:gd name="T38" fmla="*/ 3 w 23"/>
                  <a:gd name="T39" fmla="*/ 30 h 38"/>
                  <a:gd name="T40" fmla="*/ 3 w 23"/>
                  <a:gd name="T41" fmla="*/ 33 h 38"/>
                  <a:gd name="T42" fmla="*/ 6 w 23"/>
                  <a:gd name="T43" fmla="*/ 33 h 38"/>
                  <a:gd name="T44" fmla="*/ 8 w 23"/>
                  <a:gd name="T45" fmla="*/ 35 h 38"/>
                  <a:gd name="T46" fmla="*/ 11 w 23"/>
                  <a:gd name="T47" fmla="*/ 38 h 38"/>
                  <a:gd name="T48" fmla="*/ 13 w 23"/>
                  <a:gd name="T49" fmla="*/ 38 h 38"/>
                  <a:gd name="T50" fmla="*/ 13 w 23"/>
                  <a:gd name="T51" fmla="*/ 38 h 38"/>
                  <a:gd name="T52" fmla="*/ 16 w 23"/>
                  <a:gd name="T53" fmla="*/ 38 h 38"/>
                  <a:gd name="T54" fmla="*/ 18 w 23"/>
                  <a:gd name="T55" fmla="*/ 35 h 38"/>
                  <a:gd name="T56" fmla="*/ 21 w 23"/>
                  <a:gd name="T57" fmla="*/ 35 h 38"/>
                  <a:gd name="T58" fmla="*/ 21 w 23"/>
                  <a:gd name="T59" fmla="*/ 33 h 38"/>
                  <a:gd name="T60" fmla="*/ 21 w 23"/>
                  <a:gd name="T61" fmla="*/ 33 h 38"/>
                  <a:gd name="T62" fmla="*/ 21 w 23"/>
                  <a:gd name="T63" fmla="*/ 33 h 38"/>
                  <a:gd name="T64" fmla="*/ 23 w 23"/>
                  <a:gd name="T65" fmla="*/ 28 h 38"/>
                  <a:gd name="T66" fmla="*/ 23 w 23"/>
                  <a:gd name="T67" fmla="*/ 23 h 38"/>
                  <a:gd name="T68" fmla="*/ 23 w 23"/>
                  <a:gd name="T69" fmla="*/ 20 h 38"/>
                  <a:gd name="T70" fmla="*/ 23 w 23"/>
                  <a:gd name="T71" fmla="*/ 20 h 38"/>
                  <a:gd name="T72" fmla="*/ 23 w 23"/>
                  <a:gd name="T73" fmla="*/ 15 h 38"/>
                  <a:gd name="T74" fmla="*/ 21 w 23"/>
                  <a:gd name="T75" fmla="*/ 10 h 38"/>
                  <a:gd name="T76" fmla="*/ 18 w 23"/>
                  <a:gd name="T77" fmla="*/ 5 h 38"/>
                  <a:gd name="T78" fmla="*/ 18 w 23"/>
                  <a:gd name="T79" fmla="*/ 5 h 38"/>
                  <a:gd name="T80" fmla="*/ 16 w 23"/>
                  <a:gd name="T81" fmla="*/ 2 h 38"/>
                  <a:gd name="T82" fmla="*/ 16 w 23"/>
                  <a:gd name="T83" fmla="*/ 2 h 38"/>
                  <a:gd name="T84" fmla="*/ 13 w 23"/>
                  <a:gd name="T85" fmla="*/ 0 h 38"/>
                  <a:gd name="T86" fmla="*/ 11 w 23"/>
                  <a:gd name="T87" fmla="*/ 0 h 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3" h="38">
                    <a:moveTo>
                      <a:pt x="11" y="0"/>
                    </a:moveTo>
                    <a:lnTo>
                      <a:pt x="8" y="0"/>
                    </a:lnTo>
                    <a:lnTo>
                      <a:pt x="6" y="0"/>
                    </a:lnTo>
                    <a:lnTo>
                      <a:pt x="6" y="2"/>
                    </a:lnTo>
                    <a:lnTo>
                      <a:pt x="3" y="2"/>
                    </a:lnTo>
                    <a:lnTo>
                      <a:pt x="0" y="5"/>
                    </a:lnTo>
                    <a:lnTo>
                      <a:pt x="0" y="7"/>
                    </a:lnTo>
                    <a:lnTo>
                      <a:pt x="0" y="10"/>
                    </a:lnTo>
                    <a:lnTo>
                      <a:pt x="0" y="15"/>
                    </a:lnTo>
                    <a:lnTo>
                      <a:pt x="0" y="20"/>
                    </a:lnTo>
                    <a:lnTo>
                      <a:pt x="0" y="25"/>
                    </a:lnTo>
                    <a:lnTo>
                      <a:pt x="3" y="30"/>
                    </a:lnTo>
                    <a:lnTo>
                      <a:pt x="3" y="33"/>
                    </a:lnTo>
                    <a:lnTo>
                      <a:pt x="6" y="33"/>
                    </a:lnTo>
                    <a:lnTo>
                      <a:pt x="8" y="35"/>
                    </a:lnTo>
                    <a:lnTo>
                      <a:pt x="11" y="38"/>
                    </a:lnTo>
                    <a:lnTo>
                      <a:pt x="13" y="38"/>
                    </a:lnTo>
                    <a:lnTo>
                      <a:pt x="16" y="38"/>
                    </a:lnTo>
                    <a:lnTo>
                      <a:pt x="18" y="35"/>
                    </a:lnTo>
                    <a:lnTo>
                      <a:pt x="21" y="35"/>
                    </a:lnTo>
                    <a:lnTo>
                      <a:pt x="21" y="33"/>
                    </a:lnTo>
                    <a:lnTo>
                      <a:pt x="23" y="28"/>
                    </a:lnTo>
                    <a:lnTo>
                      <a:pt x="23" y="23"/>
                    </a:lnTo>
                    <a:lnTo>
                      <a:pt x="23" y="20"/>
                    </a:lnTo>
                    <a:lnTo>
                      <a:pt x="23" y="15"/>
                    </a:lnTo>
                    <a:lnTo>
                      <a:pt x="21" y="10"/>
                    </a:lnTo>
                    <a:lnTo>
                      <a:pt x="18" y="5"/>
                    </a:lnTo>
                    <a:lnTo>
                      <a:pt x="16" y="2"/>
                    </a:lnTo>
                    <a:lnTo>
                      <a:pt x="13" y="0"/>
                    </a:lnTo>
                    <a:lnTo>
                      <a:pt x="11"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92" name="Freeform 405">
                <a:extLst>
                  <a:ext uri="{FF2B5EF4-FFF2-40B4-BE49-F238E27FC236}">
                    <a16:creationId xmlns:a16="http://schemas.microsoft.com/office/drawing/2014/main" id="{85CD5379-D3FD-4493-85A3-F245136E9CFB}"/>
                  </a:ext>
                </a:extLst>
              </p:cNvPr>
              <p:cNvSpPr>
                <a:spLocks noChangeAspect="1" noEditPoints="1"/>
              </p:cNvSpPr>
              <p:nvPr/>
            </p:nvSpPr>
            <p:spPr bwMode="auto">
              <a:xfrm>
                <a:off x="3702" y="3685"/>
                <a:ext cx="21" cy="63"/>
              </a:xfrm>
              <a:custGeom>
                <a:avLst/>
                <a:gdLst>
                  <a:gd name="T0" fmla="*/ 10 w 21"/>
                  <a:gd name="T1" fmla="*/ 0 h 63"/>
                  <a:gd name="T2" fmla="*/ 13 w 21"/>
                  <a:gd name="T3" fmla="*/ 2 h 63"/>
                  <a:gd name="T4" fmla="*/ 13 w 21"/>
                  <a:gd name="T5" fmla="*/ 2 h 63"/>
                  <a:gd name="T6" fmla="*/ 15 w 21"/>
                  <a:gd name="T7" fmla="*/ 5 h 63"/>
                  <a:gd name="T8" fmla="*/ 15 w 21"/>
                  <a:gd name="T9" fmla="*/ 5 h 63"/>
                  <a:gd name="T10" fmla="*/ 13 w 21"/>
                  <a:gd name="T11" fmla="*/ 7 h 63"/>
                  <a:gd name="T12" fmla="*/ 13 w 21"/>
                  <a:gd name="T13" fmla="*/ 7 h 63"/>
                  <a:gd name="T14" fmla="*/ 10 w 21"/>
                  <a:gd name="T15" fmla="*/ 10 h 63"/>
                  <a:gd name="T16" fmla="*/ 10 w 21"/>
                  <a:gd name="T17" fmla="*/ 10 h 63"/>
                  <a:gd name="T18" fmla="*/ 8 w 21"/>
                  <a:gd name="T19" fmla="*/ 10 h 63"/>
                  <a:gd name="T20" fmla="*/ 5 w 21"/>
                  <a:gd name="T21" fmla="*/ 7 h 63"/>
                  <a:gd name="T22" fmla="*/ 5 w 21"/>
                  <a:gd name="T23" fmla="*/ 7 h 63"/>
                  <a:gd name="T24" fmla="*/ 5 w 21"/>
                  <a:gd name="T25" fmla="*/ 5 h 63"/>
                  <a:gd name="T26" fmla="*/ 5 w 21"/>
                  <a:gd name="T27" fmla="*/ 2 h 63"/>
                  <a:gd name="T28" fmla="*/ 5 w 21"/>
                  <a:gd name="T29" fmla="*/ 2 h 63"/>
                  <a:gd name="T30" fmla="*/ 8 w 21"/>
                  <a:gd name="T31" fmla="*/ 0 h 63"/>
                  <a:gd name="T32" fmla="*/ 10 w 21"/>
                  <a:gd name="T33" fmla="*/ 0 h 63"/>
                  <a:gd name="T34" fmla="*/ 13 w 21"/>
                  <a:gd name="T35" fmla="*/ 55 h 63"/>
                  <a:gd name="T36" fmla="*/ 13 w 21"/>
                  <a:gd name="T37" fmla="*/ 58 h 63"/>
                  <a:gd name="T38" fmla="*/ 13 w 21"/>
                  <a:gd name="T39" fmla="*/ 60 h 63"/>
                  <a:gd name="T40" fmla="*/ 15 w 21"/>
                  <a:gd name="T41" fmla="*/ 60 h 63"/>
                  <a:gd name="T42" fmla="*/ 15 w 21"/>
                  <a:gd name="T43" fmla="*/ 63 h 63"/>
                  <a:gd name="T44" fmla="*/ 18 w 21"/>
                  <a:gd name="T45" fmla="*/ 63 h 63"/>
                  <a:gd name="T46" fmla="*/ 18 w 21"/>
                  <a:gd name="T47" fmla="*/ 63 h 63"/>
                  <a:gd name="T48" fmla="*/ 21 w 21"/>
                  <a:gd name="T49" fmla="*/ 63 h 63"/>
                  <a:gd name="T50" fmla="*/ 0 w 21"/>
                  <a:gd name="T51" fmla="*/ 63 h 63"/>
                  <a:gd name="T52" fmla="*/ 0 w 21"/>
                  <a:gd name="T53" fmla="*/ 63 h 63"/>
                  <a:gd name="T54" fmla="*/ 3 w 21"/>
                  <a:gd name="T55" fmla="*/ 63 h 63"/>
                  <a:gd name="T56" fmla="*/ 5 w 21"/>
                  <a:gd name="T57" fmla="*/ 63 h 63"/>
                  <a:gd name="T58" fmla="*/ 5 w 21"/>
                  <a:gd name="T59" fmla="*/ 60 h 63"/>
                  <a:gd name="T60" fmla="*/ 5 w 21"/>
                  <a:gd name="T61" fmla="*/ 60 h 63"/>
                  <a:gd name="T62" fmla="*/ 5 w 21"/>
                  <a:gd name="T63" fmla="*/ 58 h 63"/>
                  <a:gd name="T64" fmla="*/ 5 w 21"/>
                  <a:gd name="T65" fmla="*/ 40 h 63"/>
                  <a:gd name="T66" fmla="*/ 5 w 21"/>
                  <a:gd name="T67" fmla="*/ 32 h 63"/>
                  <a:gd name="T68" fmla="*/ 5 w 21"/>
                  <a:gd name="T69" fmla="*/ 30 h 63"/>
                  <a:gd name="T70" fmla="*/ 5 w 21"/>
                  <a:gd name="T71" fmla="*/ 27 h 63"/>
                  <a:gd name="T72" fmla="*/ 3 w 21"/>
                  <a:gd name="T73" fmla="*/ 27 h 63"/>
                  <a:gd name="T74" fmla="*/ 3 w 21"/>
                  <a:gd name="T75" fmla="*/ 27 h 63"/>
                  <a:gd name="T76" fmla="*/ 0 w 21"/>
                  <a:gd name="T77" fmla="*/ 27 h 63"/>
                  <a:gd name="T78" fmla="*/ 0 w 21"/>
                  <a:gd name="T79" fmla="*/ 27 h 63"/>
                  <a:gd name="T80" fmla="*/ 13 w 21"/>
                  <a:gd name="T81" fmla="*/ 22 h 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 h="63">
                    <a:moveTo>
                      <a:pt x="10" y="0"/>
                    </a:moveTo>
                    <a:lnTo>
                      <a:pt x="10" y="0"/>
                    </a:lnTo>
                    <a:lnTo>
                      <a:pt x="13" y="0"/>
                    </a:lnTo>
                    <a:lnTo>
                      <a:pt x="13" y="2"/>
                    </a:lnTo>
                    <a:lnTo>
                      <a:pt x="15" y="5"/>
                    </a:lnTo>
                    <a:lnTo>
                      <a:pt x="15" y="7"/>
                    </a:lnTo>
                    <a:lnTo>
                      <a:pt x="13" y="7"/>
                    </a:lnTo>
                    <a:lnTo>
                      <a:pt x="10" y="10"/>
                    </a:lnTo>
                    <a:lnTo>
                      <a:pt x="8" y="10"/>
                    </a:lnTo>
                    <a:lnTo>
                      <a:pt x="5" y="7"/>
                    </a:lnTo>
                    <a:lnTo>
                      <a:pt x="5" y="5"/>
                    </a:lnTo>
                    <a:lnTo>
                      <a:pt x="5" y="2"/>
                    </a:lnTo>
                    <a:lnTo>
                      <a:pt x="8" y="0"/>
                    </a:lnTo>
                    <a:lnTo>
                      <a:pt x="10" y="0"/>
                    </a:lnTo>
                    <a:close/>
                    <a:moveTo>
                      <a:pt x="13" y="22"/>
                    </a:moveTo>
                    <a:lnTo>
                      <a:pt x="13" y="55"/>
                    </a:lnTo>
                    <a:lnTo>
                      <a:pt x="13" y="58"/>
                    </a:lnTo>
                    <a:lnTo>
                      <a:pt x="13" y="60"/>
                    </a:lnTo>
                    <a:lnTo>
                      <a:pt x="15" y="60"/>
                    </a:lnTo>
                    <a:lnTo>
                      <a:pt x="15" y="63"/>
                    </a:lnTo>
                    <a:lnTo>
                      <a:pt x="18" y="63"/>
                    </a:lnTo>
                    <a:lnTo>
                      <a:pt x="21" y="63"/>
                    </a:lnTo>
                    <a:lnTo>
                      <a:pt x="0" y="63"/>
                    </a:lnTo>
                    <a:lnTo>
                      <a:pt x="3" y="63"/>
                    </a:lnTo>
                    <a:lnTo>
                      <a:pt x="5" y="63"/>
                    </a:lnTo>
                    <a:lnTo>
                      <a:pt x="5" y="60"/>
                    </a:lnTo>
                    <a:lnTo>
                      <a:pt x="5" y="58"/>
                    </a:lnTo>
                    <a:lnTo>
                      <a:pt x="5" y="55"/>
                    </a:lnTo>
                    <a:lnTo>
                      <a:pt x="5" y="40"/>
                    </a:lnTo>
                    <a:lnTo>
                      <a:pt x="5" y="35"/>
                    </a:lnTo>
                    <a:lnTo>
                      <a:pt x="5" y="32"/>
                    </a:lnTo>
                    <a:lnTo>
                      <a:pt x="5" y="30"/>
                    </a:lnTo>
                    <a:lnTo>
                      <a:pt x="5" y="27"/>
                    </a:lnTo>
                    <a:lnTo>
                      <a:pt x="3" y="27"/>
                    </a:lnTo>
                    <a:lnTo>
                      <a:pt x="0" y="27"/>
                    </a:lnTo>
                    <a:lnTo>
                      <a:pt x="10" y="22"/>
                    </a:lnTo>
                    <a:lnTo>
                      <a:pt x="13"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3" name="Freeform 406">
                <a:extLst>
                  <a:ext uri="{FF2B5EF4-FFF2-40B4-BE49-F238E27FC236}">
                    <a16:creationId xmlns:a16="http://schemas.microsoft.com/office/drawing/2014/main" id="{3BD8C1D2-8326-412F-8233-20A1F5EE9610}"/>
                  </a:ext>
                </a:extLst>
              </p:cNvPr>
              <p:cNvSpPr>
                <a:spLocks noChangeAspect="1"/>
              </p:cNvSpPr>
              <p:nvPr/>
            </p:nvSpPr>
            <p:spPr bwMode="auto">
              <a:xfrm>
                <a:off x="3707" y="3685"/>
                <a:ext cx="10" cy="10"/>
              </a:xfrm>
              <a:custGeom>
                <a:avLst/>
                <a:gdLst>
                  <a:gd name="T0" fmla="*/ 5 w 10"/>
                  <a:gd name="T1" fmla="*/ 0 h 10"/>
                  <a:gd name="T2" fmla="*/ 5 w 10"/>
                  <a:gd name="T3" fmla="*/ 0 h 10"/>
                  <a:gd name="T4" fmla="*/ 8 w 10"/>
                  <a:gd name="T5" fmla="*/ 0 h 10"/>
                  <a:gd name="T6" fmla="*/ 8 w 10"/>
                  <a:gd name="T7" fmla="*/ 2 h 10"/>
                  <a:gd name="T8" fmla="*/ 8 w 10"/>
                  <a:gd name="T9" fmla="*/ 2 h 10"/>
                  <a:gd name="T10" fmla="*/ 8 w 10"/>
                  <a:gd name="T11" fmla="*/ 2 h 10"/>
                  <a:gd name="T12" fmla="*/ 8 w 10"/>
                  <a:gd name="T13" fmla="*/ 2 h 10"/>
                  <a:gd name="T14" fmla="*/ 10 w 10"/>
                  <a:gd name="T15" fmla="*/ 5 h 10"/>
                  <a:gd name="T16" fmla="*/ 10 w 10"/>
                  <a:gd name="T17" fmla="*/ 5 h 10"/>
                  <a:gd name="T18" fmla="*/ 10 w 10"/>
                  <a:gd name="T19" fmla="*/ 5 h 10"/>
                  <a:gd name="T20" fmla="*/ 10 w 10"/>
                  <a:gd name="T21" fmla="*/ 7 h 10"/>
                  <a:gd name="T22" fmla="*/ 8 w 10"/>
                  <a:gd name="T23" fmla="*/ 7 h 10"/>
                  <a:gd name="T24" fmla="*/ 8 w 10"/>
                  <a:gd name="T25" fmla="*/ 7 h 10"/>
                  <a:gd name="T26" fmla="*/ 8 w 10"/>
                  <a:gd name="T27" fmla="*/ 7 h 10"/>
                  <a:gd name="T28" fmla="*/ 8 w 10"/>
                  <a:gd name="T29" fmla="*/ 7 h 10"/>
                  <a:gd name="T30" fmla="*/ 5 w 10"/>
                  <a:gd name="T31" fmla="*/ 10 h 10"/>
                  <a:gd name="T32" fmla="*/ 5 w 10"/>
                  <a:gd name="T33" fmla="*/ 10 h 10"/>
                  <a:gd name="T34" fmla="*/ 5 w 10"/>
                  <a:gd name="T35" fmla="*/ 10 h 10"/>
                  <a:gd name="T36" fmla="*/ 3 w 10"/>
                  <a:gd name="T37" fmla="*/ 10 h 10"/>
                  <a:gd name="T38" fmla="*/ 3 w 10"/>
                  <a:gd name="T39" fmla="*/ 10 h 10"/>
                  <a:gd name="T40" fmla="*/ 0 w 10"/>
                  <a:gd name="T41" fmla="*/ 7 h 10"/>
                  <a:gd name="T42" fmla="*/ 0 w 10"/>
                  <a:gd name="T43" fmla="*/ 7 h 10"/>
                  <a:gd name="T44" fmla="*/ 0 w 10"/>
                  <a:gd name="T45" fmla="*/ 7 h 10"/>
                  <a:gd name="T46" fmla="*/ 0 w 10"/>
                  <a:gd name="T47" fmla="*/ 7 h 10"/>
                  <a:gd name="T48" fmla="*/ 0 w 10"/>
                  <a:gd name="T49" fmla="*/ 5 h 10"/>
                  <a:gd name="T50" fmla="*/ 0 w 10"/>
                  <a:gd name="T51" fmla="*/ 5 h 10"/>
                  <a:gd name="T52" fmla="*/ 0 w 10"/>
                  <a:gd name="T53" fmla="*/ 5 h 10"/>
                  <a:gd name="T54" fmla="*/ 0 w 10"/>
                  <a:gd name="T55" fmla="*/ 2 h 10"/>
                  <a:gd name="T56" fmla="*/ 0 w 10"/>
                  <a:gd name="T57" fmla="*/ 2 h 10"/>
                  <a:gd name="T58" fmla="*/ 0 w 10"/>
                  <a:gd name="T59" fmla="*/ 2 h 10"/>
                  <a:gd name="T60" fmla="*/ 3 w 10"/>
                  <a:gd name="T61" fmla="*/ 0 h 10"/>
                  <a:gd name="T62" fmla="*/ 3 w 10"/>
                  <a:gd name="T63" fmla="*/ 0 h 10"/>
                  <a:gd name="T64" fmla="*/ 5 w 10"/>
                  <a:gd name="T65" fmla="*/ 0 h 10"/>
                  <a:gd name="T66" fmla="*/ 5 w 10"/>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 h="10">
                    <a:moveTo>
                      <a:pt x="5" y="0"/>
                    </a:moveTo>
                    <a:lnTo>
                      <a:pt x="5" y="0"/>
                    </a:lnTo>
                    <a:lnTo>
                      <a:pt x="8" y="0"/>
                    </a:lnTo>
                    <a:lnTo>
                      <a:pt x="8" y="2"/>
                    </a:lnTo>
                    <a:lnTo>
                      <a:pt x="10" y="5"/>
                    </a:lnTo>
                    <a:lnTo>
                      <a:pt x="10" y="7"/>
                    </a:lnTo>
                    <a:lnTo>
                      <a:pt x="8" y="7"/>
                    </a:lnTo>
                    <a:lnTo>
                      <a:pt x="5" y="10"/>
                    </a:lnTo>
                    <a:lnTo>
                      <a:pt x="3" y="10"/>
                    </a:lnTo>
                    <a:lnTo>
                      <a:pt x="0" y="7"/>
                    </a:lnTo>
                    <a:lnTo>
                      <a:pt x="0" y="5"/>
                    </a:lnTo>
                    <a:lnTo>
                      <a:pt x="0" y="2"/>
                    </a:lnTo>
                    <a:lnTo>
                      <a:pt x="3" y="0"/>
                    </a:lnTo>
                    <a:lnTo>
                      <a:pt x="5"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94" name="Freeform 407">
                <a:extLst>
                  <a:ext uri="{FF2B5EF4-FFF2-40B4-BE49-F238E27FC236}">
                    <a16:creationId xmlns:a16="http://schemas.microsoft.com/office/drawing/2014/main" id="{88FB7D12-FAA5-4BC8-9A5B-167733780D20}"/>
                  </a:ext>
                </a:extLst>
              </p:cNvPr>
              <p:cNvSpPr>
                <a:spLocks noChangeAspect="1"/>
              </p:cNvSpPr>
              <p:nvPr/>
            </p:nvSpPr>
            <p:spPr bwMode="auto">
              <a:xfrm>
                <a:off x="3702" y="3707"/>
                <a:ext cx="21" cy="41"/>
              </a:xfrm>
              <a:custGeom>
                <a:avLst/>
                <a:gdLst>
                  <a:gd name="T0" fmla="*/ 13 w 21"/>
                  <a:gd name="T1" fmla="*/ 0 h 41"/>
                  <a:gd name="T2" fmla="*/ 13 w 21"/>
                  <a:gd name="T3" fmla="*/ 33 h 41"/>
                  <a:gd name="T4" fmla="*/ 13 w 21"/>
                  <a:gd name="T5" fmla="*/ 33 h 41"/>
                  <a:gd name="T6" fmla="*/ 13 w 21"/>
                  <a:gd name="T7" fmla="*/ 36 h 41"/>
                  <a:gd name="T8" fmla="*/ 13 w 21"/>
                  <a:gd name="T9" fmla="*/ 36 h 41"/>
                  <a:gd name="T10" fmla="*/ 13 w 21"/>
                  <a:gd name="T11" fmla="*/ 38 h 41"/>
                  <a:gd name="T12" fmla="*/ 15 w 21"/>
                  <a:gd name="T13" fmla="*/ 38 h 41"/>
                  <a:gd name="T14" fmla="*/ 15 w 21"/>
                  <a:gd name="T15" fmla="*/ 38 h 41"/>
                  <a:gd name="T16" fmla="*/ 15 w 21"/>
                  <a:gd name="T17" fmla="*/ 41 h 41"/>
                  <a:gd name="T18" fmla="*/ 15 w 21"/>
                  <a:gd name="T19" fmla="*/ 41 h 41"/>
                  <a:gd name="T20" fmla="*/ 15 w 21"/>
                  <a:gd name="T21" fmla="*/ 41 h 41"/>
                  <a:gd name="T22" fmla="*/ 18 w 21"/>
                  <a:gd name="T23" fmla="*/ 41 h 41"/>
                  <a:gd name="T24" fmla="*/ 18 w 21"/>
                  <a:gd name="T25" fmla="*/ 41 h 41"/>
                  <a:gd name="T26" fmla="*/ 18 w 21"/>
                  <a:gd name="T27" fmla="*/ 41 h 41"/>
                  <a:gd name="T28" fmla="*/ 21 w 21"/>
                  <a:gd name="T29" fmla="*/ 41 h 41"/>
                  <a:gd name="T30" fmla="*/ 21 w 21"/>
                  <a:gd name="T31" fmla="*/ 41 h 41"/>
                  <a:gd name="T32" fmla="*/ 0 w 21"/>
                  <a:gd name="T33" fmla="*/ 41 h 41"/>
                  <a:gd name="T34" fmla="*/ 0 w 21"/>
                  <a:gd name="T35" fmla="*/ 41 h 41"/>
                  <a:gd name="T36" fmla="*/ 0 w 21"/>
                  <a:gd name="T37" fmla="*/ 41 h 41"/>
                  <a:gd name="T38" fmla="*/ 0 w 21"/>
                  <a:gd name="T39" fmla="*/ 41 h 41"/>
                  <a:gd name="T40" fmla="*/ 3 w 21"/>
                  <a:gd name="T41" fmla="*/ 41 h 41"/>
                  <a:gd name="T42" fmla="*/ 3 w 21"/>
                  <a:gd name="T43" fmla="*/ 41 h 41"/>
                  <a:gd name="T44" fmla="*/ 3 w 21"/>
                  <a:gd name="T45" fmla="*/ 41 h 41"/>
                  <a:gd name="T46" fmla="*/ 5 w 21"/>
                  <a:gd name="T47" fmla="*/ 41 h 41"/>
                  <a:gd name="T48" fmla="*/ 5 w 21"/>
                  <a:gd name="T49" fmla="*/ 38 h 41"/>
                  <a:gd name="T50" fmla="*/ 5 w 21"/>
                  <a:gd name="T51" fmla="*/ 38 h 41"/>
                  <a:gd name="T52" fmla="*/ 5 w 21"/>
                  <a:gd name="T53" fmla="*/ 38 h 41"/>
                  <a:gd name="T54" fmla="*/ 5 w 21"/>
                  <a:gd name="T55" fmla="*/ 38 h 41"/>
                  <a:gd name="T56" fmla="*/ 5 w 21"/>
                  <a:gd name="T57" fmla="*/ 36 h 41"/>
                  <a:gd name="T58" fmla="*/ 5 w 21"/>
                  <a:gd name="T59" fmla="*/ 36 h 41"/>
                  <a:gd name="T60" fmla="*/ 5 w 21"/>
                  <a:gd name="T61" fmla="*/ 33 h 41"/>
                  <a:gd name="T62" fmla="*/ 5 w 21"/>
                  <a:gd name="T63" fmla="*/ 18 h 41"/>
                  <a:gd name="T64" fmla="*/ 5 w 21"/>
                  <a:gd name="T65" fmla="*/ 13 h 41"/>
                  <a:gd name="T66" fmla="*/ 5 w 21"/>
                  <a:gd name="T67" fmla="*/ 10 h 41"/>
                  <a:gd name="T68" fmla="*/ 5 w 21"/>
                  <a:gd name="T69" fmla="*/ 8 h 41"/>
                  <a:gd name="T70" fmla="*/ 5 w 21"/>
                  <a:gd name="T71" fmla="*/ 8 h 41"/>
                  <a:gd name="T72" fmla="*/ 5 w 21"/>
                  <a:gd name="T73" fmla="*/ 8 h 41"/>
                  <a:gd name="T74" fmla="*/ 5 w 21"/>
                  <a:gd name="T75" fmla="*/ 5 h 41"/>
                  <a:gd name="T76" fmla="*/ 5 w 21"/>
                  <a:gd name="T77" fmla="*/ 5 h 41"/>
                  <a:gd name="T78" fmla="*/ 3 w 21"/>
                  <a:gd name="T79" fmla="*/ 5 h 41"/>
                  <a:gd name="T80" fmla="*/ 3 w 21"/>
                  <a:gd name="T81" fmla="*/ 5 h 41"/>
                  <a:gd name="T82" fmla="*/ 3 w 21"/>
                  <a:gd name="T83" fmla="*/ 5 h 41"/>
                  <a:gd name="T84" fmla="*/ 3 w 21"/>
                  <a:gd name="T85" fmla="*/ 5 h 41"/>
                  <a:gd name="T86" fmla="*/ 0 w 21"/>
                  <a:gd name="T87" fmla="*/ 5 h 41"/>
                  <a:gd name="T88" fmla="*/ 0 w 21"/>
                  <a:gd name="T89" fmla="*/ 5 h 41"/>
                  <a:gd name="T90" fmla="*/ 0 w 21"/>
                  <a:gd name="T91" fmla="*/ 5 h 41"/>
                  <a:gd name="T92" fmla="*/ 10 w 21"/>
                  <a:gd name="T93" fmla="*/ 0 h 41"/>
                  <a:gd name="T94" fmla="*/ 13 w 21"/>
                  <a:gd name="T95" fmla="*/ 0 h 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 h="41">
                    <a:moveTo>
                      <a:pt x="13" y="0"/>
                    </a:moveTo>
                    <a:lnTo>
                      <a:pt x="13" y="33"/>
                    </a:lnTo>
                    <a:lnTo>
                      <a:pt x="13" y="36"/>
                    </a:lnTo>
                    <a:lnTo>
                      <a:pt x="13" y="38"/>
                    </a:lnTo>
                    <a:lnTo>
                      <a:pt x="15" y="38"/>
                    </a:lnTo>
                    <a:lnTo>
                      <a:pt x="15" y="41"/>
                    </a:lnTo>
                    <a:lnTo>
                      <a:pt x="18" y="41"/>
                    </a:lnTo>
                    <a:lnTo>
                      <a:pt x="21" y="41"/>
                    </a:lnTo>
                    <a:lnTo>
                      <a:pt x="0" y="41"/>
                    </a:lnTo>
                    <a:lnTo>
                      <a:pt x="3" y="41"/>
                    </a:lnTo>
                    <a:lnTo>
                      <a:pt x="5" y="41"/>
                    </a:lnTo>
                    <a:lnTo>
                      <a:pt x="5" y="38"/>
                    </a:lnTo>
                    <a:lnTo>
                      <a:pt x="5" y="36"/>
                    </a:lnTo>
                    <a:lnTo>
                      <a:pt x="5" y="33"/>
                    </a:lnTo>
                    <a:lnTo>
                      <a:pt x="5" y="18"/>
                    </a:lnTo>
                    <a:lnTo>
                      <a:pt x="5" y="13"/>
                    </a:lnTo>
                    <a:lnTo>
                      <a:pt x="5" y="10"/>
                    </a:lnTo>
                    <a:lnTo>
                      <a:pt x="5" y="8"/>
                    </a:lnTo>
                    <a:lnTo>
                      <a:pt x="5" y="5"/>
                    </a:lnTo>
                    <a:lnTo>
                      <a:pt x="3" y="5"/>
                    </a:lnTo>
                    <a:lnTo>
                      <a:pt x="0" y="5"/>
                    </a:lnTo>
                    <a:lnTo>
                      <a:pt x="10" y="0"/>
                    </a:lnTo>
                    <a:lnTo>
                      <a:pt x="13"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95" name="Freeform 408">
                <a:extLst>
                  <a:ext uri="{FF2B5EF4-FFF2-40B4-BE49-F238E27FC236}">
                    <a16:creationId xmlns:a16="http://schemas.microsoft.com/office/drawing/2014/main" id="{44551BF5-CE46-474D-86F6-BDBBDF26C9F9}"/>
                  </a:ext>
                </a:extLst>
              </p:cNvPr>
              <p:cNvSpPr>
                <a:spLocks noChangeAspect="1"/>
              </p:cNvSpPr>
              <p:nvPr/>
            </p:nvSpPr>
            <p:spPr bwMode="auto">
              <a:xfrm>
                <a:off x="3728" y="3685"/>
                <a:ext cx="20" cy="63"/>
              </a:xfrm>
              <a:custGeom>
                <a:avLst/>
                <a:gdLst>
                  <a:gd name="T0" fmla="*/ 12 w 20"/>
                  <a:gd name="T1" fmla="*/ 0 h 63"/>
                  <a:gd name="T2" fmla="*/ 12 w 20"/>
                  <a:gd name="T3" fmla="*/ 55 h 63"/>
                  <a:gd name="T4" fmla="*/ 12 w 20"/>
                  <a:gd name="T5" fmla="*/ 55 h 63"/>
                  <a:gd name="T6" fmla="*/ 12 w 20"/>
                  <a:gd name="T7" fmla="*/ 58 h 63"/>
                  <a:gd name="T8" fmla="*/ 12 w 20"/>
                  <a:gd name="T9" fmla="*/ 58 h 63"/>
                  <a:gd name="T10" fmla="*/ 12 w 20"/>
                  <a:gd name="T11" fmla="*/ 60 h 63"/>
                  <a:gd name="T12" fmla="*/ 15 w 20"/>
                  <a:gd name="T13" fmla="*/ 60 h 63"/>
                  <a:gd name="T14" fmla="*/ 15 w 20"/>
                  <a:gd name="T15" fmla="*/ 60 h 63"/>
                  <a:gd name="T16" fmla="*/ 15 w 20"/>
                  <a:gd name="T17" fmla="*/ 60 h 63"/>
                  <a:gd name="T18" fmla="*/ 15 w 20"/>
                  <a:gd name="T19" fmla="*/ 63 h 63"/>
                  <a:gd name="T20" fmla="*/ 15 w 20"/>
                  <a:gd name="T21" fmla="*/ 63 h 63"/>
                  <a:gd name="T22" fmla="*/ 17 w 20"/>
                  <a:gd name="T23" fmla="*/ 63 h 63"/>
                  <a:gd name="T24" fmla="*/ 17 w 20"/>
                  <a:gd name="T25" fmla="*/ 63 h 63"/>
                  <a:gd name="T26" fmla="*/ 17 w 20"/>
                  <a:gd name="T27" fmla="*/ 63 h 63"/>
                  <a:gd name="T28" fmla="*/ 20 w 20"/>
                  <a:gd name="T29" fmla="*/ 63 h 63"/>
                  <a:gd name="T30" fmla="*/ 20 w 20"/>
                  <a:gd name="T31" fmla="*/ 63 h 63"/>
                  <a:gd name="T32" fmla="*/ 0 w 20"/>
                  <a:gd name="T33" fmla="*/ 63 h 63"/>
                  <a:gd name="T34" fmla="*/ 0 w 20"/>
                  <a:gd name="T35" fmla="*/ 63 h 63"/>
                  <a:gd name="T36" fmla="*/ 0 w 20"/>
                  <a:gd name="T37" fmla="*/ 63 h 63"/>
                  <a:gd name="T38" fmla="*/ 2 w 20"/>
                  <a:gd name="T39" fmla="*/ 63 h 63"/>
                  <a:gd name="T40" fmla="*/ 2 w 20"/>
                  <a:gd name="T41" fmla="*/ 63 h 63"/>
                  <a:gd name="T42" fmla="*/ 2 w 20"/>
                  <a:gd name="T43" fmla="*/ 63 h 63"/>
                  <a:gd name="T44" fmla="*/ 5 w 20"/>
                  <a:gd name="T45" fmla="*/ 63 h 63"/>
                  <a:gd name="T46" fmla="*/ 5 w 20"/>
                  <a:gd name="T47" fmla="*/ 63 h 63"/>
                  <a:gd name="T48" fmla="*/ 5 w 20"/>
                  <a:gd name="T49" fmla="*/ 60 h 63"/>
                  <a:gd name="T50" fmla="*/ 5 w 20"/>
                  <a:gd name="T51" fmla="*/ 60 h 63"/>
                  <a:gd name="T52" fmla="*/ 5 w 20"/>
                  <a:gd name="T53" fmla="*/ 60 h 63"/>
                  <a:gd name="T54" fmla="*/ 5 w 20"/>
                  <a:gd name="T55" fmla="*/ 60 h 63"/>
                  <a:gd name="T56" fmla="*/ 5 w 20"/>
                  <a:gd name="T57" fmla="*/ 58 h 63"/>
                  <a:gd name="T58" fmla="*/ 5 w 20"/>
                  <a:gd name="T59" fmla="*/ 58 h 63"/>
                  <a:gd name="T60" fmla="*/ 7 w 20"/>
                  <a:gd name="T61" fmla="*/ 55 h 63"/>
                  <a:gd name="T62" fmla="*/ 7 w 20"/>
                  <a:gd name="T63" fmla="*/ 17 h 63"/>
                  <a:gd name="T64" fmla="*/ 5 w 20"/>
                  <a:gd name="T65" fmla="*/ 15 h 63"/>
                  <a:gd name="T66" fmla="*/ 5 w 20"/>
                  <a:gd name="T67" fmla="*/ 12 h 63"/>
                  <a:gd name="T68" fmla="*/ 5 w 20"/>
                  <a:gd name="T69" fmla="*/ 10 h 63"/>
                  <a:gd name="T70" fmla="*/ 5 w 20"/>
                  <a:gd name="T71" fmla="*/ 10 h 63"/>
                  <a:gd name="T72" fmla="*/ 5 w 20"/>
                  <a:gd name="T73" fmla="*/ 7 h 63"/>
                  <a:gd name="T74" fmla="*/ 5 w 20"/>
                  <a:gd name="T75" fmla="*/ 7 h 63"/>
                  <a:gd name="T76" fmla="*/ 5 w 20"/>
                  <a:gd name="T77" fmla="*/ 7 h 63"/>
                  <a:gd name="T78" fmla="*/ 2 w 20"/>
                  <a:gd name="T79" fmla="*/ 7 h 63"/>
                  <a:gd name="T80" fmla="*/ 2 w 20"/>
                  <a:gd name="T81" fmla="*/ 7 h 63"/>
                  <a:gd name="T82" fmla="*/ 2 w 20"/>
                  <a:gd name="T83" fmla="*/ 7 h 63"/>
                  <a:gd name="T84" fmla="*/ 2 w 20"/>
                  <a:gd name="T85" fmla="*/ 7 h 63"/>
                  <a:gd name="T86" fmla="*/ 0 w 20"/>
                  <a:gd name="T87" fmla="*/ 7 h 63"/>
                  <a:gd name="T88" fmla="*/ 0 w 20"/>
                  <a:gd name="T89" fmla="*/ 5 h 63"/>
                  <a:gd name="T90" fmla="*/ 12 w 20"/>
                  <a:gd name="T91" fmla="*/ 0 h 63"/>
                  <a:gd name="T92" fmla="*/ 12 w 20"/>
                  <a:gd name="T93" fmla="*/ 0 h 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0" h="63">
                    <a:moveTo>
                      <a:pt x="12" y="0"/>
                    </a:moveTo>
                    <a:lnTo>
                      <a:pt x="12" y="55"/>
                    </a:lnTo>
                    <a:lnTo>
                      <a:pt x="12" y="58"/>
                    </a:lnTo>
                    <a:lnTo>
                      <a:pt x="12" y="60"/>
                    </a:lnTo>
                    <a:lnTo>
                      <a:pt x="15" y="60"/>
                    </a:lnTo>
                    <a:lnTo>
                      <a:pt x="15" y="63"/>
                    </a:lnTo>
                    <a:lnTo>
                      <a:pt x="17" y="63"/>
                    </a:lnTo>
                    <a:lnTo>
                      <a:pt x="20" y="63"/>
                    </a:lnTo>
                    <a:lnTo>
                      <a:pt x="0" y="63"/>
                    </a:lnTo>
                    <a:lnTo>
                      <a:pt x="2" y="63"/>
                    </a:lnTo>
                    <a:lnTo>
                      <a:pt x="5" y="63"/>
                    </a:lnTo>
                    <a:lnTo>
                      <a:pt x="5" y="60"/>
                    </a:lnTo>
                    <a:lnTo>
                      <a:pt x="5" y="58"/>
                    </a:lnTo>
                    <a:lnTo>
                      <a:pt x="7" y="55"/>
                    </a:lnTo>
                    <a:lnTo>
                      <a:pt x="7" y="17"/>
                    </a:lnTo>
                    <a:lnTo>
                      <a:pt x="5" y="15"/>
                    </a:lnTo>
                    <a:lnTo>
                      <a:pt x="5" y="12"/>
                    </a:lnTo>
                    <a:lnTo>
                      <a:pt x="5" y="10"/>
                    </a:lnTo>
                    <a:lnTo>
                      <a:pt x="5" y="7"/>
                    </a:lnTo>
                    <a:lnTo>
                      <a:pt x="2" y="7"/>
                    </a:lnTo>
                    <a:lnTo>
                      <a:pt x="0" y="7"/>
                    </a:lnTo>
                    <a:lnTo>
                      <a:pt x="0" y="5"/>
                    </a:lnTo>
                    <a:lnTo>
                      <a:pt x="12" y="0"/>
                    </a:lnTo>
                    <a:close/>
                  </a:path>
                </a:pathLst>
              </a:custGeom>
              <a:solidFill>
                <a:srgbClr val="000000"/>
              </a:solidFill>
              <a:ln w="4763">
                <a:solidFill>
                  <a:srgbClr val="000000"/>
                </a:solidFill>
                <a:prstDash val="solid"/>
                <a:round/>
                <a:headEnd/>
                <a:tailEnd/>
              </a:ln>
            </p:spPr>
            <p:txBody>
              <a:bodyPr/>
              <a:lstStyle/>
              <a:p>
                <a:endParaRPr lang="en-GB"/>
              </a:p>
            </p:txBody>
          </p:sp>
          <p:sp>
            <p:nvSpPr>
              <p:cNvPr id="96" name="Freeform 409">
                <a:extLst>
                  <a:ext uri="{FF2B5EF4-FFF2-40B4-BE49-F238E27FC236}">
                    <a16:creationId xmlns:a16="http://schemas.microsoft.com/office/drawing/2014/main" id="{7EA645DF-31D0-4161-8192-311F83CB24D5}"/>
                  </a:ext>
                </a:extLst>
              </p:cNvPr>
              <p:cNvSpPr>
                <a:spLocks noChangeAspect="1"/>
              </p:cNvSpPr>
              <p:nvPr/>
            </p:nvSpPr>
            <p:spPr bwMode="auto">
              <a:xfrm>
                <a:off x="3786" y="3707"/>
                <a:ext cx="65" cy="43"/>
              </a:xfrm>
              <a:custGeom>
                <a:avLst/>
                <a:gdLst>
                  <a:gd name="T0" fmla="*/ 17 w 65"/>
                  <a:gd name="T1" fmla="*/ 0 h 43"/>
                  <a:gd name="T2" fmla="*/ 15 w 65"/>
                  <a:gd name="T3" fmla="*/ 3 h 43"/>
                  <a:gd name="T4" fmla="*/ 12 w 65"/>
                  <a:gd name="T5" fmla="*/ 3 h 43"/>
                  <a:gd name="T6" fmla="*/ 12 w 65"/>
                  <a:gd name="T7" fmla="*/ 5 h 43"/>
                  <a:gd name="T8" fmla="*/ 12 w 65"/>
                  <a:gd name="T9" fmla="*/ 5 h 43"/>
                  <a:gd name="T10" fmla="*/ 12 w 65"/>
                  <a:gd name="T11" fmla="*/ 8 h 43"/>
                  <a:gd name="T12" fmla="*/ 12 w 65"/>
                  <a:gd name="T13" fmla="*/ 8 h 43"/>
                  <a:gd name="T14" fmla="*/ 30 w 65"/>
                  <a:gd name="T15" fmla="*/ 13 h 43"/>
                  <a:gd name="T16" fmla="*/ 27 w 65"/>
                  <a:gd name="T17" fmla="*/ 5 h 43"/>
                  <a:gd name="T18" fmla="*/ 27 w 65"/>
                  <a:gd name="T19" fmla="*/ 5 h 43"/>
                  <a:gd name="T20" fmla="*/ 25 w 65"/>
                  <a:gd name="T21" fmla="*/ 3 h 43"/>
                  <a:gd name="T22" fmla="*/ 25 w 65"/>
                  <a:gd name="T23" fmla="*/ 3 h 43"/>
                  <a:gd name="T24" fmla="*/ 22 w 65"/>
                  <a:gd name="T25" fmla="*/ 3 h 43"/>
                  <a:gd name="T26" fmla="*/ 42 w 65"/>
                  <a:gd name="T27" fmla="*/ 0 h 43"/>
                  <a:gd name="T28" fmla="*/ 40 w 65"/>
                  <a:gd name="T29" fmla="*/ 3 h 43"/>
                  <a:gd name="T30" fmla="*/ 37 w 65"/>
                  <a:gd name="T31" fmla="*/ 3 h 43"/>
                  <a:gd name="T32" fmla="*/ 37 w 65"/>
                  <a:gd name="T33" fmla="*/ 5 h 43"/>
                  <a:gd name="T34" fmla="*/ 35 w 65"/>
                  <a:gd name="T35" fmla="*/ 5 h 43"/>
                  <a:gd name="T36" fmla="*/ 35 w 65"/>
                  <a:gd name="T37" fmla="*/ 5 h 43"/>
                  <a:gd name="T38" fmla="*/ 35 w 65"/>
                  <a:gd name="T39" fmla="*/ 8 h 43"/>
                  <a:gd name="T40" fmla="*/ 45 w 65"/>
                  <a:gd name="T41" fmla="*/ 31 h 43"/>
                  <a:gd name="T42" fmla="*/ 55 w 65"/>
                  <a:gd name="T43" fmla="*/ 8 h 43"/>
                  <a:gd name="T44" fmla="*/ 55 w 65"/>
                  <a:gd name="T45" fmla="*/ 5 h 43"/>
                  <a:gd name="T46" fmla="*/ 55 w 65"/>
                  <a:gd name="T47" fmla="*/ 3 h 43"/>
                  <a:gd name="T48" fmla="*/ 55 w 65"/>
                  <a:gd name="T49" fmla="*/ 3 h 43"/>
                  <a:gd name="T50" fmla="*/ 53 w 65"/>
                  <a:gd name="T51" fmla="*/ 3 h 43"/>
                  <a:gd name="T52" fmla="*/ 50 w 65"/>
                  <a:gd name="T53" fmla="*/ 3 h 43"/>
                  <a:gd name="T54" fmla="*/ 65 w 65"/>
                  <a:gd name="T55" fmla="*/ 0 h 43"/>
                  <a:gd name="T56" fmla="*/ 63 w 65"/>
                  <a:gd name="T57" fmla="*/ 3 h 43"/>
                  <a:gd name="T58" fmla="*/ 60 w 65"/>
                  <a:gd name="T59" fmla="*/ 3 h 43"/>
                  <a:gd name="T60" fmla="*/ 60 w 65"/>
                  <a:gd name="T61" fmla="*/ 5 h 43"/>
                  <a:gd name="T62" fmla="*/ 58 w 65"/>
                  <a:gd name="T63" fmla="*/ 8 h 43"/>
                  <a:gd name="T64" fmla="*/ 42 w 65"/>
                  <a:gd name="T65" fmla="*/ 43 h 43"/>
                  <a:gd name="T66" fmla="*/ 20 w 65"/>
                  <a:gd name="T67" fmla="*/ 43 h 43"/>
                  <a:gd name="T68" fmla="*/ 5 w 65"/>
                  <a:gd name="T69" fmla="*/ 8 h 43"/>
                  <a:gd name="T70" fmla="*/ 5 w 65"/>
                  <a:gd name="T71" fmla="*/ 5 h 43"/>
                  <a:gd name="T72" fmla="*/ 2 w 65"/>
                  <a:gd name="T73" fmla="*/ 5 h 43"/>
                  <a:gd name="T74" fmla="*/ 2 w 65"/>
                  <a:gd name="T75" fmla="*/ 3 h 43"/>
                  <a:gd name="T76" fmla="*/ 0 w 65"/>
                  <a:gd name="T77" fmla="*/ 3 h 4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5" h="43">
                    <a:moveTo>
                      <a:pt x="0" y="0"/>
                    </a:moveTo>
                    <a:lnTo>
                      <a:pt x="17" y="0"/>
                    </a:lnTo>
                    <a:lnTo>
                      <a:pt x="17" y="3"/>
                    </a:lnTo>
                    <a:lnTo>
                      <a:pt x="15" y="3"/>
                    </a:lnTo>
                    <a:lnTo>
                      <a:pt x="12" y="3"/>
                    </a:lnTo>
                    <a:lnTo>
                      <a:pt x="12" y="5"/>
                    </a:lnTo>
                    <a:lnTo>
                      <a:pt x="12" y="8"/>
                    </a:lnTo>
                    <a:lnTo>
                      <a:pt x="22" y="33"/>
                    </a:lnTo>
                    <a:lnTo>
                      <a:pt x="30" y="13"/>
                    </a:lnTo>
                    <a:lnTo>
                      <a:pt x="27" y="8"/>
                    </a:lnTo>
                    <a:lnTo>
                      <a:pt x="27" y="5"/>
                    </a:lnTo>
                    <a:lnTo>
                      <a:pt x="25" y="3"/>
                    </a:lnTo>
                    <a:lnTo>
                      <a:pt x="22" y="3"/>
                    </a:lnTo>
                    <a:lnTo>
                      <a:pt x="22" y="0"/>
                    </a:lnTo>
                    <a:lnTo>
                      <a:pt x="42" y="0"/>
                    </a:lnTo>
                    <a:lnTo>
                      <a:pt x="42" y="3"/>
                    </a:lnTo>
                    <a:lnTo>
                      <a:pt x="40" y="3"/>
                    </a:lnTo>
                    <a:lnTo>
                      <a:pt x="37" y="3"/>
                    </a:lnTo>
                    <a:lnTo>
                      <a:pt x="37" y="5"/>
                    </a:lnTo>
                    <a:lnTo>
                      <a:pt x="35" y="5"/>
                    </a:lnTo>
                    <a:lnTo>
                      <a:pt x="35" y="8"/>
                    </a:lnTo>
                    <a:lnTo>
                      <a:pt x="37" y="8"/>
                    </a:lnTo>
                    <a:lnTo>
                      <a:pt x="45" y="31"/>
                    </a:lnTo>
                    <a:lnTo>
                      <a:pt x="55" y="8"/>
                    </a:lnTo>
                    <a:lnTo>
                      <a:pt x="55" y="5"/>
                    </a:lnTo>
                    <a:lnTo>
                      <a:pt x="55" y="3"/>
                    </a:lnTo>
                    <a:lnTo>
                      <a:pt x="53" y="3"/>
                    </a:lnTo>
                    <a:lnTo>
                      <a:pt x="50" y="3"/>
                    </a:lnTo>
                    <a:lnTo>
                      <a:pt x="50" y="0"/>
                    </a:lnTo>
                    <a:lnTo>
                      <a:pt x="65" y="0"/>
                    </a:lnTo>
                    <a:lnTo>
                      <a:pt x="65" y="3"/>
                    </a:lnTo>
                    <a:lnTo>
                      <a:pt x="63" y="3"/>
                    </a:lnTo>
                    <a:lnTo>
                      <a:pt x="60" y="3"/>
                    </a:lnTo>
                    <a:lnTo>
                      <a:pt x="60" y="5"/>
                    </a:lnTo>
                    <a:lnTo>
                      <a:pt x="58" y="8"/>
                    </a:lnTo>
                    <a:lnTo>
                      <a:pt x="45" y="43"/>
                    </a:lnTo>
                    <a:lnTo>
                      <a:pt x="42" y="43"/>
                    </a:lnTo>
                    <a:lnTo>
                      <a:pt x="32" y="15"/>
                    </a:lnTo>
                    <a:lnTo>
                      <a:pt x="20" y="43"/>
                    </a:lnTo>
                    <a:lnTo>
                      <a:pt x="5" y="8"/>
                    </a:lnTo>
                    <a:lnTo>
                      <a:pt x="5" y="5"/>
                    </a:lnTo>
                    <a:lnTo>
                      <a:pt x="2" y="5"/>
                    </a:lnTo>
                    <a:lnTo>
                      <a:pt x="2" y="3"/>
                    </a:lnTo>
                    <a:lnTo>
                      <a:pt x="0" y="3"/>
                    </a:lnTo>
                    <a:lnTo>
                      <a:pt x="0" y="0"/>
                    </a:lnTo>
                    <a:close/>
                  </a:path>
                </a:pathLst>
              </a:custGeom>
              <a:solidFill>
                <a:srgbClr val="000000"/>
              </a:solidFill>
              <a:ln w="4763">
                <a:solidFill>
                  <a:srgbClr val="000000"/>
                </a:solidFill>
                <a:prstDash val="solid"/>
                <a:round/>
                <a:headEnd/>
                <a:tailEnd/>
              </a:ln>
            </p:spPr>
            <p:txBody>
              <a:bodyPr/>
              <a:lstStyle/>
              <a:p>
                <a:endParaRPr lang="en-GB"/>
              </a:p>
            </p:txBody>
          </p:sp>
          <p:sp>
            <p:nvSpPr>
              <p:cNvPr id="97" name="Freeform 410">
                <a:extLst>
                  <a:ext uri="{FF2B5EF4-FFF2-40B4-BE49-F238E27FC236}">
                    <a16:creationId xmlns:a16="http://schemas.microsoft.com/office/drawing/2014/main" id="{B02D8674-82BE-4F2B-B964-0790CDC2EEAF}"/>
                  </a:ext>
                </a:extLst>
              </p:cNvPr>
              <p:cNvSpPr>
                <a:spLocks noChangeAspect="1" noEditPoints="1"/>
              </p:cNvSpPr>
              <p:nvPr/>
            </p:nvSpPr>
            <p:spPr bwMode="auto">
              <a:xfrm>
                <a:off x="3854" y="3707"/>
                <a:ext cx="38" cy="43"/>
              </a:xfrm>
              <a:custGeom>
                <a:avLst/>
                <a:gdLst>
                  <a:gd name="T0" fmla="*/ 20 w 38"/>
                  <a:gd name="T1" fmla="*/ 38 h 43"/>
                  <a:gd name="T2" fmla="*/ 15 w 38"/>
                  <a:gd name="T3" fmla="*/ 43 h 43"/>
                  <a:gd name="T4" fmla="*/ 10 w 38"/>
                  <a:gd name="T5" fmla="*/ 43 h 43"/>
                  <a:gd name="T6" fmla="*/ 7 w 38"/>
                  <a:gd name="T7" fmla="*/ 43 h 43"/>
                  <a:gd name="T8" fmla="*/ 2 w 38"/>
                  <a:gd name="T9" fmla="*/ 41 h 43"/>
                  <a:gd name="T10" fmla="*/ 0 w 38"/>
                  <a:gd name="T11" fmla="*/ 36 h 43"/>
                  <a:gd name="T12" fmla="*/ 0 w 38"/>
                  <a:gd name="T13" fmla="*/ 31 h 43"/>
                  <a:gd name="T14" fmla="*/ 0 w 38"/>
                  <a:gd name="T15" fmla="*/ 28 h 43"/>
                  <a:gd name="T16" fmla="*/ 7 w 38"/>
                  <a:gd name="T17" fmla="*/ 23 h 43"/>
                  <a:gd name="T18" fmla="*/ 10 w 38"/>
                  <a:gd name="T19" fmla="*/ 20 h 43"/>
                  <a:gd name="T20" fmla="*/ 22 w 38"/>
                  <a:gd name="T21" fmla="*/ 15 h 43"/>
                  <a:gd name="T22" fmla="*/ 22 w 38"/>
                  <a:gd name="T23" fmla="*/ 8 h 43"/>
                  <a:gd name="T24" fmla="*/ 20 w 38"/>
                  <a:gd name="T25" fmla="*/ 3 h 43"/>
                  <a:gd name="T26" fmla="*/ 15 w 38"/>
                  <a:gd name="T27" fmla="*/ 3 h 43"/>
                  <a:gd name="T28" fmla="*/ 10 w 38"/>
                  <a:gd name="T29" fmla="*/ 3 h 43"/>
                  <a:gd name="T30" fmla="*/ 10 w 38"/>
                  <a:gd name="T31" fmla="*/ 5 h 43"/>
                  <a:gd name="T32" fmla="*/ 7 w 38"/>
                  <a:gd name="T33" fmla="*/ 10 h 43"/>
                  <a:gd name="T34" fmla="*/ 7 w 38"/>
                  <a:gd name="T35" fmla="*/ 13 h 43"/>
                  <a:gd name="T36" fmla="*/ 5 w 38"/>
                  <a:gd name="T37" fmla="*/ 13 h 43"/>
                  <a:gd name="T38" fmla="*/ 2 w 38"/>
                  <a:gd name="T39" fmla="*/ 13 h 43"/>
                  <a:gd name="T40" fmla="*/ 2 w 38"/>
                  <a:gd name="T41" fmla="*/ 13 h 43"/>
                  <a:gd name="T42" fmla="*/ 2 w 38"/>
                  <a:gd name="T43" fmla="*/ 10 h 43"/>
                  <a:gd name="T44" fmla="*/ 2 w 38"/>
                  <a:gd name="T45" fmla="*/ 8 h 43"/>
                  <a:gd name="T46" fmla="*/ 5 w 38"/>
                  <a:gd name="T47" fmla="*/ 3 h 43"/>
                  <a:gd name="T48" fmla="*/ 10 w 38"/>
                  <a:gd name="T49" fmla="*/ 0 h 43"/>
                  <a:gd name="T50" fmla="*/ 17 w 38"/>
                  <a:gd name="T51" fmla="*/ 0 h 43"/>
                  <a:gd name="T52" fmla="*/ 25 w 38"/>
                  <a:gd name="T53" fmla="*/ 0 h 43"/>
                  <a:gd name="T54" fmla="*/ 27 w 38"/>
                  <a:gd name="T55" fmla="*/ 3 h 43"/>
                  <a:gd name="T56" fmla="*/ 30 w 38"/>
                  <a:gd name="T57" fmla="*/ 5 h 43"/>
                  <a:gd name="T58" fmla="*/ 30 w 38"/>
                  <a:gd name="T59" fmla="*/ 13 h 43"/>
                  <a:gd name="T60" fmla="*/ 30 w 38"/>
                  <a:gd name="T61" fmla="*/ 28 h 43"/>
                  <a:gd name="T62" fmla="*/ 30 w 38"/>
                  <a:gd name="T63" fmla="*/ 36 h 43"/>
                  <a:gd name="T64" fmla="*/ 30 w 38"/>
                  <a:gd name="T65" fmla="*/ 36 h 43"/>
                  <a:gd name="T66" fmla="*/ 30 w 38"/>
                  <a:gd name="T67" fmla="*/ 36 h 43"/>
                  <a:gd name="T68" fmla="*/ 33 w 38"/>
                  <a:gd name="T69" fmla="*/ 36 h 43"/>
                  <a:gd name="T70" fmla="*/ 33 w 38"/>
                  <a:gd name="T71" fmla="*/ 36 h 43"/>
                  <a:gd name="T72" fmla="*/ 38 w 38"/>
                  <a:gd name="T73" fmla="*/ 33 h 43"/>
                  <a:gd name="T74" fmla="*/ 35 w 38"/>
                  <a:gd name="T75" fmla="*/ 38 h 43"/>
                  <a:gd name="T76" fmla="*/ 27 w 38"/>
                  <a:gd name="T77" fmla="*/ 43 h 43"/>
                  <a:gd name="T78" fmla="*/ 25 w 38"/>
                  <a:gd name="T79" fmla="*/ 43 h 43"/>
                  <a:gd name="T80" fmla="*/ 25 w 38"/>
                  <a:gd name="T81" fmla="*/ 41 h 43"/>
                  <a:gd name="T82" fmla="*/ 22 w 38"/>
                  <a:gd name="T83" fmla="*/ 38 h 43"/>
                  <a:gd name="T84" fmla="*/ 22 w 38"/>
                  <a:gd name="T85" fmla="*/ 18 h 43"/>
                  <a:gd name="T86" fmla="*/ 15 w 38"/>
                  <a:gd name="T87" fmla="*/ 20 h 43"/>
                  <a:gd name="T88" fmla="*/ 12 w 38"/>
                  <a:gd name="T89" fmla="*/ 23 h 43"/>
                  <a:gd name="T90" fmla="*/ 7 w 38"/>
                  <a:gd name="T91" fmla="*/ 26 h 43"/>
                  <a:gd name="T92" fmla="*/ 7 w 38"/>
                  <a:gd name="T93" fmla="*/ 31 h 43"/>
                  <a:gd name="T94" fmla="*/ 7 w 38"/>
                  <a:gd name="T95" fmla="*/ 33 h 43"/>
                  <a:gd name="T96" fmla="*/ 10 w 38"/>
                  <a:gd name="T97" fmla="*/ 36 h 43"/>
                  <a:gd name="T98" fmla="*/ 12 w 38"/>
                  <a:gd name="T99" fmla="*/ 38 h 43"/>
                  <a:gd name="T100" fmla="*/ 15 w 38"/>
                  <a:gd name="T101" fmla="*/ 38 h 43"/>
                  <a:gd name="T102" fmla="*/ 22 w 38"/>
                  <a:gd name="T103" fmla="*/ 33 h 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8" h="43">
                    <a:moveTo>
                      <a:pt x="22" y="36"/>
                    </a:moveTo>
                    <a:lnTo>
                      <a:pt x="22" y="38"/>
                    </a:lnTo>
                    <a:lnTo>
                      <a:pt x="20" y="38"/>
                    </a:lnTo>
                    <a:lnTo>
                      <a:pt x="17" y="41"/>
                    </a:lnTo>
                    <a:lnTo>
                      <a:pt x="15" y="41"/>
                    </a:lnTo>
                    <a:lnTo>
                      <a:pt x="15" y="43"/>
                    </a:lnTo>
                    <a:lnTo>
                      <a:pt x="12" y="43"/>
                    </a:lnTo>
                    <a:lnTo>
                      <a:pt x="10" y="43"/>
                    </a:lnTo>
                    <a:lnTo>
                      <a:pt x="7" y="43"/>
                    </a:lnTo>
                    <a:lnTo>
                      <a:pt x="5" y="43"/>
                    </a:lnTo>
                    <a:lnTo>
                      <a:pt x="2" y="41"/>
                    </a:lnTo>
                    <a:lnTo>
                      <a:pt x="0" y="38"/>
                    </a:lnTo>
                    <a:lnTo>
                      <a:pt x="0" y="36"/>
                    </a:lnTo>
                    <a:lnTo>
                      <a:pt x="0" y="33"/>
                    </a:lnTo>
                    <a:lnTo>
                      <a:pt x="0" y="31"/>
                    </a:lnTo>
                    <a:lnTo>
                      <a:pt x="0" y="28"/>
                    </a:lnTo>
                    <a:lnTo>
                      <a:pt x="2" y="26"/>
                    </a:lnTo>
                    <a:lnTo>
                      <a:pt x="5" y="23"/>
                    </a:lnTo>
                    <a:lnTo>
                      <a:pt x="7" y="23"/>
                    </a:lnTo>
                    <a:lnTo>
                      <a:pt x="7" y="20"/>
                    </a:lnTo>
                    <a:lnTo>
                      <a:pt x="10" y="20"/>
                    </a:lnTo>
                    <a:lnTo>
                      <a:pt x="15" y="18"/>
                    </a:lnTo>
                    <a:lnTo>
                      <a:pt x="20" y="15"/>
                    </a:lnTo>
                    <a:lnTo>
                      <a:pt x="22" y="15"/>
                    </a:lnTo>
                    <a:lnTo>
                      <a:pt x="22" y="13"/>
                    </a:lnTo>
                    <a:lnTo>
                      <a:pt x="22" y="10"/>
                    </a:lnTo>
                    <a:lnTo>
                      <a:pt x="22" y="8"/>
                    </a:lnTo>
                    <a:lnTo>
                      <a:pt x="20" y="5"/>
                    </a:lnTo>
                    <a:lnTo>
                      <a:pt x="20" y="3"/>
                    </a:lnTo>
                    <a:lnTo>
                      <a:pt x="17" y="3"/>
                    </a:lnTo>
                    <a:lnTo>
                      <a:pt x="15" y="3"/>
                    </a:lnTo>
                    <a:lnTo>
                      <a:pt x="12" y="3"/>
                    </a:lnTo>
                    <a:lnTo>
                      <a:pt x="10" y="3"/>
                    </a:lnTo>
                    <a:lnTo>
                      <a:pt x="10" y="5"/>
                    </a:lnTo>
                    <a:lnTo>
                      <a:pt x="10" y="8"/>
                    </a:lnTo>
                    <a:lnTo>
                      <a:pt x="10" y="10"/>
                    </a:lnTo>
                    <a:lnTo>
                      <a:pt x="7" y="10"/>
                    </a:lnTo>
                    <a:lnTo>
                      <a:pt x="7" y="13"/>
                    </a:lnTo>
                    <a:lnTo>
                      <a:pt x="5" y="13"/>
                    </a:lnTo>
                    <a:lnTo>
                      <a:pt x="2" y="13"/>
                    </a:lnTo>
                    <a:lnTo>
                      <a:pt x="2" y="10"/>
                    </a:lnTo>
                    <a:lnTo>
                      <a:pt x="2" y="8"/>
                    </a:lnTo>
                    <a:lnTo>
                      <a:pt x="2" y="5"/>
                    </a:lnTo>
                    <a:lnTo>
                      <a:pt x="5" y="3"/>
                    </a:lnTo>
                    <a:lnTo>
                      <a:pt x="7" y="3"/>
                    </a:lnTo>
                    <a:lnTo>
                      <a:pt x="10" y="0"/>
                    </a:lnTo>
                    <a:lnTo>
                      <a:pt x="15" y="0"/>
                    </a:lnTo>
                    <a:lnTo>
                      <a:pt x="17" y="0"/>
                    </a:lnTo>
                    <a:lnTo>
                      <a:pt x="22" y="0"/>
                    </a:lnTo>
                    <a:lnTo>
                      <a:pt x="25" y="0"/>
                    </a:lnTo>
                    <a:lnTo>
                      <a:pt x="25" y="3"/>
                    </a:lnTo>
                    <a:lnTo>
                      <a:pt x="27" y="3"/>
                    </a:lnTo>
                    <a:lnTo>
                      <a:pt x="27" y="5"/>
                    </a:lnTo>
                    <a:lnTo>
                      <a:pt x="30" y="5"/>
                    </a:lnTo>
                    <a:lnTo>
                      <a:pt x="30" y="8"/>
                    </a:lnTo>
                    <a:lnTo>
                      <a:pt x="30" y="10"/>
                    </a:lnTo>
                    <a:lnTo>
                      <a:pt x="30" y="13"/>
                    </a:lnTo>
                    <a:lnTo>
                      <a:pt x="30" y="28"/>
                    </a:lnTo>
                    <a:lnTo>
                      <a:pt x="30" y="31"/>
                    </a:lnTo>
                    <a:lnTo>
                      <a:pt x="30" y="33"/>
                    </a:lnTo>
                    <a:lnTo>
                      <a:pt x="30" y="36"/>
                    </a:lnTo>
                    <a:lnTo>
                      <a:pt x="33" y="36"/>
                    </a:lnTo>
                    <a:lnTo>
                      <a:pt x="35" y="36"/>
                    </a:lnTo>
                    <a:lnTo>
                      <a:pt x="38" y="33"/>
                    </a:lnTo>
                    <a:lnTo>
                      <a:pt x="38" y="36"/>
                    </a:lnTo>
                    <a:lnTo>
                      <a:pt x="35" y="38"/>
                    </a:lnTo>
                    <a:lnTo>
                      <a:pt x="30" y="41"/>
                    </a:lnTo>
                    <a:lnTo>
                      <a:pt x="27" y="43"/>
                    </a:lnTo>
                    <a:lnTo>
                      <a:pt x="25" y="43"/>
                    </a:lnTo>
                    <a:lnTo>
                      <a:pt x="25" y="41"/>
                    </a:lnTo>
                    <a:lnTo>
                      <a:pt x="22" y="41"/>
                    </a:lnTo>
                    <a:lnTo>
                      <a:pt x="22" y="38"/>
                    </a:lnTo>
                    <a:lnTo>
                      <a:pt x="22" y="36"/>
                    </a:lnTo>
                    <a:close/>
                    <a:moveTo>
                      <a:pt x="22" y="33"/>
                    </a:moveTo>
                    <a:lnTo>
                      <a:pt x="22" y="18"/>
                    </a:lnTo>
                    <a:lnTo>
                      <a:pt x="20" y="18"/>
                    </a:lnTo>
                    <a:lnTo>
                      <a:pt x="15" y="20"/>
                    </a:lnTo>
                    <a:lnTo>
                      <a:pt x="12" y="20"/>
                    </a:lnTo>
                    <a:lnTo>
                      <a:pt x="12" y="23"/>
                    </a:lnTo>
                    <a:lnTo>
                      <a:pt x="10" y="23"/>
                    </a:lnTo>
                    <a:lnTo>
                      <a:pt x="10" y="26"/>
                    </a:lnTo>
                    <a:lnTo>
                      <a:pt x="7" y="26"/>
                    </a:lnTo>
                    <a:lnTo>
                      <a:pt x="7" y="28"/>
                    </a:lnTo>
                    <a:lnTo>
                      <a:pt x="7" y="31"/>
                    </a:lnTo>
                    <a:lnTo>
                      <a:pt x="7" y="33"/>
                    </a:lnTo>
                    <a:lnTo>
                      <a:pt x="10" y="36"/>
                    </a:lnTo>
                    <a:lnTo>
                      <a:pt x="12" y="38"/>
                    </a:lnTo>
                    <a:lnTo>
                      <a:pt x="15" y="38"/>
                    </a:lnTo>
                    <a:lnTo>
                      <a:pt x="17" y="36"/>
                    </a:lnTo>
                    <a:lnTo>
                      <a:pt x="22"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8" name="Freeform 411">
                <a:extLst>
                  <a:ext uri="{FF2B5EF4-FFF2-40B4-BE49-F238E27FC236}">
                    <a16:creationId xmlns:a16="http://schemas.microsoft.com/office/drawing/2014/main" id="{D9422628-EBC4-43C0-9EF8-C0DA41E0AFC8}"/>
                  </a:ext>
                </a:extLst>
              </p:cNvPr>
              <p:cNvSpPr>
                <a:spLocks noChangeAspect="1"/>
              </p:cNvSpPr>
              <p:nvPr/>
            </p:nvSpPr>
            <p:spPr bwMode="auto">
              <a:xfrm>
                <a:off x="3854" y="3707"/>
                <a:ext cx="38" cy="43"/>
              </a:xfrm>
              <a:custGeom>
                <a:avLst/>
                <a:gdLst>
                  <a:gd name="T0" fmla="*/ 22 w 38"/>
                  <a:gd name="T1" fmla="*/ 38 h 43"/>
                  <a:gd name="T2" fmla="*/ 17 w 38"/>
                  <a:gd name="T3" fmla="*/ 41 h 43"/>
                  <a:gd name="T4" fmla="*/ 15 w 38"/>
                  <a:gd name="T5" fmla="*/ 43 h 43"/>
                  <a:gd name="T6" fmla="*/ 12 w 38"/>
                  <a:gd name="T7" fmla="*/ 43 h 43"/>
                  <a:gd name="T8" fmla="*/ 10 w 38"/>
                  <a:gd name="T9" fmla="*/ 43 h 43"/>
                  <a:gd name="T10" fmla="*/ 7 w 38"/>
                  <a:gd name="T11" fmla="*/ 43 h 43"/>
                  <a:gd name="T12" fmla="*/ 2 w 38"/>
                  <a:gd name="T13" fmla="*/ 41 h 43"/>
                  <a:gd name="T14" fmla="*/ 0 w 38"/>
                  <a:gd name="T15" fmla="*/ 38 h 43"/>
                  <a:gd name="T16" fmla="*/ 0 w 38"/>
                  <a:gd name="T17" fmla="*/ 36 h 43"/>
                  <a:gd name="T18" fmla="*/ 0 w 38"/>
                  <a:gd name="T19" fmla="*/ 33 h 43"/>
                  <a:gd name="T20" fmla="*/ 0 w 38"/>
                  <a:gd name="T21" fmla="*/ 31 h 43"/>
                  <a:gd name="T22" fmla="*/ 0 w 38"/>
                  <a:gd name="T23" fmla="*/ 28 h 43"/>
                  <a:gd name="T24" fmla="*/ 5 w 38"/>
                  <a:gd name="T25" fmla="*/ 23 h 43"/>
                  <a:gd name="T26" fmla="*/ 7 w 38"/>
                  <a:gd name="T27" fmla="*/ 20 h 43"/>
                  <a:gd name="T28" fmla="*/ 10 w 38"/>
                  <a:gd name="T29" fmla="*/ 20 h 43"/>
                  <a:gd name="T30" fmla="*/ 20 w 38"/>
                  <a:gd name="T31" fmla="*/ 15 h 43"/>
                  <a:gd name="T32" fmla="*/ 22 w 38"/>
                  <a:gd name="T33" fmla="*/ 13 h 43"/>
                  <a:gd name="T34" fmla="*/ 22 w 38"/>
                  <a:gd name="T35" fmla="*/ 8 h 43"/>
                  <a:gd name="T36" fmla="*/ 20 w 38"/>
                  <a:gd name="T37" fmla="*/ 5 h 43"/>
                  <a:gd name="T38" fmla="*/ 17 w 38"/>
                  <a:gd name="T39" fmla="*/ 3 h 43"/>
                  <a:gd name="T40" fmla="*/ 15 w 38"/>
                  <a:gd name="T41" fmla="*/ 3 h 43"/>
                  <a:gd name="T42" fmla="*/ 12 w 38"/>
                  <a:gd name="T43" fmla="*/ 3 h 43"/>
                  <a:gd name="T44" fmla="*/ 10 w 38"/>
                  <a:gd name="T45" fmla="*/ 5 h 43"/>
                  <a:gd name="T46" fmla="*/ 10 w 38"/>
                  <a:gd name="T47" fmla="*/ 5 h 43"/>
                  <a:gd name="T48" fmla="*/ 10 w 38"/>
                  <a:gd name="T49" fmla="*/ 10 h 43"/>
                  <a:gd name="T50" fmla="*/ 7 w 38"/>
                  <a:gd name="T51" fmla="*/ 13 h 43"/>
                  <a:gd name="T52" fmla="*/ 7 w 38"/>
                  <a:gd name="T53" fmla="*/ 13 h 43"/>
                  <a:gd name="T54" fmla="*/ 7 w 38"/>
                  <a:gd name="T55" fmla="*/ 13 h 43"/>
                  <a:gd name="T56" fmla="*/ 5 w 38"/>
                  <a:gd name="T57" fmla="*/ 13 h 43"/>
                  <a:gd name="T58" fmla="*/ 2 w 38"/>
                  <a:gd name="T59" fmla="*/ 13 h 43"/>
                  <a:gd name="T60" fmla="*/ 2 w 38"/>
                  <a:gd name="T61" fmla="*/ 13 h 43"/>
                  <a:gd name="T62" fmla="*/ 2 w 38"/>
                  <a:gd name="T63" fmla="*/ 10 h 43"/>
                  <a:gd name="T64" fmla="*/ 2 w 38"/>
                  <a:gd name="T65" fmla="*/ 10 h 43"/>
                  <a:gd name="T66" fmla="*/ 2 w 38"/>
                  <a:gd name="T67" fmla="*/ 8 h 43"/>
                  <a:gd name="T68" fmla="*/ 2 w 38"/>
                  <a:gd name="T69" fmla="*/ 5 h 43"/>
                  <a:gd name="T70" fmla="*/ 5 w 38"/>
                  <a:gd name="T71" fmla="*/ 3 h 43"/>
                  <a:gd name="T72" fmla="*/ 7 w 38"/>
                  <a:gd name="T73" fmla="*/ 3 h 43"/>
                  <a:gd name="T74" fmla="*/ 15 w 38"/>
                  <a:gd name="T75" fmla="*/ 0 h 43"/>
                  <a:gd name="T76" fmla="*/ 17 w 38"/>
                  <a:gd name="T77" fmla="*/ 0 h 43"/>
                  <a:gd name="T78" fmla="*/ 25 w 38"/>
                  <a:gd name="T79" fmla="*/ 0 h 43"/>
                  <a:gd name="T80" fmla="*/ 25 w 38"/>
                  <a:gd name="T81" fmla="*/ 3 h 43"/>
                  <a:gd name="T82" fmla="*/ 27 w 38"/>
                  <a:gd name="T83" fmla="*/ 3 h 43"/>
                  <a:gd name="T84" fmla="*/ 30 w 38"/>
                  <a:gd name="T85" fmla="*/ 5 h 43"/>
                  <a:gd name="T86" fmla="*/ 30 w 38"/>
                  <a:gd name="T87" fmla="*/ 8 h 43"/>
                  <a:gd name="T88" fmla="*/ 30 w 38"/>
                  <a:gd name="T89" fmla="*/ 13 h 43"/>
                  <a:gd name="T90" fmla="*/ 30 w 38"/>
                  <a:gd name="T91" fmla="*/ 28 h 43"/>
                  <a:gd name="T92" fmla="*/ 30 w 38"/>
                  <a:gd name="T93" fmla="*/ 31 h 43"/>
                  <a:gd name="T94" fmla="*/ 30 w 38"/>
                  <a:gd name="T95" fmla="*/ 36 h 43"/>
                  <a:gd name="T96" fmla="*/ 30 w 38"/>
                  <a:gd name="T97" fmla="*/ 36 h 43"/>
                  <a:gd name="T98" fmla="*/ 30 w 38"/>
                  <a:gd name="T99" fmla="*/ 36 h 43"/>
                  <a:gd name="T100" fmla="*/ 30 w 38"/>
                  <a:gd name="T101" fmla="*/ 36 h 43"/>
                  <a:gd name="T102" fmla="*/ 33 w 38"/>
                  <a:gd name="T103" fmla="*/ 36 h 43"/>
                  <a:gd name="T104" fmla="*/ 33 w 38"/>
                  <a:gd name="T105" fmla="*/ 36 h 43"/>
                  <a:gd name="T106" fmla="*/ 33 w 38"/>
                  <a:gd name="T107" fmla="*/ 36 h 43"/>
                  <a:gd name="T108" fmla="*/ 35 w 38"/>
                  <a:gd name="T109" fmla="*/ 36 h 43"/>
                  <a:gd name="T110" fmla="*/ 38 w 38"/>
                  <a:gd name="T111" fmla="*/ 33 h 43"/>
                  <a:gd name="T112" fmla="*/ 35 w 38"/>
                  <a:gd name="T113" fmla="*/ 38 h 43"/>
                  <a:gd name="T114" fmla="*/ 30 w 38"/>
                  <a:gd name="T115" fmla="*/ 41 h 43"/>
                  <a:gd name="T116" fmla="*/ 27 w 38"/>
                  <a:gd name="T117" fmla="*/ 43 h 43"/>
                  <a:gd name="T118" fmla="*/ 25 w 38"/>
                  <a:gd name="T119" fmla="*/ 43 h 43"/>
                  <a:gd name="T120" fmla="*/ 25 w 38"/>
                  <a:gd name="T121" fmla="*/ 41 h 43"/>
                  <a:gd name="T122" fmla="*/ 22 w 38"/>
                  <a:gd name="T123" fmla="*/ 41 h 43"/>
                  <a:gd name="T124" fmla="*/ 22 w 38"/>
                  <a:gd name="T125" fmla="*/ 38 h 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 h="43">
                    <a:moveTo>
                      <a:pt x="22" y="36"/>
                    </a:moveTo>
                    <a:lnTo>
                      <a:pt x="22" y="38"/>
                    </a:lnTo>
                    <a:lnTo>
                      <a:pt x="20" y="38"/>
                    </a:lnTo>
                    <a:lnTo>
                      <a:pt x="17" y="41"/>
                    </a:lnTo>
                    <a:lnTo>
                      <a:pt x="15" y="41"/>
                    </a:lnTo>
                    <a:lnTo>
                      <a:pt x="15" y="43"/>
                    </a:lnTo>
                    <a:lnTo>
                      <a:pt x="12" y="43"/>
                    </a:lnTo>
                    <a:lnTo>
                      <a:pt x="10" y="43"/>
                    </a:lnTo>
                    <a:lnTo>
                      <a:pt x="7" y="43"/>
                    </a:lnTo>
                    <a:lnTo>
                      <a:pt x="5" y="43"/>
                    </a:lnTo>
                    <a:lnTo>
                      <a:pt x="2" y="41"/>
                    </a:lnTo>
                    <a:lnTo>
                      <a:pt x="0" y="38"/>
                    </a:lnTo>
                    <a:lnTo>
                      <a:pt x="0" y="36"/>
                    </a:lnTo>
                    <a:lnTo>
                      <a:pt x="0" y="33"/>
                    </a:lnTo>
                    <a:lnTo>
                      <a:pt x="0" y="31"/>
                    </a:lnTo>
                    <a:lnTo>
                      <a:pt x="0" y="28"/>
                    </a:lnTo>
                    <a:lnTo>
                      <a:pt x="2" y="26"/>
                    </a:lnTo>
                    <a:lnTo>
                      <a:pt x="5" y="23"/>
                    </a:lnTo>
                    <a:lnTo>
                      <a:pt x="7" y="23"/>
                    </a:lnTo>
                    <a:lnTo>
                      <a:pt x="7" y="20"/>
                    </a:lnTo>
                    <a:lnTo>
                      <a:pt x="10" y="20"/>
                    </a:lnTo>
                    <a:lnTo>
                      <a:pt x="15" y="18"/>
                    </a:lnTo>
                    <a:lnTo>
                      <a:pt x="20" y="15"/>
                    </a:lnTo>
                    <a:lnTo>
                      <a:pt x="22" y="15"/>
                    </a:lnTo>
                    <a:lnTo>
                      <a:pt x="22" y="13"/>
                    </a:lnTo>
                    <a:lnTo>
                      <a:pt x="22" y="10"/>
                    </a:lnTo>
                    <a:lnTo>
                      <a:pt x="22" y="8"/>
                    </a:lnTo>
                    <a:lnTo>
                      <a:pt x="20" y="5"/>
                    </a:lnTo>
                    <a:lnTo>
                      <a:pt x="20" y="3"/>
                    </a:lnTo>
                    <a:lnTo>
                      <a:pt x="17" y="3"/>
                    </a:lnTo>
                    <a:lnTo>
                      <a:pt x="15" y="3"/>
                    </a:lnTo>
                    <a:lnTo>
                      <a:pt x="12" y="3"/>
                    </a:lnTo>
                    <a:lnTo>
                      <a:pt x="10" y="3"/>
                    </a:lnTo>
                    <a:lnTo>
                      <a:pt x="10" y="5"/>
                    </a:lnTo>
                    <a:lnTo>
                      <a:pt x="10" y="8"/>
                    </a:lnTo>
                    <a:lnTo>
                      <a:pt x="10" y="10"/>
                    </a:lnTo>
                    <a:lnTo>
                      <a:pt x="7" y="10"/>
                    </a:lnTo>
                    <a:lnTo>
                      <a:pt x="7" y="13"/>
                    </a:lnTo>
                    <a:lnTo>
                      <a:pt x="5" y="13"/>
                    </a:lnTo>
                    <a:lnTo>
                      <a:pt x="2" y="13"/>
                    </a:lnTo>
                    <a:lnTo>
                      <a:pt x="2" y="10"/>
                    </a:lnTo>
                    <a:lnTo>
                      <a:pt x="2" y="8"/>
                    </a:lnTo>
                    <a:lnTo>
                      <a:pt x="2" y="5"/>
                    </a:lnTo>
                    <a:lnTo>
                      <a:pt x="5" y="3"/>
                    </a:lnTo>
                    <a:lnTo>
                      <a:pt x="7" y="3"/>
                    </a:lnTo>
                    <a:lnTo>
                      <a:pt x="10" y="0"/>
                    </a:lnTo>
                    <a:lnTo>
                      <a:pt x="15" y="0"/>
                    </a:lnTo>
                    <a:lnTo>
                      <a:pt x="17" y="0"/>
                    </a:lnTo>
                    <a:lnTo>
                      <a:pt x="22" y="0"/>
                    </a:lnTo>
                    <a:lnTo>
                      <a:pt x="25" y="0"/>
                    </a:lnTo>
                    <a:lnTo>
                      <a:pt x="25" y="3"/>
                    </a:lnTo>
                    <a:lnTo>
                      <a:pt x="27" y="3"/>
                    </a:lnTo>
                    <a:lnTo>
                      <a:pt x="27" y="5"/>
                    </a:lnTo>
                    <a:lnTo>
                      <a:pt x="30" y="5"/>
                    </a:lnTo>
                    <a:lnTo>
                      <a:pt x="30" y="8"/>
                    </a:lnTo>
                    <a:lnTo>
                      <a:pt x="30" y="10"/>
                    </a:lnTo>
                    <a:lnTo>
                      <a:pt x="30" y="13"/>
                    </a:lnTo>
                    <a:lnTo>
                      <a:pt x="30" y="28"/>
                    </a:lnTo>
                    <a:lnTo>
                      <a:pt x="30" y="31"/>
                    </a:lnTo>
                    <a:lnTo>
                      <a:pt x="30" y="33"/>
                    </a:lnTo>
                    <a:lnTo>
                      <a:pt x="30" y="36"/>
                    </a:lnTo>
                    <a:lnTo>
                      <a:pt x="33" y="36"/>
                    </a:lnTo>
                    <a:lnTo>
                      <a:pt x="35" y="36"/>
                    </a:lnTo>
                    <a:lnTo>
                      <a:pt x="38" y="33"/>
                    </a:lnTo>
                    <a:lnTo>
                      <a:pt x="38" y="36"/>
                    </a:lnTo>
                    <a:lnTo>
                      <a:pt x="35" y="38"/>
                    </a:lnTo>
                    <a:lnTo>
                      <a:pt x="30" y="41"/>
                    </a:lnTo>
                    <a:lnTo>
                      <a:pt x="27" y="43"/>
                    </a:lnTo>
                    <a:lnTo>
                      <a:pt x="25" y="43"/>
                    </a:lnTo>
                    <a:lnTo>
                      <a:pt x="25" y="41"/>
                    </a:lnTo>
                    <a:lnTo>
                      <a:pt x="22" y="41"/>
                    </a:lnTo>
                    <a:lnTo>
                      <a:pt x="22" y="38"/>
                    </a:lnTo>
                    <a:lnTo>
                      <a:pt x="22" y="3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99" name="Freeform 412">
                <a:extLst>
                  <a:ext uri="{FF2B5EF4-FFF2-40B4-BE49-F238E27FC236}">
                    <a16:creationId xmlns:a16="http://schemas.microsoft.com/office/drawing/2014/main" id="{72A8121D-BAA4-4B1B-B40D-C56DD2D48F4F}"/>
                  </a:ext>
                </a:extLst>
              </p:cNvPr>
              <p:cNvSpPr>
                <a:spLocks noChangeAspect="1"/>
              </p:cNvSpPr>
              <p:nvPr/>
            </p:nvSpPr>
            <p:spPr bwMode="auto">
              <a:xfrm>
                <a:off x="3861" y="3725"/>
                <a:ext cx="15" cy="20"/>
              </a:xfrm>
              <a:custGeom>
                <a:avLst/>
                <a:gdLst>
                  <a:gd name="T0" fmla="*/ 15 w 15"/>
                  <a:gd name="T1" fmla="*/ 15 h 20"/>
                  <a:gd name="T2" fmla="*/ 15 w 15"/>
                  <a:gd name="T3" fmla="*/ 0 h 20"/>
                  <a:gd name="T4" fmla="*/ 15 w 15"/>
                  <a:gd name="T5" fmla="*/ 0 h 20"/>
                  <a:gd name="T6" fmla="*/ 13 w 15"/>
                  <a:gd name="T7" fmla="*/ 0 h 20"/>
                  <a:gd name="T8" fmla="*/ 8 w 15"/>
                  <a:gd name="T9" fmla="*/ 2 h 20"/>
                  <a:gd name="T10" fmla="*/ 8 w 15"/>
                  <a:gd name="T11" fmla="*/ 2 h 20"/>
                  <a:gd name="T12" fmla="*/ 5 w 15"/>
                  <a:gd name="T13" fmla="*/ 5 h 20"/>
                  <a:gd name="T14" fmla="*/ 5 w 15"/>
                  <a:gd name="T15" fmla="*/ 5 h 20"/>
                  <a:gd name="T16" fmla="*/ 3 w 15"/>
                  <a:gd name="T17" fmla="*/ 5 h 20"/>
                  <a:gd name="T18" fmla="*/ 3 w 15"/>
                  <a:gd name="T19" fmla="*/ 8 h 20"/>
                  <a:gd name="T20" fmla="*/ 0 w 15"/>
                  <a:gd name="T21" fmla="*/ 8 h 20"/>
                  <a:gd name="T22" fmla="*/ 0 w 15"/>
                  <a:gd name="T23" fmla="*/ 10 h 20"/>
                  <a:gd name="T24" fmla="*/ 0 w 15"/>
                  <a:gd name="T25" fmla="*/ 10 h 20"/>
                  <a:gd name="T26" fmla="*/ 0 w 15"/>
                  <a:gd name="T27" fmla="*/ 13 h 20"/>
                  <a:gd name="T28" fmla="*/ 0 w 15"/>
                  <a:gd name="T29" fmla="*/ 13 h 20"/>
                  <a:gd name="T30" fmla="*/ 0 w 15"/>
                  <a:gd name="T31" fmla="*/ 13 h 20"/>
                  <a:gd name="T32" fmla="*/ 0 w 15"/>
                  <a:gd name="T33" fmla="*/ 15 h 20"/>
                  <a:gd name="T34" fmla="*/ 0 w 15"/>
                  <a:gd name="T35" fmla="*/ 15 h 20"/>
                  <a:gd name="T36" fmla="*/ 3 w 15"/>
                  <a:gd name="T37" fmla="*/ 18 h 20"/>
                  <a:gd name="T38" fmla="*/ 3 w 15"/>
                  <a:gd name="T39" fmla="*/ 18 h 20"/>
                  <a:gd name="T40" fmla="*/ 3 w 15"/>
                  <a:gd name="T41" fmla="*/ 18 h 20"/>
                  <a:gd name="T42" fmla="*/ 3 w 15"/>
                  <a:gd name="T43" fmla="*/ 18 h 20"/>
                  <a:gd name="T44" fmla="*/ 5 w 15"/>
                  <a:gd name="T45" fmla="*/ 20 h 20"/>
                  <a:gd name="T46" fmla="*/ 5 w 15"/>
                  <a:gd name="T47" fmla="*/ 20 h 20"/>
                  <a:gd name="T48" fmla="*/ 8 w 15"/>
                  <a:gd name="T49" fmla="*/ 20 h 20"/>
                  <a:gd name="T50" fmla="*/ 8 w 15"/>
                  <a:gd name="T51" fmla="*/ 20 h 20"/>
                  <a:gd name="T52" fmla="*/ 10 w 15"/>
                  <a:gd name="T53" fmla="*/ 18 h 20"/>
                  <a:gd name="T54" fmla="*/ 15 w 15"/>
                  <a:gd name="T55" fmla="*/ 15 h 20"/>
                  <a:gd name="T56" fmla="*/ 15 w 15"/>
                  <a:gd name="T57" fmla="*/ 15 h 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 h="20">
                    <a:moveTo>
                      <a:pt x="15" y="15"/>
                    </a:moveTo>
                    <a:lnTo>
                      <a:pt x="15" y="0"/>
                    </a:lnTo>
                    <a:lnTo>
                      <a:pt x="13" y="0"/>
                    </a:lnTo>
                    <a:lnTo>
                      <a:pt x="8" y="2"/>
                    </a:lnTo>
                    <a:lnTo>
                      <a:pt x="5" y="5"/>
                    </a:lnTo>
                    <a:lnTo>
                      <a:pt x="3" y="5"/>
                    </a:lnTo>
                    <a:lnTo>
                      <a:pt x="3" y="8"/>
                    </a:lnTo>
                    <a:lnTo>
                      <a:pt x="0" y="8"/>
                    </a:lnTo>
                    <a:lnTo>
                      <a:pt x="0" y="10"/>
                    </a:lnTo>
                    <a:lnTo>
                      <a:pt x="0" y="13"/>
                    </a:lnTo>
                    <a:lnTo>
                      <a:pt x="0" y="15"/>
                    </a:lnTo>
                    <a:lnTo>
                      <a:pt x="3" y="18"/>
                    </a:lnTo>
                    <a:lnTo>
                      <a:pt x="5" y="20"/>
                    </a:lnTo>
                    <a:lnTo>
                      <a:pt x="8" y="20"/>
                    </a:lnTo>
                    <a:lnTo>
                      <a:pt x="10" y="18"/>
                    </a:lnTo>
                    <a:lnTo>
                      <a:pt x="15" y="1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00" name="Freeform 413">
                <a:extLst>
                  <a:ext uri="{FF2B5EF4-FFF2-40B4-BE49-F238E27FC236}">
                    <a16:creationId xmlns:a16="http://schemas.microsoft.com/office/drawing/2014/main" id="{5133A938-B82B-461F-91D0-358833A6C7D1}"/>
                  </a:ext>
                </a:extLst>
              </p:cNvPr>
              <p:cNvSpPr>
                <a:spLocks noChangeAspect="1"/>
              </p:cNvSpPr>
              <p:nvPr/>
            </p:nvSpPr>
            <p:spPr bwMode="auto">
              <a:xfrm>
                <a:off x="3892" y="3695"/>
                <a:ext cx="25" cy="55"/>
              </a:xfrm>
              <a:custGeom>
                <a:avLst/>
                <a:gdLst>
                  <a:gd name="T0" fmla="*/ 15 w 25"/>
                  <a:gd name="T1" fmla="*/ 12 h 55"/>
                  <a:gd name="T2" fmla="*/ 22 w 25"/>
                  <a:gd name="T3" fmla="*/ 15 h 55"/>
                  <a:gd name="T4" fmla="*/ 15 w 25"/>
                  <a:gd name="T5" fmla="*/ 43 h 55"/>
                  <a:gd name="T6" fmla="*/ 15 w 25"/>
                  <a:gd name="T7" fmla="*/ 45 h 55"/>
                  <a:gd name="T8" fmla="*/ 15 w 25"/>
                  <a:gd name="T9" fmla="*/ 48 h 55"/>
                  <a:gd name="T10" fmla="*/ 15 w 25"/>
                  <a:gd name="T11" fmla="*/ 48 h 55"/>
                  <a:gd name="T12" fmla="*/ 17 w 25"/>
                  <a:gd name="T13" fmla="*/ 50 h 55"/>
                  <a:gd name="T14" fmla="*/ 17 w 25"/>
                  <a:gd name="T15" fmla="*/ 50 h 55"/>
                  <a:gd name="T16" fmla="*/ 20 w 25"/>
                  <a:gd name="T17" fmla="*/ 48 h 55"/>
                  <a:gd name="T18" fmla="*/ 20 w 25"/>
                  <a:gd name="T19" fmla="*/ 48 h 55"/>
                  <a:gd name="T20" fmla="*/ 22 w 25"/>
                  <a:gd name="T21" fmla="*/ 45 h 55"/>
                  <a:gd name="T22" fmla="*/ 25 w 25"/>
                  <a:gd name="T23" fmla="*/ 45 h 55"/>
                  <a:gd name="T24" fmla="*/ 25 w 25"/>
                  <a:gd name="T25" fmla="*/ 48 h 55"/>
                  <a:gd name="T26" fmla="*/ 20 w 25"/>
                  <a:gd name="T27" fmla="*/ 53 h 55"/>
                  <a:gd name="T28" fmla="*/ 20 w 25"/>
                  <a:gd name="T29" fmla="*/ 53 h 55"/>
                  <a:gd name="T30" fmla="*/ 17 w 25"/>
                  <a:gd name="T31" fmla="*/ 53 h 55"/>
                  <a:gd name="T32" fmla="*/ 15 w 25"/>
                  <a:gd name="T33" fmla="*/ 55 h 55"/>
                  <a:gd name="T34" fmla="*/ 12 w 25"/>
                  <a:gd name="T35" fmla="*/ 55 h 55"/>
                  <a:gd name="T36" fmla="*/ 10 w 25"/>
                  <a:gd name="T37" fmla="*/ 53 h 55"/>
                  <a:gd name="T38" fmla="*/ 10 w 25"/>
                  <a:gd name="T39" fmla="*/ 53 h 55"/>
                  <a:gd name="T40" fmla="*/ 7 w 25"/>
                  <a:gd name="T41" fmla="*/ 50 h 55"/>
                  <a:gd name="T42" fmla="*/ 7 w 25"/>
                  <a:gd name="T43" fmla="*/ 50 h 55"/>
                  <a:gd name="T44" fmla="*/ 7 w 25"/>
                  <a:gd name="T45" fmla="*/ 48 h 55"/>
                  <a:gd name="T46" fmla="*/ 7 w 25"/>
                  <a:gd name="T47" fmla="*/ 43 h 55"/>
                  <a:gd name="T48" fmla="*/ 0 w 25"/>
                  <a:gd name="T49" fmla="*/ 15 h 55"/>
                  <a:gd name="T50" fmla="*/ 2 w 25"/>
                  <a:gd name="T51" fmla="*/ 15 h 55"/>
                  <a:gd name="T52" fmla="*/ 5 w 25"/>
                  <a:gd name="T53" fmla="*/ 12 h 55"/>
                  <a:gd name="T54" fmla="*/ 5 w 25"/>
                  <a:gd name="T55" fmla="*/ 10 h 55"/>
                  <a:gd name="T56" fmla="*/ 7 w 25"/>
                  <a:gd name="T57" fmla="*/ 7 h 55"/>
                  <a:gd name="T58" fmla="*/ 10 w 25"/>
                  <a:gd name="T59" fmla="*/ 5 h 55"/>
                  <a:gd name="T60" fmla="*/ 12 w 25"/>
                  <a:gd name="T61" fmla="*/ 2 h 55"/>
                  <a:gd name="T62" fmla="*/ 12 w 25"/>
                  <a:gd name="T63" fmla="*/ 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5" h="55">
                    <a:moveTo>
                      <a:pt x="15" y="0"/>
                    </a:moveTo>
                    <a:lnTo>
                      <a:pt x="15" y="12"/>
                    </a:lnTo>
                    <a:lnTo>
                      <a:pt x="22" y="12"/>
                    </a:lnTo>
                    <a:lnTo>
                      <a:pt x="22" y="15"/>
                    </a:lnTo>
                    <a:lnTo>
                      <a:pt x="15" y="15"/>
                    </a:lnTo>
                    <a:lnTo>
                      <a:pt x="15" y="43"/>
                    </a:lnTo>
                    <a:lnTo>
                      <a:pt x="15" y="45"/>
                    </a:lnTo>
                    <a:lnTo>
                      <a:pt x="15" y="48"/>
                    </a:lnTo>
                    <a:lnTo>
                      <a:pt x="17" y="50"/>
                    </a:lnTo>
                    <a:lnTo>
                      <a:pt x="20" y="50"/>
                    </a:lnTo>
                    <a:lnTo>
                      <a:pt x="20" y="48"/>
                    </a:lnTo>
                    <a:lnTo>
                      <a:pt x="22" y="48"/>
                    </a:lnTo>
                    <a:lnTo>
                      <a:pt x="22" y="45"/>
                    </a:lnTo>
                    <a:lnTo>
                      <a:pt x="25" y="45"/>
                    </a:lnTo>
                    <a:lnTo>
                      <a:pt x="25" y="48"/>
                    </a:lnTo>
                    <a:lnTo>
                      <a:pt x="22" y="50"/>
                    </a:lnTo>
                    <a:lnTo>
                      <a:pt x="20" y="53"/>
                    </a:lnTo>
                    <a:lnTo>
                      <a:pt x="17" y="53"/>
                    </a:lnTo>
                    <a:lnTo>
                      <a:pt x="15" y="55"/>
                    </a:lnTo>
                    <a:lnTo>
                      <a:pt x="12" y="55"/>
                    </a:lnTo>
                    <a:lnTo>
                      <a:pt x="12" y="53"/>
                    </a:lnTo>
                    <a:lnTo>
                      <a:pt x="10" y="53"/>
                    </a:lnTo>
                    <a:lnTo>
                      <a:pt x="7" y="50"/>
                    </a:lnTo>
                    <a:lnTo>
                      <a:pt x="7" y="48"/>
                    </a:lnTo>
                    <a:lnTo>
                      <a:pt x="7" y="45"/>
                    </a:lnTo>
                    <a:lnTo>
                      <a:pt x="7" y="43"/>
                    </a:lnTo>
                    <a:lnTo>
                      <a:pt x="7" y="15"/>
                    </a:lnTo>
                    <a:lnTo>
                      <a:pt x="0" y="15"/>
                    </a:lnTo>
                    <a:lnTo>
                      <a:pt x="2" y="15"/>
                    </a:lnTo>
                    <a:lnTo>
                      <a:pt x="2" y="12"/>
                    </a:lnTo>
                    <a:lnTo>
                      <a:pt x="5" y="12"/>
                    </a:lnTo>
                    <a:lnTo>
                      <a:pt x="5" y="10"/>
                    </a:lnTo>
                    <a:lnTo>
                      <a:pt x="7" y="10"/>
                    </a:lnTo>
                    <a:lnTo>
                      <a:pt x="7" y="7"/>
                    </a:lnTo>
                    <a:lnTo>
                      <a:pt x="10" y="5"/>
                    </a:lnTo>
                    <a:lnTo>
                      <a:pt x="12" y="2"/>
                    </a:lnTo>
                    <a:lnTo>
                      <a:pt x="12" y="0"/>
                    </a:lnTo>
                    <a:lnTo>
                      <a:pt x="15" y="0"/>
                    </a:lnTo>
                    <a:close/>
                  </a:path>
                </a:pathLst>
              </a:custGeom>
              <a:solidFill>
                <a:srgbClr val="000000"/>
              </a:solidFill>
              <a:ln w="4763">
                <a:solidFill>
                  <a:srgbClr val="000000"/>
                </a:solidFill>
                <a:prstDash val="solid"/>
                <a:round/>
                <a:headEnd/>
                <a:tailEnd/>
              </a:ln>
            </p:spPr>
            <p:txBody>
              <a:bodyPr/>
              <a:lstStyle/>
              <a:p>
                <a:endParaRPr lang="en-GB"/>
              </a:p>
            </p:txBody>
          </p:sp>
          <p:sp>
            <p:nvSpPr>
              <p:cNvPr id="101" name="Freeform 414">
                <a:extLst>
                  <a:ext uri="{FF2B5EF4-FFF2-40B4-BE49-F238E27FC236}">
                    <a16:creationId xmlns:a16="http://schemas.microsoft.com/office/drawing/2014/main" id="{C685D976-BE11-441D-A15E-13CABDBB6044}"/>
                  </a:ext>
                </a:extLst>
              </p:cNvPr>
              <p:cNvSpPr>
                <a:spLocks noChangeAspect="1" noEditPoints="1"/>
              </p:cNvSpPr>
              <p:nvPr/>
            </p:nvSpPr>
            <p:spPr bwMode="auto">
              <a:xfrm>
                <a:off x="3919" y="3707"/>
                <a:ext cx="36" cy="43"/>
              </a:xfrm>
              <a:custGeom>
                <a:avLst/>
                <a:gdLst>
                  <a:gd name="T0" fmla="*/ 8 w 36"/>
                  <a:gd name="T1" fmla="*/ 18 h 43"/>
                  <a:gd name="T2" fmla="*/ 8 w 36"/>
                  <a:gd name="T3" fmla="*/ 26 h 43"/>
                  <a:gd name="T4" fmla="*/ 13 w 36"/>
                  <a:gd name="T5" fmla="*/ 31 h 43"/>
                  <a:gd name="T6" fmla="*/ 13 w 36"/>
                  <a:gd name="T7" fmla="*/ 33 h 43"/>
                  <a:gd name="T8" fmla="*/ 21 w 36"/>
                  <a:gd name="T9" fmla="*/ 36 h 43"/>
                  <a:gd name="T10" fmla="*/ 23 w 36"/>
                  <a:gd name="T11" fmla="*/ 36 h 43"/>
                  <a:gd name="T12" fmla="*/ 26 w 36"/>
                  <a:gd name="T13" fmla="*/ 36 h 43"/>
                  <a:gd name="T14" fmla="*/ 31 w 36"/>
                  <a:gd name="T15" fmla="*/ 33 h 43"/>
                  <a:gd name="T16" fmla="*/ 31 w 36"/>
                  <a:gd name="T17" fmla="*/ 33 h 43"/>
                  <a:gd name="T18" fmla="*/ 33 w 36"/>
                  <a:gd name="T19" fmla="*/ 26 h 43"/>
                  <a:gd name="T20" fmla="*/ 36 w 36"/>
                  <a:gd name="T21" fmla="*/ 26 h 43"/>
                  <a:gd name="T22" fmla="*/ 36 w 36"/>
                  <a:gd name="T23" fmla="*/ 31 h 43"/>
                  <a:gd name="T24" fmla="*/ 31 w 36"/>
                  <a:gd name="T25" fmla="*/ 38 h 43"/>
                  <a:gd name="T26" fmla="*/ 31 w 36"/>
                  <a:gd name="T27" fmla="*/ 38 h 43"/>
                  <a:gd name="T28" fmla="*/ 23 w 36"/>
                  <a:gd name="T29" fmla="*/ 43 h 43"/>
                  <a:gd name="T30" fmla="*/ 18 w 36"/>
                  <a:gd name="T31" fmla="*/ 43 h 43"/>
                  <a:gd name="T32" fmla="*/ 15 w 36"/>
                  <a:gd name="T33" fmla="*/ 43 h 43"/>
                  <a:gd name="T34" fmla="*/ 8 w 36"/>
                  <a:gd name="T35" fmla="*/ 38 h 43"/>
                  <a:gd name="T36" fmla="*/ 5 w 36"/>
                  <a:gd name="T37" fmla="*/ 36 h 43"/>
                  <a:gd name="T38" fmla="*/ 3 w 36"/>
                  <a:gd name="T39" fmla="*/ 28 h 43"/>
                  <a:gd name="T40" fmla="*/ 0 w 36"/>
                  <a:gd name="T41" fmla="*/ 20 h 43"/>
                  <a:gd name="T42" fmla="*/ 0 w 36"/>
                  <a:gd name="T43" fmla="*/ 18 h 43"/>
                  <a:gd name="T44" fmla="*/ 5 w 36"/>
                  <a:gd name="T45" fmla="*/ 5 h 43"/>
                  <a:gd name="T46" fmla="*/ 8 w 36"/>
                  <a:gd name="T47" fmla="*/ 5 h 43"/>
                  <a:gd name="T48" fmla="*/ 13 w 36"/>
                  <a:gd name="T49" fmla="*/ 0 h 43"/>
                  <a:gd name="T50" fmla="*/ 21 w 36"/>
                  <a:gd name="T51" fmla="*/ 0 h 43"/>
                  <a:gd name="T52" fmla="*/ 26 w 36"/>
                  <a:gd name="T53" fmla="*/ 0 h 43"/>
                  <a:gd name="T54" fmla="*/ 31 w 36"/>
                  <a:gd name="T55" fmla="*/ 5 h 43"/>
                  <a:gd name="T56" fmla="*/ 33 w 36"/>
                  <a:gd name="T57" fmla="*/ 8 h 43"/>
                  <a:gd name="T58" fmla="*/ 36 w 36"/>
                  <a:gd name="T59" fmla="*/ 15 h 43"/>
                  <a:gd name="T60" fmla="*/ 8 w 36"/>
                  <a:gd name="T61" fmla="*/ 13 h 43"/>
                  <a:gd name="T62" fmla="*/ 26 w 36"/>
                  <a:gd name="T63" fmla="*/ 13 h 43"/>
                  <a:gd name="T64" fmla="*/ 26 w 36"/>
                  <a:gd name="T65" fmla="*/ 8 h 43"/>
                  <a:gd name="T66" fmla="*/ 26 w 36"/>
                  <a:gd name="T67" fmla="*/ 8 h 43"/>
                  <a:gd name="T68" fmla="*/ 23 w 36"/>
                  <a:gd name="T69" fmla="*/ 5 h 43"/>
                  <a:gd name="T70" fmla="*/ 21 w 36"/>
                  <a:gd name="T71" fmla="*/ 3 h 43"/>
                  <a:gd name="T72" fmla="*/ 18 w 36"/>
                  <a:gd name="T73" fmla="*/ 3 h 43"/>
                  <a:gd name="T74" fmla="*/ 15 w 36"/>
                  <a:gd name="T75" fmla="*/ 3 h 43"/>
                  <a:gd name="T76" fmla="*/ 13 w 36"/>
                  <a:gd name="T77" fmla="*/ 5 h 43"/>
                  <a:gd name="T78" fmla="*/ 10 w 36"/>
                  <a:gd name="T79" fmla="*/ 5 h 43"/>
                  <a:gd name="T80" fmla="*/ 8 w 36"/>
                  <a:gd name="T81" fmla="*/ 10 h 43"/>
                  <a:gd name="T82" fmla="*/ 8 w 36"/>
                  <a:gd name="T83" fmla="*/ 13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6" h="43">
                    <a:moveTo>
                      <a:pt x="8" y="15"/>
                    </a:moveTo>
                    <a:lnTo>
                      <a:pt x="8" y="18"/>
                    </a:lnTo>
                    <a:lnTo>
                      <a:pt x="8" y="20"/>
                    </a:lnTo>
                    <a:lnTo>
                      <a:pt x="8" y="26"/>
                    </a:lnTo>
                    <a:lnTo>
                      <a:pt x="10" y="31"/>
                    </a:lnTo>
                    <a:lnTo>
                      <a:pt x="13" y="31"/>
                    </a:lnTo>
                    <a:lnTo>
                      <a:pt x="13" y="33"/>
                    </a:lnTo>
                    <a:lnTo>
                      <a:pt x="18" y="36"/>
                    </a:lnTo>
                    <a:lnTo>
                      <a:pt x="21" y="36"/>
                    </a:lnTo>
                    <a:lnTo>
                      <a:pt x="23" y="36"/>
                    </a:lnTo>
                    <a:lnTo>
                      <a:pt x="26" y="36"/>
                    </a:lnTo>
                    <a:lnTo>
                      <a:pt x="28" y="33"/>
                    </a:lnTo>
                    <a:lnTo>
                      <a:pt x="31" y="33"/>
                    </a:lnTo>
                    <a:lnTo>
                      <a:pt x="33" y="31"/>
                    </a:lnTo>
                    <a:lnTo>
                      <a:pt x="33" y="26"/>
                    </a:lnTo>
                    <a:lnTo>
                      <a:pt x="36" y="26"/>
                    </a:lnTo>
                    <a:lnTo>
                      <a:pt x="36" y="28"/>
                    </a:lnTo>
                    <a:lnTo>
                      <a:pt x="36" y="31"/>
                    </a:lnTo>
                    <a:lnTo>
                      <a:pt x="33" y="33"/>
                    </a:lnTo>
                    <a:lnTo>
                      <a:pt x="31" y="38"/>
                    </a:lnTo>
                    <a:lnTo>
                      <a:pt x="28" y="41"/>
                    </a:lnTo>
                    <a:lnTo>
                      <a:pt x="23" y="43"/>
                    </a:lnTo>
                    <a:lnTo>
                      <a:pt x="21" y="43"/>
                    </a:lnTo>
                    <a:lnTo>
                      <a:pt x="18" y="43"/>
                    </a:lnTo>
                    <a:lnTo>
                      <a:pt x="15" y="43"/>
                    </a:lnTo>
                    <a:lnTo>
                      <a:pt x="10" y="41"/>
                    </a:lnTo>
                    <a:lnTo>
                      <a:pt x="8" y="38"/>
                    </a:lnTo>
                    <a:lnTo>
                      <a:pt x="5" y="38"/>
                    </a:lnTo>
                    <a:lnTo>
                      <a:pt x="5" y="36"/>
                    </a:lnTo>
                    <a:lnTo>
                      <a:pt x="3" y="33"/>
                    </a:lnTo>
                    <a:lnTo>
                      <a:pt x="3" y="28"/>
                    </a:lnTo>
                    <a:lnTo>
                      <a:pt x="0" y="23"/>
                    </a:lnTo>
                    <a:lnTo>
                      <a:pt x="0" y="20"/>
                    </a:lnTo>
                    <a:lnTo>
                      <a:pt x="0" y="18"/>
                    </a:lnTo>
                    <a:lnTo>
                      <a:pt x="3" y="10"/>
                    </a:lnTo>
                    <a:lnTo>
                      <a:pt x="5" y="5"/>
                    </a:lnTo>
                    <a:lnTo>
                      <a:pt x="8" y="5"/>
                    </a:lnTo>
                    <a:lnTo>
                      <a:pt x="10" y="3"/>
                    </a:lnTo>
                    <a:lnTo>
                      <a:pt x="13" y="0"/>
                    </a:lnTo>
                    <a:lnTo>
                      <a:pt x="18" y="0"/>
                    </a:lnTo>
                    <a:lnTo>
                      <a:pt x="21" y="0"/>
                    </a:lnTo>
                    <a:lnTo>
                      <a:pt x="23" y="0"/>
                    </a:lnTo>
                    <a:lnTo>
                      <a:pt x="26" y="0"/>
                    </a:lnTo>
                    <a:lnTo>
                      <a:pt x="28" y="3"/>
                    </a:lnTo>
                    <a:lnTo>
                      <a:pt x="31" y="5"/>
                    </a:lnTo>
                    <a:lnTo>
                      <a:pt x="33" y="8"/>
                    </a:lnTo>
                    <a:lnTo>
                      <a:pt x="36" y="13"/>
                    </a:lnTo>
                    <a:lnTo>
                      <a:pt x="36" y="15"/>
                    </a:lnTo>
                    <a:lnTo>
                      <a:pt x="8" y="15"/>
                    </a:lnTo>
                    <a:close/>
                    <a:moveTo>
                      <a:pt x="8" y="13"/>
                    </a:moveTo>
                    <a:lnTo>
                      <a:pt x="26" y="13"/>
                    </a:lnTo>
                    <a:lnTo>
                      <a:pt x="26" y="10"/>
                    </a:lnTo>
                    <a:lnTo>
                      <a:pt x="26" y="8"/>
                    </a:lnTo>
                    <a:lnTo>
                      <a:pt x="23" y="5"/>
                    </a:lnTo>
                    <a:lnTo>
                      <a:pt x="21" y="3"/>
                    </a:lnTo>
                    <a:lnTo>
                      <a:pt x="18" y="3"/>
                    </a:lnTo>
                    <a:lnTo>
                      <a:pt x="15" y="3"/>
                    </a:lnTo>
                    <a:lnTo>
                      <a:pt x="13" y="5"/>
                    </a:lnTo>
                    <a:lnTo>
                      <a:pt x="10" y="5"/>
                    </a:lnTo>
                    <a:lnTo>
                      <a:pt x="10" y="8"/>
                    </a:lnTo>
                    <a:lnTo>
                      <a:pt x="8" y="10"/>
                    </a:lnTo>
                    <a:lnTo>
                      <a:pt x="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2" name="Freeform 415">
                <a:extLst>
                  <a:ext uri="{FF2B5EF4-FFF2-40B4-BE49-F238E27FC236}">
                    <a16:creationId xmlns:a16="http://schemas.microsoft.com/office/drawing/2014/main" id="{D6610AB7-95DD-4054-BB2E-CD53C0FDDDF1}"/>
                  </a:ext>
                </a:extLst>
              </p:cNvPr>
              <p:cNvSpPr>
                <a:spLocks noChangeAspect="1"/>
              </p:cNvSpPr>
              <p:nvPr/>
            </p:nvSpPr>
            <p:spPr bwMode="auto">
              <a:xfrm>
                <a:off x="3919" y="3707"/>
                <a:ext cx="36" cy="43"/>
              </a:xfrm>
              <a:custGeom>
                <a:avLst/>
                <a:gdLst>
                  <a:gd name="T0" fmla="*/ 8 w 36"/>
                  <a:gd name="T1" fmla="*/ 15 h 43"/>
                  <a:gd name="T2" fmla="*/ 8 w 36"/>
                  <a:gd name="T3" fmla="*/ 18 h 43"/>
                  <a:gd name="T4" fmla="*/ 8 w 36"/>
                  <a:gd name="T5" fmla="*/ 20 h 43"/>
                  <a:gd name="T6" fmla="*/ 8 w 36"/>
                  <a:gd name="T7" fmla="*/ 26 h 43"/>
                  <a:gd name="T8" fmla="*/ 10 w 36"/>
                  <a:gd name="T9" fmla="*/ 31 h 43"/>
                  <a:gd name="T10" fmla="*/ 13 w 36"/>
                  <a:gd name="T11" fmla="*/ 31 h 43"/>
                  <a:gd name="T12" fmla="*/ 13 w 36"/>
                  <a:gd name="T13" fmla="*/ 31 h 43"/>
                  <a:gd name="T14" fmla="*/ 13 w 36"/>
                  <a:gd name="T15" fmla="*/ 33 h 43"/>
                  <a:gd name="T16" fmla="*/ 18 w 36"/>
                  <a:gd name="T17" fmla="*/ 36 h 43"/>
                  <a:gd name="T18" fmla="*/ 21 w 36"/>
                  <a:gd name="T19" fmla="*/ 36 h 43"/>
                  <a:gd name="T20" fmla="*/ 23 w 36"/>
                  <a:gd name="T21" fmla="*/ 36 h 43"/>
                  <a:gd name="T22" fmla="*/ 23 w 36"/>
                  <a:gd name="T23" fmla="*/ 36 h 43"/>
                  <a:gd name="T24" fmla="*/ 26 w 36"/>
                  <a:gd name="T25" fmla="*/ 36 h 43"/>
                  <a:gd name="T26" fmla="*/ 26 w 36"/>
                  <a:gd name="T27" fmla="*/ 36 h 43"/>
                  <a:gd name="T28" fmla="*/ 28 w 36"/>
                  <a:gd name="T29" fmla="*/ 33 h 43"/>
                  <a:gd name="T30" fmla="*/ 31 w 36"/>
                  <a:gd name="T31" fmla="*/ 33 h 43"/>
                  <a:gd name="T32" fmla="*/ 31 w 36"/>
                  <a:gd name="T33" fmla="*/ 33 h 43"/>
                  <a:gd name="T34" fmla="*/ 31 w 36"/>
                  <a:gd name="T35" fmla="*/ 33 h 43"/>
                  <a:gd name="T36" fmla="*/ 33 w 36"/>
                  <a:gd name="T37" fmla="*/ 31 h 43"/>
                  <a:gd name="T38" fmla="*/ 33 w 36"/>
                  <a:gd name="T39" fmla="*/ 26 h 43"/>
                  <a:gd name="T40" fmla="*/ 36 w 36"/>
                  <a:gd name="T41" fmla="*/ 26 h 43"/>
                  <a:gd name="T42" fmla="*/ 36 w 36"/>
                  <a:gd name="T43" fmla="*/ 26 h 43"/>
                  <a:gd name="T44" fmla="*/ 36 w 36"/>
                  <a:gd name="T45" fmla="*/ 28 h 43"/>
                  <a:gd name="T46" fmla="*/ 36 w 36"/>
                  <a:gd name="T47" fmla="*/ 31 h 43"/>
                  <a:gd name="T48" fmla="*/ 33 w 36"/>
                  <a:gd name="T49" fmla="*/ 33 h 43"/>
                  <a:gd name="T50" fmla="*/ 31 w 36"/>
                  <a:gd name="T51" fmla="*/ 38 h 43"/>
                  <a:gd name="T52" fmla="*/ 31 w 36"/>
                  <a:gd name="T53" fmla="*/ 38 h 43"/>
                  <a:gd name="T54" fmla="*/ 31 w 36"/>
                  <a:gd name="T55" fmla="*/ 38 h 43"/>
                  <a:gd name="T56" fmla="*/ 28 w 36"/>
                  <a:gd name="T57" fmla="*/ 41 h 43"/>
                  <a:gd name="T58" fmla="*/ 23 w 36"/>
                  <a:gd name="T59" fmla="*/ 43 h 43"/>
                  <a:gd name="T60" fmla="*/ 21 w 36"/>
                  <a:gd name="T61" fmla="*/ 43 h 43"/>
                  <a:gd name="T62" fmla="*/ 18 w 36"/>
                  <a:gd name="T63" fmla="*/ 43 h 43"/>
                  <a:gd name="T64" fmla="*/ 18 w 36"/>
                  <a:gd name="T65" fmla="*/ 43 h 43"/>
                  <a:gd name="T66" fmla="*/ 15 w 36"/>
                  <a:gd name="T67" fmla="*/ 43 h 43"/>
                  <a:gd name="T68" fmla="*/ 10 w 36"/>
                  <a:gd name="T69" fmla="*/ 41 h 43"/>
                  <a:gd name="T70" fmla="*/ 8 w 36"/>
                  <a:gd name="T71" fmla="*/ 38 h 43"/>
                  <a:gd name="T72" fmla="*/ 5 w 36"/>
                  <a:gd name="T73" fmla="*/ 38 h 43"/>
                  <a:gd name="T74" fmla="*/ 5 w 36"/>
                  <a:gd name="T75" fmla="*/ 36 h 43"/>
                  <a:gd name="T76" fmla="*/ 3 w 36"/>
                  <a:gd name="T77" fmla="*/ 33 h 43"/>
                  <a:gd name="T78" fmla="*/ 3 w 36"/>
                  <a:gd name="T79" fmla="*/ 28 h 43"/>
                  <a:gd name="T80" fmla="*/ 0 w 36"/>
                  <a:gd name="T81" fmla="*/ 23 h 43"/>
                  <a:gd name="T82" fmla="*/ 0 w 36"/>
                  <a:gd name="T83" fmla="*/ 20 h 43"/>
                  <a:gd name="T84" fmla="*/ 0 w 36"/>
                  <a:gd name="T85" fmla="*/ 20 h 43"/>
                  <a:gd name="T86" fmla="*/ 0 w 36"/>
                  <a:gd name="T87" fmla="*/ 18 h 43"/>
                  <a:gd name="T88" fmla="*/ 3 w 36"/>
                  <a:gd name="T89" fmla="*/ 10 h 43"/>
                  <a:gd name="T90" fmla="*/ 5 w 36"/>
                  <a:gd name="T91" fmla="*/ 5 h 43"/>
                  <a:gd name="T92" fmla="*/ 8 w 36"/>
                  <a:gd name="T93" fmla="*/ 5 h 43"/>
                  <a:gd name="T94" fmla="*/ 8 w 36"/>
                  <a:gd name="T95" fmla="*/ 5 h 43"/>
                  <a:gd name="T96" fmla="*/ 10 w 36"/>
                  <a:gd name="T97" fmla="*/ 3 h 43"/>
                  <a:gd name="T98" fmla="*/ 13 w 36"/>
                  <a:gd name="T99" fmla="*/ 0 h 43"/>
                  <a:gd name="T100" fmla="*/ 18 w 36"/>
                  <a:gd name="T101" fmla="*/ 0 h 43"/>
                  <a:gd name="T102" fmla="*/ 21 w 36"/>
                  <a:gd name="T103" fmla="*/ 0 h 43"/>
                  <a:gd name="T104" fmla="*/ 23 w 36"/>
                  <a:gd name="T105" fmla="*/ 0 h 43"/>
                  <a:gd name="T106" fmla="*/ 26 w 36"/>
                  <a:gd name="T107" fmla="*/ 0 h 43"/>
                  <a:gd name="T108" fmla="*/ 28 w 36"/>
                  <a:gd name="T109" fmla="*/ 3 h 43"/>
                  <a:gd name="T110" fmla="*/ 31 w 36"/>
                  <a:gd name="T111" fmla="*/ 5 h 43"/>
                  <a:gd name="T112" fmla="*/ 33 w 36"/>
                  <a:gd name="T113" fmla="*/ 8 h 43"/>
                  <a:gd name="T114" fmla="*/ 33 w 36"/>
                  <a:gd name="T115" fmla="*/ 8 h 43"/>
                  <a:gd name="T116" fmla="*/ 36 w 36"/>
                  <a:gd name="T117" fmla="*/ 13 h 43"/>
                  <a:gd name="T118" fmla="*/ 36 w 36"/>
                  <a:gd name="T119" fmla="*/ 15 h 43"/>
                  <a:gd name="T120" fmla="*/ 8 w 36"/>
                  <a:gd name="T121" fmla="*/ 15 h 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6" h="43">
                    <a:moveTo>
                      <a:pt x="8" y="15"/>
                    </a:moveTo>
                    <a:lnTo>
                      <a:pt x="8" y="18"/>
                    </a:lnTo>
                    <a:lnTo>
                      <a:pt x="8" y="20"/>
                    </a:lnTo>
                    <a:lnTo>
                      <a:pt x="8" y="26"/>
                    </a:lnTo>
                    <a:lnTo>
                      <a:pt x="10" y="31"/>
                    </a:lnTo>
                    <a:lnTo>
                      <a:pt x="13" y="31"/>
                    </a:lnTo>
                    <a:lnTo>
                      <a:pt x="13" y="33"/>
                    </a:lnTo>
                    <a:lnTo>
                      <a:pt x="18" y="36"/>
                    </a:lnTo>
                    <a:lnTo>
                      <a:pt x="21" y="36"/>
                    </a:lnTo>
                    <a:lnTo>
                      <a:pt x="23" y="36"/>
                    </a:lnTo>
                    <a:lnTo>
                      <a:pt x="26" y="36"/>
                    </a:lnTo>
                    <a:lnTo>
                      <a:pt x="28" y="33"/>
                    </a:lnTo>
                    <a:lnTo>
                      <a:pt x="31" y="33"/>
                    </a:lnTo>
                    <a:lnTo>
                      <a:pt x="33" y="31"/>
                    </a:lnTo>
                    <a:lnTo>
                      <a:pt x="33" y="26"/>
                    </a:lnTo>
                    <a:lnTo>
                      <a:pt x="36" y="26"/>
                    </a:lnTo>
                    <a:lnTo>
                      <a:pt x="36" y="28"/>
                    </a:lnTo>
                    <a:lnTo>
                      <a:pt x="36" y="31"/>
                    </a:lnTo>
                    <a:lnTo>
                      <a:pt x="33" y="33"/>
                    </a:lnTo>
                    <a:lnTo>
                      <a:pt x="31" y="38"/>
                    </a:lnTo>
                    <a:lnTo>
                      <a:pt x="28" y="41"/>
                    </a:lnTo>
                    <a:lnTo>
                      <a:pt x="23" y="43"/>
                    </a:lnTo>
                    <a:lnTo>
                      <a:pt x="21" y="43"/>
                    </a:lnTo>
                    <a:lnTo>
                      <a:pt x="18" y="43"/>
                    </a:lnTo>
                    <a:lnTo>
                      <a:pt x="15" y="43"/>
                    </a:lnTo>
                    <a:lnTo>
                      <a:pt x="10" y="41"/>
                    </a:lnTo>
                    <a:lnTo>
                      <a:pt x="8" y="38"/>
                    </a:lnTo>
                    <a:lnTo>
                      <a:pt x="5" y="38"/>
                    </a:lnTo>
                    <a:lnTo>
                      <a:pt x="5" y="36"/>
                    </a:lnTo>
                    <a:lnTo>
                      <a:pt x="3" y="33"/>
                    </a:lnTo>
                    <a:lnTo>
                      <a:pt x="3" y="28"/>
                    </a:lnTo>
                    <a:lnTo>
                      <a:pt x="0" y="23"/>
                    </a:lnTo>
                    <a:lnTo>
                      <a:pt x="0" y="20"/>
                    </a:lnTo>
                    <a:lnTo>
                      <a:pt x="0" y="18"/>
                    </a:lnTo>
                    <a:lnTo>
                      <a:pt x="3" y="10"/>
                    </a:lnTo>
                    <a:lnTo>
                      <a:pt x="5" y="5"/>
                    </a:lnTo>
                    <a:lnTo>
                      <a:pt x="8" y="5"/>
                    </a:lnTo>
                    <a:lnTo>
                      <a:pt x="10" y="3"/>
                    </a:lnTo>
                    <a:lnTo>
                      <a:pt x="13" y="0"/>
                    </a:lnTo>
                    <a:lnTo>
                      <a:pt x="18" y="0"/>
                    </a:lnTo>
                    <a:lnTo>
                      <a:pt x="21" y="0"/>
                    </a:lnTo>
                    <a:lnTo>
                      <a:pt x="23" y="0"/>
                    </a:lnTo>
                    <a:lnTo>
                      <a:pt x="26" y="0"/>
                    </a:lnTo>
                    <a:lnTo>
                      <a:pt x="28" y="3"/>
                    </a:lnTo>
                    <a:lnTo>
                      <a:pt x="31" y="5"/>
                    </a:lnTo>
                    <a:lnTo>
                      <a:pt x="33" y="8"/>
                    </a:lnTo>
                    <a:lnTo>
                      <a:pt x="36" y="13"/>
                    </a:lnTo>
                    <a:lnTo>
                      <a:pt x="36" y="15"/>
                    </a:lnTo>
                    <a:lnTo>
                      <a:pt x="8" y="1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03" name="Freeform 416">
                <a:extLst>
                  <a:ext uri="{FF2B5EF4-FFF2-40B4-BE49-F238E27FC236}">
                    <a16:creationId xmlns:a16="http://schemas.microsoft.com/office/drawing/2014/main" id="{2FCEC51B-DB50-4568-9F81-A36B7D06B3C1}"/>
                  </a:ext>
                </a:extLst>
              </p:cNvPr>
              <p:cNvSpPr>
                <a:spLocks noChangeAspect="1"/>
              </p:cNvSpPr>
              <p:nvPr/>
            </p:nvSpPr>
            <p:spPr bwMode="auto">
              <a:xfrm>
                <a:off x="3927" y="3710"/>
                <a:ext cx="18" cy="10"/>
              </a:xfrm>
              <a:custGeom>
                <a:avLst/>
                <a:gdLst>
                  <a:gd name="T0" fmla="*/ 0 w 18"/>
                  <a:gd name="T1" fmla="*/ 10 h 10"/>
                  <a:gd name="T2" fmla="*/ 18 w 18"/>
                  <a:gd name="T3" fmla="*/ 10 h 10"/>
                  <a:gd name="T4" fmla="*/ 18 w 18"/>
                  <a:gd name="T5" fmla="*/ 10 h 10"/>
                  <a:gd name="T6" fmla="*/ 18 w 18"/>
                  <a:gd name="T7" fmla="*/ 7 h 10"/>
                  <a:gd name="T8" fmla="*/ 18 w 18"/>
                  <a:gd name="T9" fmla="*/ 5 h 10"/>
                  <a:gd name="T10" fmla="*/ 18 w 18"/>
                  <a:gd name="T11" fmla="*/ 5 h 10"/>
                  <a:gd name="T12" fmla="*/ 18 w 18"/>
                  <a:gd name="T13" fmla="*/ 5 h 10"/>
                  <a:gd name="T14" fmla="*/ 15 w 18"/>
                  <a:gd name="T15" fmla="*/ 2 h 10"/>
                  <a:gd name="T16" fmla="*/ 15 w 18"/>
                  <a:gd name="T17" fmla="*/ 2 h 10"/>
                  <a:gd name="T18" fmla="*/ 15 w 18"/>
                  <a:gd name="T19" fmla="*/ 2 h 10"/>
                  <a:gd name="T20" fmla="*/ 13 w 18"/>
                  <a:gd name="T21" fmla="*/ 0 h 10"/>
                  <a:gd name="T22" fmla="*/ 13 w 18"/>
                  <a:gd name="T23" fmla="*/ 0 h 10"/>
                  <a:gd name="T24" fmla="*/ 10 w 18"/>
                  <a:gd name="T25" fmla="*/ 0 h 10"/>
                  <a:gd name="T26" fmla="*/ 10 w 18"/>
                  <a:gd name="T27" fmla="*/ 0 h 10"/>
                  <a:gd name="T28" fmla="*/ 7 w 18"/>
                  <a:gd name="T29" fmla="*/ 0 h 10"/>
                  <a:gd name="T30" fmla="*/ 7 w 18"/>
                  <a:gd name="T31" fmla="*/ 0 h 10"/>
                  <a:gd name="T32" fmla="*/ 5 w 18"/>
                  <a:gd name="T33" fmla="*/ 2 h 10"/>
                  <a:gd name="T34" fmla="*/ 2 w 18"/>
                  <a:gd name="T35" fmla="*/ 2 h 10"/>
                  <a:gd name="T36" fmla="*/ 2 w 18"/>
                  <a:gd name="T37" fmla="*/ 2 h 10"/>
                  <a:gd name="T38" fmla="*/ 2 w 18"/>
                  <a:gd name="T39" fmla="*/ 5 h 10"/>
                  <a:gd name="T40" fmla="*/ 0 w 18"/>
                  <a:gd name="T41" fmla="*/ 7 h 10"/>
                  <a:gd name="T42" fmla="*/ 0 w 18"/>
                  <a:gd name="T43" fmla="*/ 10 h 10"/>
                  <a:gd name="T44" fmla="*/ 0 w 18"/>
                  <a:gd name="T45" fmla="*/ 10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 h="10">
                    <a:moveTo>
                      <a:pt x="0" y="10"/>
                    </a:moveTo>
                    <a:lnTo>
                      <a:pt x="18" y="10"/>
                    </a:lnTo>
                    <a:lnTo>
                      <a:pt x="18" y="7"/>
                    </a:lnTo>
                    <a:lnTo>
                      <a:pt x="18" y="5"/>
                    </a:lnTo>
                    <a:lnTo>
                      <a:pt x="15" y="2"/>
                    </a:lnTo>
                    <a:lnTo>
                      <a:pt x="13" y="0"/>
                    </a:lnTo>
                    <a:lnTo>
                      <a:pt x="10" y="0"/>
                    </a:lnTo>
                    <a:lnTo>
                      <a:pt x="7" y="0"/>
                    </a:lnTo>
                    <a:lnTo>
                      <a:pt x="5" y="2"/>
                    </a:lnTo>
                    <a:lnTo>
                      <a:pt x="2" y="2"/>
                    </a:lnTo>
                    <a:lnTo>
                      <a:pt x="2" y="5"/>
                    </a:lnTo>
                    <a:lnTo>
                      <a:pt x="0" y="7"/>
                    </a:lnTo>
                    <a:lnTo>
                      <a:pt x="0" y="1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04" name="Freeform 417">
                <a:extLst>
                  <a:ext uri="{FF2B5EF4-FFF2-40B4-BE49-F238E27FC236}">
                    <a16:creationId xmlns:a16="http://schemas.microsoft.com/office/drawing/2014/main" id="{50EE4C44-59D1-44A3-A062-806003E0CA06}"/>
                  </a:ext>
                </a:extLst>
              </p:cNvPr>
              <p:cNvSpPr>
                <a:spLocks noChangeAspect="1"/>
              </p:cNvSpPr>
              <p:nvPr/>
            </p:nvSpPr>
            <p:spPr bwMode="auto">
              <a:xfrm>
                <a:off x="3957" y="3707"/>
                <a:ext cx="33" cy="41"/>
              </a:xfrm>
              <a:custGeom>
                <a:avLst/>
                <a:gdLst>
                  <a:gd name="T0" fmla="*/ 15 w 33"/>
                  <a:gd name="T1" fmla="*/ 8 h 41"/>
                  <a:gd name="T2" fmla="*/ 18 w 33"/>
                  <a:gd name="T3" fmla="*/ 5 h 41"/>
                  <a:gd name="T4" fmla="*/ 23 w 33"/>
                  <a:gd name="T5" fmla="*/ 0 h 41"/>
                  <a:gd name="T6" fmla="*/ 25 w 33"/>
                  <a:gd name="T7" fmla="*/ 0 h 41"/>
                  <a:gd name="T8" fmla="*/ 28 w 33"/>
                  <a:gd name="T9" fmla="*/ 0 h 41"/>
                  <a:gd name="T10" fmla="*/ 30 w 33"/>
                  <a:gd name="T11" fmla="*/ 0 h 41"/>
                  <a:gd name="T12" fmla="*/ 30 w 33"/>
                  <a:gd name="T13" fmla="*/ 3 h 41"/>
                  <a:gd name="T14" fmla="*/ 33 w 33"/>
                  <a:gd name="T15" fmla="*/ 5 h 41"/>
                  <a:gd name="T16" fmla="*/ 30 w 33"/>
                  <a:gd name="T17" fmla="*/ 5 h 41"/>
                  <a:gd name="T18" fmla="*/ 30 w 33"/>
                  <a:gd name="T19" fmla="*/ 8 h 41"/>
                  <a:gd name="T20" fmla="*/ 30 w 33"/>
                  <a:gd name="T21" fmla="*/ 8 h 41"/>
                  <a:gd name="T22" fmla="*/ 28 w 33"/>
                  <a:gd name="T23" fmla="*/ 8 h 41"/>
                  <a:gd name="T24" fmla="*/ 25 w 33"/>
                  <a:gd name="T25" fmla="*/ 8 h 41"/>
                  <a:gd name="T26" fmla="*/ 25 w 33"/>
                  <a:gd name="T27" fmla="*/ 8 h 41"/>
                  <a:gd name="T28" fmla="*/ 23 w 33"/>
                  <a:gd name="T29" fmla="*/ 8 h 41"/>
                  <a:gd name="T30" fmla="*/ 23 w 33"/>
                  <a:gd name="T31" fmla="*/ 5 h 41"/>
                  <a:gd name="T32" fmla="*/ 20 w 33"/>
                  <a:gd name="T33" fmla="*/ 5 h 41"/>
                  <a:gd name="T34" fmla="*/ 20 w 33"/>
                  <a:gd name="T35" fmla="*/ 5 h 41"/>
                  <a:gd name="T36" fmla="*/ 20 w 33"/>
                  <a:gd name="T37" fmla="*/ 8 h 41"/>
                  <a:gd name="T38" fmla="*/ 18 w 33"/>
                  <a:gd name="T39" fmla="*/ 10 h 41"/>
                  <a:gd name="T40" fmla="*/ 15 w 33"/>
                  <a:gd name="T41" fmla="*/ 13 h 41"/>
                  <a:gd name="T42" fmla="*/ 15 w 33"/>
                  <a:gd name="T43" fmla="*/ 33 h 41"/>
                  <a:gd name="T44" fmla="*/ 15 w 33"/>
                  <a:gd name="T45" fmla="*/ 36 h 41"/>
                  <a:gd name="T46" fmla="*/ 18 w 33"/>
                  <a:gd name="T47" fmla="*/ 38 h 41"/>
                  <a:gd name="T48" fmla="*/ 18 w 33"/>
                  <a:gd name="T49" fmla="*/ 38 h 41"/>
                  <a:gd name="T50" fmla="*/ 18 w 33"/>
                  <a:gd name="T51" fmla="*/ 41 h 41"/>
                  <a:gd name="T52" fmla="*/ 20 w 33"/>
                  <a:gd name="T53" fmla="*/ 41 h 41"/>
                  <a:gd name="T54" fmla="*/ 23 w 33"/>
                  <a:gd name="T55" fmla="*/ 41 h 41"/>
                  <a:gd name="T56" fmla="*/ 3 w 33"/>
                  <a:gd name="T57" fmla="*/ 41 h 41"/>
                  <a:gd name="T58" fmla="*/ 3 w 33"/>
                  <a:gd name="T59" fmla="*/ 41 h 41"/>
                  <a:gd name="T60" fmla="*/ 5 w 33"/>
                  <a:gd name="T61" fmla="*/ 41 h 41"/>
                  <a:gd name="T62" fmla="*/ 8 w 33"/>
                  <a:gd name="T63" fmla="*/ 41 h 41"/>
                  <a:gd name="T64" fmla="*/ 8 w 33"/>
                  <a:gd name="T65" fmla="*/ 38 h 41"/>
                  <a:gd name="T66" fmla="*/ 8 w 33"/>
                  <a:gd name="T67" fmla="*/ 38 h 41"/>
                  <a:gd name="T68" fmla="*/ 8 w 33"/>
                  <a:gd name="T69" fmla="*/ 36 h 41"/>
                  <a:gd name="T70" fmla="*/ 8 w 33"/>
                  <a:gd name="T71" fmla="*/ 33 h 41"/>
                  <a:gd name="T72" fmla="*/ 8 w 33"/>
                  <a:gd name="T73" fmla="*/ 15 h 41"/>
                  <a:gd name="T74" fmla="*/ 8 w 33"/>
                  <a:gd name="T75" fmla="*/ 10 h 41"/>
                  <a:gd name="T76" fmla="*/ 8 w 33"/>
                  <a:gd name="T77" fmla="*/ 8 h 41"/>
                  <a:gd name="T78" fmla="*/ 8 w 33"/>
                  <a:gd name="T79" fmla="*/ 5 h 41"/>
                  <a:gd name="T80" fmla="*/ 5 w 33"/>
                  <a:gd name="T81" fmla="*/ 5 h 41"/>
                  <a:gd name="T82" fmla="*/ 5 w 33"/>
                  <a:gd name="T83" fmla="*/ 5 h 41"/>
                  <a:gd name="T84" fmla="*/ 3 w 33"/>
                  <a:gd name="T85" fmla="*/ 5 h 41"/>
                  <a:gd name="T86" fmla="*/ 0 w 33"/>
                  <a:gd name="T87" fmla="*/ 5 h 41"/>
                  <a:gd name="T88" fmla="*/ 15 w 33"/>
                  <a:gd name="T89" fmla="*/ 0 h 4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 h="41">
                    <a:moveTo>
                      <a:pt x="15" y="0"/>
                    </a:moveTo>
                    <a:lnTo>
                      <a:pt x="15" y="8"/>
                    </a:lnTo>
                    <a:lnTo>
                      <a:pt x="18" y="8"/>
                    </a:lnTo>
                    <a:lnTo>
                      <a:pt x="18" y="5"/>
                    </a:lnTo>
                    <a:lnTo>
                      <a:pt x="20" y="0"/>
                    </a:lnTo>
                    <a:lnTo>
                      <a:pt x="23" y="0"/>
                    </a:lnTo>
                    <a:lnTo>
                      <a:pt x="25" y="0"/>
                    </a:lnTo>
                    <a:lnTo>
                      <a:pt x="28" y="0"/>
                    </a:lnTo>
                    <a:lnTo>
                      <a:pt x="30" y="0"/>
                    </a:lnTo>
                    <a:lnTo>
                      <a:pt x="30" y="3"/>
                    </a:lnTo>
                    <a:lnTo>
                      <a:pt x="33" y="5"/>
                    </a:lnTo>
                    <a:lnTo>
                      <a:pt x="30" y="5"/>
                    </a:lnTo>
                    <a:lnTo>
                      <a:pt x="30" y="8"/>
                    </a:lnTo>
                    <a:lnTo>
                      <a:pt x="28" y="8"/>
                    </a:lnTo>
                    <a:lnTo>
                      <a:pt x="25" y="8"/>
                    </a:lnTo>
                    <a:lnTo>
                      <a:pt x="23" y="8"/>
                    </a:lnTo>
                    <a:lnTo>
                      <a:pt x="23" y="5"/>
                    </a:lnTo>
                    <a:lnTo>
                      <a:pt x="20" y="5"/>
                    </a:lnTo>
                    <a:lnTo>
                      <a:pt x="20" y="8"/>
                    </a:lnTo>
                    <a:lnTo>
                      <a:pt x="18" y="8"/>
                    </a:lnTo>
                    <a:lnTo>
                      <a:pt x="18" y="10"/>
                    </a:lnTo>
                    <a:lnTo>
                      <a:pt x="15" y="13"/>
                    </a:lnTo>
                    <a:lnTo>
                      <a:pt x="15" y="33"/>
                    </a:lnTo>
                    <a:lnTo>
                      <a:pt x="15" y="36"/>
                    </a:lnTo>
                    <a:lnTo>
                      <a:pt x="15" y="38"/>
                    </a:lnTo>
                    <a:lnTo>
                      <a:pt x="18" y="38"/>
                    </a:lnTo>
                    <a:lnTo>
                      <a:pt x="18" y="41"/>
                    </a:lnTo>
                    <a:lnTo>
                      <a:pt x="20" y="41"/>
                    </a:lnTo>
                    <a:lnTo>
                      <a:pt x="23" y="41"/>
                    </a:lnTo>
                    <a:lnTo>
                      <a:pt x="3" y="41"/>
                    </a:lnTo>
                    <a:lnTo>
                      <a:pt x="5" y="41"/>
                    </a:lnTo>
                    <a:lnTo>
                      <a:pt x="8" y="41"/>
                    </a:lnTo>
                    <a:lnTo>
                      <a:pt x="8" y="38"/>
                    </a:lnTo>
                    <a:lnTo>
                      <a:pt x="8" y="36"/>
                    </a:lnTo>
                    <a:lnTo>
                      <a:pt x="8" y="33"/>
                    </a:lnTo>
                    <a:lnTo>
                      <a:pt x="8" y="18"/>
                    </a:lnTo>
                    <a:lnTo>
                      <a:pt x="8" y="15"/>
                    </a:lnTo>
                    <a:lnTo>
                      <a:pt x="8" y="13"/>
                    </a:lnTo>
                    <a:lnTo>
                      <a:pt x="8" y="10"/>
                    </a:lnTo>
                    <a:lnTo>
                      <a:pt x="8" y="8"/>
                    </a:lnTo>
                    <a:lnTo>
                      <a:pt x="8" y="5"/>
                    </a:lnTo>
                    <a:lnTo>
                      <a:pt x="5" y="5"/>
                    </a:lnTo>
                    <a:lnTo>
                      <a:pt x="3" y="5"/>
                    </a:lnTo>
                    <a:lnTo>
                      <a:pt x="0" y="5"/>
                    </a:lnTo>
                    <a:lnTo>
                      <a:pt x="13" y="0"/>
                    </a:lnTo>
                    <a:lnTo>
                      <a:pt x="15" y="0"/>
                    </a:lnTo>
                    <a:close/>
                  </a:path>
                </a:pathLst>
              </a:custGeom>
              <a:solidFill>
                <a:srgbClr val="000000"/>
              </a:solidFill>
              <a:ln w="4763">
                <a:solidFill>
                  <a:srgbClr val="000000"/>
                </a:solidFill>
                <a:prstDash val="solid"/>
                <a:round/>
                <a:headEnd/>
                <a:tailEnd/>
              </a:ln>
            </p:spPr>
            <p:txBody>
              <a:bodyPr/>
              <a:lstStyle/>
              <a:p>
                <a:endParaRPr lang="en-GB"/>
              </a:p>
            </p:txBody>
          </p:sp>
          <p:sp>
            <p:nvSpPr>
              <p:cNvPr id="105" name="Freeform 418">
                <a:extLst>
                  <a:ext uri="{FF2B5EF4-FFF2-40B4-BE49-F238E27FC236}">
                    <a16:creationId xmlns:a16="http://schemas.microsoft.com/office/drawing/2014/main" id="{66E3DD5D-57C2-454F-8B5B-96A63820A9D8}"/>
                  </a:ext>
                </a:extLst>
              </p:cNvPr>
              <p:cNvSpPr>
                <a:spLocks noChangeAspect="1"/>
              </p:cNvSpPr>
              <p:nvPr/>
            </p:nvSpPr>
            <p:spPr bwMode="auto">
              <a:xfrm>
                <a:off x="4025" y="3707"/>
                <a:ext cx="36" cy="43"/>
              </a:xfrm>
              <a:custGeom>
                <a:avLst/>
                <a:gdLst>
                  <a:gd name="T0" fmla="*/ 36 w 36"/>
                  <a:gd name="T1" fmla="*/ 28 h 43"/>
                  <a:gd name="T2" fmla="*/ 33 w 36"/>
                  <a:gd name="T3" fmla="*/ 33 h 43"/>
                  <a:gd name="T4" fmla="*/ 31 w 36"/>
                  <a:gd name="T5" fmla="*/ 38 h 43"/>
                  <a:gd name="T6" fmla="*/ 26 w 36"/>
                  <a:gd name="T7" fmla="*/ 41 h 43"/>
                  <a:gd name="T8" fmla="*/ 20 w 36"/>
                  <a:gd name="T9" fmla="*/ 43 h 43"/>
                  <a:gd name="T10" fmla="*/ 18 w 36"/>
                  <a:gd name="T11" fmla="*/ 43 h 43"/>
                  <a:gd name="T12" fmla="*/ 10 w 36"/>
                  <a:gd name="T13" fmla="*/ 41 h 43"/>
                  <a:gd name="T14" fmla="*/ 8 w 36"/>
                  <a:gd name="T15" fmla="*/ 36 h 43"/>
                  <a:gd name="T16" fmla="*/ 3 w 36"/>
                  <a:gd name="T17" fmla="*/ 33 h 43"/>
                  <a:gd name="T18" fmla="*/ 0 w 36"/>
                  <a:gd name="T19" fmla="*/ 23 h 43"/>
                  <a:gd name="T20" fmla="*/ 0 w 36"/>
                  <a:gd name="T21" fmla="*/ 20 h 43"/>
                  <a:gd name="T22" fmla="*/ 3 w 36"/>
                  <a:gd name="T23" fmla="*/ 10 h 43"/>
                  <a:gd name="T24" fmla="*/ 8 w 36"/>
                  <a:gd name="T25" fmla="*/ 5 h 43"/>
                  <a:gd name="T26" fmla="*/ 10 w 36"/>
                  <a:gd name="T27" fmla="*/ 3 h 43"/>
                  <a:gd name="T28" fmla="*/ 20 w 36"/>
                  <a:gd name="T29" fmla="*/ 0 h 43"/>
                  <a:gd name="T30" fmla="*/ 23 w 36"/>
                  <a:gd name="T31" fmla="*/ 0 h 43"/>
                  <a:gd name="T32" fmla="*/ 31 w 36"/>
                  <a:gd name="T33" fmla="*/ 3 h 43"/>
                  <a:gd name="T34" fmla="*/ 33 w 36"/>
                  <a:gd name="T35" fmla="*/ 5 h 43"/>
                  <a:gd name="T36" fmla="*/ 33 w 36"/>
                  <a:gd name="T37" fmla="*/ 8 h 43"/>
                  <a:gd name="T38" fmla="*/ 33 w 36"/>
                  <a:gd name="T39" fmla="*/ 10 h 43"/>
                  <a:gd name="T40" fmla="*/ 33 w 36"/>
                  <a:gd name="T41" fmla="*/ 13 h 43"/>
                  <a:gd name="T42" fmla="*/ 33 w 36"/>
                  <a:gd name="T43" fmla="*/ 13 h 43"/>
                  <a:gd name="T44" fmla="*/ 31 w 36"/>
                  <a:gd name="T45" fmla="*/ 13 h 43"/>
                  <a:gd name="T46" fmla="*/ 28 w 36"/>
                  <a:gd name="T47" fmla="*/ 13 h 43"/>
                  <a:gd name="T48" fmla="*/ 26 w 36"/>
                  <a:gd name="T49" fmla="*/ 10 h 43"/>
                  <a:gd name="T50" fmla="*/ 26 w 36"/>
                  <a:gd name="T51" fmla="*/ 10 h 43"/>
                  <a:gd name="T52" fmla="*/ 26 w 36"/>
                  <a:gd name="T53" fmla="*/ 8 h 43"/>
                  <a:gd name="T54" fmla="*/ 26 w 36"/>
                  <a:gd name="T55" fmla="*/ 5 h 43"/>
                  <a:gd name="T56" fmla="*/ 23 w 36"/>
                  <a:gd name="T57" fmla="*/ 3 h 43"/>
                  <a:gd name="T58" fmla="*/ 23 w 36"/>
                  <a:gd name="T59" fmla="*/ 3 h 43"/>
                  <a:gd name="T60" fmla="*/ 20 w 36"/>
                  <a:gd name="T61" fmla="*/ 3 h 43"/>
                  <a:gd name="T62" fmla="*/ 15 w 36"/>
                  <a:gd name="T63" fmla="*/ 3 h 43"/>
                  <a:gd name="T64" fmla="*/ 13 w 36"/>
                  <a:gd name="T65" fmla="*/ 5 h 43"/>
                  <a:gd name="T66" fmla="*/ 10 w 36"/>
                  <a:gd name="T67" fmla="*/ 8 h 43"/>
                  <a:gd name="T68" fmla="*/ 8 w 36"/>
                  <a:gd name="T69" fmla="*/ 15 h 43"/>
                  <a:gd name="T70" fmla="*/ 8 w 36"/>
                  <a:gd name="T71" fmla="*/ 18 h 43"/>
                  <a:gd name="T72" fmla="*/ 10 w 36"/>
                  <a:gd name="T73" fmla="*/ 26 h 43"/>
                  <a:gd name="T74" fmla="*/ 13 w 36"/>
                  <a:gd name="T75" fmla="*/ 31 h 43"/>
                  <a:gd name="T76" fmla="*/ 13 w 36"/>
                  <a:gd name="T77" fmla="*/ 33 h 43"/>
                  <a:gd name="T78" fmla="*/ 20 w 36"/>
                  <a:gd name="T79" fmla="*/ 36 h 43"/>
                  <a:gd name="T80" fmla="*/ 23 w 36"/>
                  <a:gd name="T81" fmla="*/ 36 h 43"/>
                  <a:gd name="T82" fmla="*/ 26 w 36"/>
                  <a:gd name="T83" fmla="*/ 36 h 43"/>
                  <a:gd name="T84" fmla="*/ 31 w 36"/>
                  <a:gd name="T85" fmla="*/ 33 h 43"/>
                  <a:gd name="T86" fmla="*/ 31 w 36"/>
                  <a:gd name="T87" fmla="*/ 31 h 43"/>
                  <a:gd name="T88" fmla="*/ 36 w 36"/>
                  <a:gd name="T89" fmla="*/ 26 h 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6" h="43">
                    <a:moveTo>
                      <a:pt x="36" y="26"/>
                    </a:moveTo>
                    <a:lnTo>
                      <a:pt x="36" y="28"/>
                    </a:lnTo>
                    <a:lnTo>
                      <a:pt x="36" y="31"/>
                    </a:lnTo>
                    <a:lnTo>
                      <a:pt x="33" y="33"/>
                    </a:lnTo>
                    <a:lnTo>
                      <a:pt x="31" y="38"/>
                    </a:lnTo>
                    <a:lnTo>
                      <a:pt x="28" y="38"/>
                    </a:lnTo>
                    <a:lnTo>
                      <a:pt x="26" y="41"/>
                    </a:lnTo>
                    <a:lnTo>
                      <a:pt x="23" y="43"/>
                    </a:lnTo>
                    <a:lnTo>
                      <a:pt x="20" y="43"/>
                    </a:lnTo>
                    <a:lnTo>
                      <a:pt x="18" y="43"/>
                    </a:lnTo>
                    <a:lnTo>
                      <a:pt x="15" y="43"/>
                    </a:lnTo>
                    <a:lnTo>
                      <a:pt x="10" y="41"/>
                    </a:lnTo>
                    <a:lnTo>
                      <a:pt x="8" y="38"/>
                    </a:lnTo>
                    <a:lnTo>
                      <a:pt x="8" y="36"/>
                    </a:lnTo>
                    <a:lnTo>
                      <a:pt x="5" y="36"/>
                    </a:lnTo>
                    <a:lnTo>
                      <a:pt x="3" y="33"/>
                    </a:lnTo>
                    <a:lnTo>
                      <a:pt x="3" y="28"/>
                    </a:lnTo>
                    <a:lnTo>
                      <a:pt x="0" y="23"/>
                    </a:lnTo>
                    <a:lnTo>
                      <a:pt x="0" y="20"/>
                    </a:lnTo>
                    <a:lnTo>
                      <a:pt x="0" y="18"/>
                    </a:lnTo>
                    <a:lnTo>
                      <a:pt x="3" y="10"/>
                    </a:lnTo>
                    <a:lnTo>
                      <a:pt x="5" y="8"/>
                    </a:lnTo>
                    <a:lnTo>
                      <a:pt x="8" y="5"/>
                    </a:lnTo>
                    <a:lnTo>
                      <a:pt x="10" y="3"/>
                    </a:lnTo>
                    <a:lnTo>
                      <a:pt x="13" y="0"/>
                    </a:lnTo>
                    <a:lnTo>
                      <a:pt x="20" y="0"/>
                    </a:lnTo>
                    <a:lnTo>
                      <a:pt x="23" y="0"/>
                    </a:lnTo>
                    <a:lnTo>
                      <a:pt x="28" y="0"/>
                    </a:lnTo>
                    <a:lnTo>
                      <a:pt x="31" y="3"/>
                    </a:lnTo>
                    <a:lnTo>
                      <a:pt x="33" y="5"/>
                    </a:lnTo>
                    <a:lnTo>
                      <a:pt x="33" y="8"/>
                    </a:lnTo>
                    <a:lnTo>
                      <a:pt x="36" y="10"/>
                    </a:lnTo>
                    <a:lnTo>
                      <a:pt x="33" y="10"/>
                    </a:lnTo>
                    <a:lnTo>
                      <a:pt x="33" y="13"/>
                    </a:lnTo>
                    <a:lnTo>
                      <a:pt x="31" y="13"/>
                    </a:lnTo>
                    <a:lnTo>
                      <a:pt x="28" y="13"/>
                    </a:lnTo>
                    <a:lnTo>
                      <a:pt x="26" y="10"/>
                    </a:lnTo>
                    <a:lnTo>
                      <a:pt x="26" y="8"/>
                    </a:lnTo>
                    <a:lnTo>
                      <a:pt x="26" y="5"/>
                    </a:lnTo>
                    <a:lnTo>
                      <a:pt x="23" y="5"/>
                    </a:lnTo>
                    <a:lnTo>
                      <a:pt x="23" y="3"/>
                    </a:lnTo>
                    <a:lnTo>
                      <a:pt x="20" y="3"/>
                    </a:lnTo>
                    <a:lnTo>
                      <a:pt x="18" y="3"/>
                    </a:lnTo>
                    <a:lnTo>
                      <a:pt x="15" y="3"/>
                    </a:lnTo>
                    <a:lnTo>
                      <a:pt x="13" y="5"/>
                    </a:lnTo>
                    <a:lnTo>
                      <a:pt x="10" y="8"/>
                    </a:lnTo>
                    <a:lnTo>
                      <a:pt x="8" y="13"/>
                    </a:lnTo>
                    <a:lnTo>
                      <a:pt x="8" y="15"/>
                    </a:lnTo>
                    <a:lnTo>
                      <a:pt x="8" y="18"/>
                    </a:lnTo>
                    <a:lnTo>
                      <a:pt x="8" y="20"/>
                    </a:lnTo>
                    <a:lnTo>
                      <a:pt x="10" y="26"/>
                    </a:lnTo>
                    <a:lnTo>
                      <a:pt x="10" y="28"/>
                    </a:lnTo>
                    <a:lnTo>
                      <a:pt x="13" y="31"/>
                    </a:lnTo>
                    <a:lnTo>
                      <a:pt x="13" y="33"/>
                    </a:lnTo>
                    <a:lnTo>
                      <a:pt x="18" y="36"/>
                    </a:lnTo>
                    <a:lnTo>
                      <a:pt x="20" y="36"/>
                    </a:lnTo>
                    <a:lnTo>
                      <a:pt x="23" y="36"/>
                    </a:lnTo>
                    <a:lnTo>
                      <a:pt x="26" y="36"/>
                    </a:lnTo>
                    <a:lnTo>
                      <a:pt x="28" y="33"/>
                    </a:lnTo>
                    <a:lnTo>
                      <a:pt x="31" y="33"/>
                    </a:lnTo>
                    <a:lnTo>
                      <a:pt x="31" y="31"/>
                    </a:lnTo>
                    <a:lnTo>
                      <a:pt x="33" y="28"/>
                    </a:lnTo>
                    <a:lnTo>
                      <a:pt x="36" y="26"/>
                    </a:lnTo>
                    <a:close/>
                  </a:path>
                </a:pathLst>
              </a:custGeom>
              <a:solidFill>
                <a:srgbClr val="000000"/>
              </a:solidFill>
              <a:ln w="4763">
                <a:solidFill>
                  <a:srgbClr val="000000"/>
                </a:solidFill>
                <a:prstDash val="solid"/>
                <a:round/>
                <a:headEnd/>
                <a:tailEnd/>
              </a:ln>
            </p:spPr>
            <p:txBody>
              <a:bodyPr/>
              <a:lstStyle/>
              <a:p>
                <a:endParaRPr lang="en-GB"/>
              </a:p>
            </p:txBody>
          </p:sp>
          <p:sp>
            <p:nvSpPr>
              <p:cNvPr id="106" name="Freeform 419">
                <a:extLst>
                  <a:ext uri="{FF2B5EF4-FFF2-40B4-BE49-F238E27FC236}">
                    <a16:creationId xmlns:a16="http://schemas.microsoft.com/office/drawing/2014/main" id="{EDAE0EF7-E51A-4F8D-ADCC-85F6E5010796}"/>
                  </a:ext>
                </a:extLst>
              </p:cNvPr>
              <p:cNvSpPr>
                <a:spLocks noChangeAspect="1" noEditPoints="1"/>
              </p:cNvSpPr>
              <p:nvPr/>
            </p:nvSpPr>
            <p:spPr bwMode="auto">
              <a:xfrm>
                <a:off x="4066" y="3707"/>
                <a:ext cx="40" cy="43"/>
              </a:xfrm>
              <a:custGeom>
                <a:avLst/>
                <a:gdLst>
                  <a:gd name="T0" fmla="*/ 22 w 40"/>
                  <a:gd name="T1" fmla="*/ 0 h 43"/>
                  <a:gd name="T2" fmla="*/ 30 w 40"/>
                  <a:gd name="T3" fmla="*/ 3 h 43"/>
                  <a:gd name="T4" fmla="*/ 35 w 40"/>
                  <a:gd name="T5" fmla="*/ 5 h 43"/>
                  <a:gd name="T6" fmla="*/ 38 w 40"/>
                  <a:gd name="T7" fmla="*/ 10 h 43"/>
                  <a:gd name="T8" fmla="*/ 40 w 40"/>
                  <a:gd name="T9" fmla="*/ 18 h 43"/>
                  <a:gd name="T10" fmla="*/ 40 w 40"/>
                  <a:gd name="T11" fmla="*/ 20 h 43"/>
                  <a:gd name="T12" fmla="*/ 40 w 40"/>
                  <a:gd name="T13" fmla="*/ 28 h 43"/>
                  <a:gd name="T14" fmla="*/ 38 w 40"/>
                  <a:gd name="T15" fmla="*/ 31 h 43"/>
                  <a:gd name="T16" fmla="*/ 38 w 40"/>
                  <a:gd name="T17" fmla="*/ 33 h 43"/>
                  <a:gd name="T18" fmla="*/ 30 w 40"/>
                  <a:gd name="T19" fmla="*/ 41 h 43"/>
                  <a:gd name="T20" fmla="*/ 30 w 40"/>
                  <a:gd name="T21" fmla="*/ 41 h 43"/>
                  <a:gd name="T22" fmla="*/ 25 w 40"/>
                  <a:gd name="T23" fmla="*/ 43 h 43"/>
                  <a:gd name="T24" fmla="*/ 20 w 40"/>
                  <a:gd name="T25" fmla="*/ 43 h 43"/>
                  <a:gd name="T26" fmla="*/ 15 w 40"/>
                  <a:gd name="T27" fmla="*/ 43 h 43"/>
                  <a:gd name="T28" fmla="*/ 7 w 40"/>
                  <a:gd name="T29" fmla="*/ 36 h 43"/>
                  <a:gd name="T30" fmla="*/ 5 w 40"/>
                  <a:gd name="T31" fmla="*/ 36 h 43"/>
                  <a:gd name="T32" fmla="*/ 2 w 40"/>
                  <a:gd name="T33" fmla="*/ 28 h 43"/>
                  <a:gd name="T34" fmla="*/ 0 w 40"/>
                  <a:gd name="T35" fmla="*/ 20 h 43"/>
                  <a:gd name="T36" fmla="*/ 0 w 40"/>
                  <a:gd name="T37" fmla="*/ 18 h 43"/>
                  <a:gd name="T38" fmla="*/ 2 w 40"/>
                  <a:gd name="T39" fmla="*/ 10 h 43"/>
                  <a:gd name="T40" fmla="*/ 5 w 40"/>
                  <a:gd name="T41" fmla="*/ 10 h 43"/>
                  <a:gd name="T42" fmla="*/ 7 w 40"/>
                  <a:gd name="T43" fmla="*/ 5 h 43"/>
                  <a:gd name="T44" fmla="*/ 12 w 40"/>
                  <a:gd name="T45" fmla="*/ 3 h 43"/>
                  <a:gd name="T46" fmla="*/ 12 w 40"/>
                  <a:gd name="T47" fmla="*/ 0 h 43"/>
                  <a:gd name="T48" fmla="*/ 20 w 40"/>
                  <a:gd name="T49" fmla="*/ 0 h 43"/>
                  <a:gd name="T50" fmla="*/ 20 w 40"/>
                  <a:gd name="T51" fmla="*/ 3 h 43"/>
                  <a:gd name="T52" fmla="*/ 17 w 40"/>
                  <a:gd name="T53" fmla="*/ 3 h 43"/>
                  <a:gd name="T54" fmla="*/ 15 w 40"/>
                  <a:gd name="T55" fmla="*/ 3 h 43"/>
                  <a:gd name="T56" fmla="*/ 12 w 40"/>
                  <a:gd name="T57" fmla="*/ 5 h 43"/>
                  <a:gd name="T58" fmla="*/ 10 w 40"/>
                  <a:gd name="T59" fmla="*/ 8 h 43"/>
                  <a:gd name="T60" fmla="*/ 10 w 40"/>
                  <a:gd name="T61" fmla="*/ 10 h 43"/>
                  <a:gd name="T62" fmla="*/ 10 w 40"/>
                  <a:gd name="T63" fmla="*/ 13 h 43"/>
                  <a:gd name="T64" fmla="*/ 10 w 40"/>
                  <a:gd name="T65" fmla="*/ 18 h 43"/>
                  <a:gd name="T66" fmla="*/ 10 w 40"/>
                  <a:gd name="T67" fmla="*/ 23 h 43"/>
                  <a:gd name="T68" fmla="*/ 12 w 40"/>
                  <a:gd name="T69" fmla="*/ 33 h 43"/>
                  <a:gd name="T70" fmla="*/ 12 w 40"/>
                  <a:gd name="T71" fmla="*/ 33 h 43"/>
                  <a:gd name="T72" fmla="*/ 17 w 40"/>
                  <a:gd name="T73" fmla="*/ 38 h 43"/>
                  <a:gd name="T74" fmla="*/ 22 w 40"/>
                  <a:gd name="T75" fmla="*/ 41 h 43"/>
                  <a:gd name="T76" fmla="*/ 25 w 40"/>
                  <a:gd name="T77" fmla="*/ 41 h 43"/>
                  <a:gd name="T78" fmla="*/ 27 w 40"/>
                  <a:gd name="T79" fmla="*/ 36 h 43"/>
                  <a:gd name="T80" fmla="*/ 30 w 40"/>
                  <a:gd name="T81" fmla="*/ 36 h 43"/>
                  <a:gd name="T82" fmla="*/ 32 w 40"/>
                  <a:gd name="T83" fmla="*/ 31 h 43"/>
                  <a:gd name="T84" fmla="*/ 32 w 40"/>
                  <a:gd name="T85" fmla="*/ 23 h 43"/>
                  <a:gd name="T86" fmla="*/ 32 w 40"/>
                  <a:gd name="T87" fmla="*/ 18 h 43"/>
                  <a:gd name="T88" fmla="*/ 27 w 40"/>
                  <a:gd name="T89" fmla="*/ 8 h 43"/>
                  <a:gd name="T90" fmla="*/ 25 w 40"/>
                  <a:gd name="T91" fmla="*/ 5 h 43"/>
                  <a:gd name="T92" fmla="*/ 22 w 40"/>
                  <a:gd name="T93" fmla="*/ 3 h 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0" h="43">
                    <a:moveTo>
                      <a:pt x="20" y="0"/>
                    </a:moveTo>
                    <a:lnTo>
                      <a:pt x="22" y="0"/>
                    </a:lnTo>
                    <a:lnTo>
                      <a:pt x="25" y="0"/>
                    </a:lnTo>
                    <a:lnTo>
                      <a:pt x="30" y="3"/>
                    </a:lnTo>
                    <a:lnTo>
                      <a:pt x="35" y="5"/>
                    </a:lnTo>
                    <a:lnTo>
                      <a:pt x="38" y="8"/>
                    </a:lnTo>
                    <a:lnTo>
                      <a:pt x="38" y="10"/>
                    </a:lnTo>
                    <a:lnTo>
                      <a:pt x="40" y="15"/>
                    </a:lnTo>
                    <a:lnTo>
                      <a:pt x="40" y="18"/>
                    </a:lnTo>
                    <a:lnTo>
                      <a:pt x="40" y="20"/>
                    </a:lnTo>
                    <a:lnTo>
                      <a:pt x="40" y="23"/>
                    </a:lnTo>
                    <a:lnTo>
                      <a:pt x="40" y="28"/>
                    </a:lnTo>
                    <a:lnTo>
                      <a:pt x="38" y="31"/>
                    </a:lnTo>
                    <a:lnTo>
                      <a:pt x="38" y="33"/>
                    </a:lnTo>
                    <a:lnTo>
                      <a:pt x="35" y="38"/>
                    </a:lnTo>
                    <a:lnTo>
                      <a:pt x="30" y="41"/>
                    </a:lnTo>
                    <a:lnTo>
                      <a:pt x="27" y="41"/>
                    </a:lnTo>
                    <a:lnTo>
                      <a:pt x="25" y="43"/>
                    </a:lnTo>
                    <a:lnTo>
                      <a:pt x="20" y="43"/>
                    </a:lnTo>
                    <a:lnTo>
                      <a:pt x="17" y="43"/>
                    </a:lnTo>
                    <a:lnTo>
                      <a:pt x="15" y="43"/>
                    </a:lnTo>
                    <a:lnTo>
                      <a:pt x="10" y="41"/>
                    </a:lnTo>
                    <a:lnTo>
                      <a:pt x="7" y="36"/>
                    </a:lnTo>
                    <a:lnTo>
                      <a:pt x="5" y="36"/>
                    </a:lnTo>
                    <a:lnTo>
                      <a:pt x="2" y="33"/>
                    </a:lnTo>
                    <a:lnTo>
                      <a:pt x="2" y="28"/>
                    </a:lnTo>
                    <a:lnTo>
                      <a:pt x="0" y="23"/>
                    </a:lnTo>
                    <a:lnTo>
                      <a:pt x="0" y="20"/>
                    </a:lnTo>
                    <a:lnTo>
                      <a:pt x="0" y="18"/>
                    </a:lnTo>
                    <a:lnTo>
                      <a:pt x="2" y="15"/>
                    </a:lnTo>
                    <a:lnTo>
                      <a:pt x="2" y="10"/>
                    </a:lnTo>
                    <a:lnTo>
                      <a:pt x="5" y="10"/>
                    </a:lnTo>
                    <a:lnTo>
                      <a:pt x="5" y="8"/>
                    </a:lnTo>
                    <a:lnTo>
                      <a:pt x="7" y="5"/>
                    </a:lnTo>
                    <a:lnTo>
                      <a:pt x="10" y="3"/>
                    </a:lnTo>
                    <a:lnTo>
                      <a:pt x="12" y="3"/>
                    </a:lnTo>
                    <a:lnTo>
                      <a:pt x="12" y="0"/>
                    </a:lnTo>
                    <a:lnTo>
                      <a:pt x="17" y="0"/>
                    </a:lnTo>
                    <a:lnTo>
                      <a:pt x="20" y="0"/>
                    </a:lnTo>
                    <a:close/>
                    <a:moveTo>
                      <a:pt x="20" y="3"/>
                    </a:moveTo>
                    <a:lnTo>
                      <a:pt x="17" y="3"/>
                    </a:lnTo>
                    <a:lnTo>
                      <a:pt x="15" y="3"/>
                    </a:lnTo>
                    <a:lnTo>
                      <a:pt x="15" y="5"/>
                    </a:lnTo>
                    <a:lnTo>
                      <a:pt x="12" y="5"/>
                    </a:lnTo>
                    <a:lnTo>
                      <a:pt x="10" y="8"/>
                    </a:lnTo>
                    <a:lnTo>
                      <a:pt x="10" y="10"/>
                    </a:lnTo>
                    <a:lnTo>
                      <a:pt x="10" y="13"/>
                    </a:lnTo>
                    <a:lnTo>
                      <a:pt x="10" y="18"/>
                    </a:lnTo>
                    <a:lnTo>
                      <a:pt x="10" y="23"/>
                    </a:lnTo>
                    <a:lnTo>
                      <a:pt x="10" y="28"/>
                    </a:lnTo>
                    <a:lnTo>
                      <a:pt x="12" y="33"/>
                    </a:lnTo>
                    <a:lnTo>
                      <a:pt x="15" y="36"/>
                    </a:lnTo>
                    <a:lnTo>
                      <a:pt x="17" y="38"/>
                    </a:lnTo>
                    <a:lnTo>
                      <a:pt x="20" y="41"/>
                    </a:lnTo>
                    <a:lnTo>
                      <a:pt x="22" y="41"/>
                    </a:lnTo>
                    <a:lnTo>
                      <a:pt x="25" y="41"/>
                    </a:lnTo>
                    <a:lnTo>
                      <a:pt x="27" y="38"/>
                    </a:lnTo>
                    <a:lnTo>
                      <a:pt x="27" y="36"/>
                    </a:lnTo>
                    <a:lnTo>
                      <a:pt x="30" y="36"/>
                    </a:lnTo>
                    <a:lnTo>
                      <a:pt x="30" y="33"/>
                    </a:lnTo>
                    <a:lnTo>
                      <a:pt x="32" y="31"/>
                    </a:lnTo>
                    <a:lnTo>
                      <a:pt x="32" y="26"/>
                    </a:lnTo>
                    <a:lnTo>
                      <a:pt x="32" y="23"/>
                    </a:lnTo>
                    <a:lnTo>
                      <a:pt x="32" y="18"/>
                    </a:lnTo>
                    <a:lnTo>
                      <a:pt x="30" y="13"/>
                    </a:lnTo>
                    <a:lnTo>
                      <a:pt x="27" y="8"/>
                    </a:lnTo>
                    <a:lnTo>
                      <a:pt x="25" y="5"/>
                    </a:lnTo>
                    <a:lnTo>
                      <a:pt x="22" y="3"/>
                    </a:lnTo>
                    <a:lnTo>
                      <a:pt x="2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7" name="Freeform 420">
                <a:extLst>
                  <a:ext uri="{FF2B5EF4-FFF2-40B4-BE49-F238E27FC236}">
                    <a16:creationId xmlns:a16="http://schemas.microsoft.com/office/drawing/2014/main" id="{32AE340C-B009-40AB-B55B-066737FF1DB7}"/>
                  </a:ext>
                </a:extLst>
              </p:cNvPr>
              <p:cNvSpPr>
                <a:spLocks noChangeAspect="1"/>
              </p:cNvSpPr>
              <p:nvPr/>
            </p:nvSpPr>
            <p:spPr bwMode="auto">
              <a:xfrm>
                <a:off x="4066" y="3707"/>
                <a:ext cx="40" cy="43"/>
              </a:xfrm>
              <a:custGeom>
                <a:avLst/>
                <a:gdLst>
                  <a:gd name="T0" fmla="*/ 20 w 40"/>
                  <a:gd name="T1" fmla="*/ 0 h 43"/>
                  <a:gd name="T2" fmla="*/ 22 w 40"/>
                  <a:gd name="T3" fmla="*/ 0 h 43"/>
                  <a:gd name="T4" fmla="*/ 25 w 40"/>
                  <a:gd name="T5" fmla="*/ 0 h 43"/>
                  <a:gd name="T6" fmla="*/ 30 w 40"/>
                  <a:gd name="T7" fmla="*/ 3 h 43"/>
                  <a:gd name="T8" fmla="*/ 35 w 40"/>
                  <a:gd name="T9" fmla="*/ 5 h 43"/>
                  <a:gd name="T10" fmla="*/ 35 w 40"/>
                  <a:gd name="T11" fmla="*/ 5 h 43"/>
                  <a:gd name="T12" fmla="*/ 38 w 40"/>
                  <a:gd name="T13" fmla="*/ 8 h 43"/>
                  <a:gd name="T14" fmla="*/ 38 w 40"/>
                  <a:gd name="T15" fmla="*/ 10 h 43"/>
                  <a:gd name="T16" fmla="*/ 40 w 40"/>
                  <a:gd name="T17" fmla="*/ 15 h 43"/>
                  <a:gd name="T18" fmla="*/ 40 w 40"/>
                  <a:gd name="T19" fmla="*/ 18 h 43"/>
                  <a:gd name="T20" fmla="*/ 40 w 40"/>
                  <a:gd name="T21" fmla="*/ 20 h 43"/>
                  <a:gd name="T22" fmla="*/ 40 w 40"/>
                  <a:gd name="T23" fmla="*/ 20 h 43"/>
                  <a:gd name="T24" fmla="*/ 40 w 40"/>
                  <a:gd name="T25" fmla="*/ 23 h 43"/>
                  <a:gd name="T26" fmla="*/ 40 w 40"/>
                  <a:gd name="T27" fmla="*/ 28 h 43"/>
                  <a:gd name="T28" fmla="*/ 38 w 40"/>
                  <a:gd name="T29" fmla="*/ 31 h 43"/>
                  <a:gd name="T30" fmla="*/ 38 w 40"/>
                  <a:gd name="T31" fmla="*/ 31 h 43"/>
                  <a:gd name="T32" fmla="*/ 38 w 40"/>
                  <a:gd name="T33" fmla="*/ 33 h 43"/>
                  <a:gd name="T34" fmla="*/ 38 w 40"/>
                  <a:gd name="T35" fmla="*/ 33 h 43"/>
                  <a:gd name="T36" fmla="*/ 35 w 40"/>
                  <a:gd name="T37" fmla="*/ 38 h 43"/>
                  <a:gd name="T38" fmla="*/ 30 w 40"/>
                  <a:gd name="T39" fmla="*/ 41 h 43"/>
                  <a:gd name="T40" fmla="*/ 30 w 40"/>
                  <a:gd name="T41" fmla="*/ 41 h 43"/>
                  <a:gd name="T42" fmla="*/ 30 w 40"/>
                  <a:gd name="T43" fmla="*/ 41 h 43"/>
                  <a:gd name="T44" fmla="*/ 27 w 40"/>
                  <a:gd name="T45" fmla="*/ 41 h 43"/>
                  <a:gd name="T46" fmla="*/ 25 w 40"/>
                  <a:gd name="T47" fmla="*/ 43 h 43"/>
                  <a:gd name="T48" fmla="*/ 20 w 40"/>
                  <a:gd name="T49" fmla="*/ 43 h 43"/>
                  <a:gd name="T50" fmla="*/ 20 w 40"/>
                  <a:gd name="T51" fmla="*/ 43 h 43"/>
                  <a:gd name="T52" fmla="*/ 17 w 40"/>
                  <a:gd name="T53" fmla="*/ 43 h 43"/>
                  <a:gd name="T54" fmla="*/ 15 w 40"/>
                  <a:gd name="T55" fmla="*/ 43 h 43"/>
                  <a:gd name="T56" fmla="*/ 10 w 40"/>
                  <a:gd name="T57" fmla="*/ 41 h 43"/>
                  <a:gd name="T58" fmla="*/ 7 w 40"/>
                  <a:gd name="T59" fmla="*/ 36 h 43"/>
                  <a:gd name="T60" fmla="*/ 5 w 40"/>
                  <a:gd name="T61" fmla="*/ 36 h 43"/>
                  <a:gd name="T62" fmla="*/ 5 w 40"/>
                  <a:gd name="T63" fmla="*/ 36 h 43"/>
                  <a:gd name="T64" fmla="*/ 2 w 40"/>
                  <a:gd name="T65" fmla="*/ 33 h 43"/>
                  <a:gd name="T66" fmla="*/ 2 w 40"/>
                  <a:gd name="T67" fmla="*/ 28 h 43"/>
                  <a:gd name="T68" fmla="*/ 0 w 40"/>
                  <a:gd name="T69" fmla="*/ 23 h 43"/>
                  <a:gd name="T70" fmla="*/ 0 w 40"/>
                  <a:gd name="T71" fmla="*/ 20 h 43"/>
                  <a:gd name="T72" fmla="*/ 0 w 40"/>
                  <a:gd name="T73" fmla="*/ 20 h 43"/>
                  <a:gd name="T74" fmla="*/ 0 w 40"/>
                  <a:gd name="T75" fmla="*/ 18 h 43"/>
                  <a:gd name="T76" fmla="*/ 2 w 40"/>
                  <a:gd name="T77" fmla="*/ 15 h 43"/>
                  <a:gd name="T78" fmla="*/ 2 w 40"/>
                  <a:gd name="T79" fmla="*/ 10 h 43"/>
                  <a:gd name="T80" fmla="*/ 2 w 40"/>
                  <a:gd name="T81" fmla="*/ 10 h 43"/>
                  <a:gd name="T82" fmla="*/ 5 w 40"/>
                  <a:gd name="T83" fmla="*/ 10 h 43"/>
                  <a:gd name="T84" fmla="*/ 5 w 40"/>
                  <a:gd name="T85" fmla="*/ 8 h 43"/>
                  <a:gd name="T86" fmla="*/ 7 w 40"/>
                  <a:gd name="T87" fmla="*/ 5 h 43"/>
                  <a:gd name="T88" fmla="*/ 10 w 40"/>
                  <a:gd name="T89" fmla="*/ 3 h 43"/>
                  <a:gd name="T90" fmla="*/ 12 w 40"/>
                  <a:gd name="T91" fmla="*/ 3 h 43"/>
                  <a:gd name="T92" fmla="*/ 12 w 40"/>
                  <a:gd name="T93" fmla="*/ 3 h 43"/>
                  <a:gd name="T94" fmla="*/ 12 w 40"/>
                  <a:gd name="T95" fmla="*/ 0 h 43"/>
                  <a:gd name="T96" fmla="*/ 17 w 40"/>
                  <a:gd name="T97" fmla="*/ 0 h 43"/>
                  <a:gd name="T98" fmla="*/ 20 w 40"/>
                  <a:gd name="T99" fmla="*/ 0 h 43"/>
                  <a:gd name="T100" fmla="*/ 20 w 40"/>
                  <a:gd name="T101" fmla="*/ 0 h 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0" h="43">
                    <a:moveTo>
                      <a:pt x="20" y="0"/>
                    </a:moveTo>
                    <a:lnTo>
                      <a:pt x="22" y="0"/>
                    </a:lnTo>
                    <a:lnTo>
                      <a:pt x="25" y="0"/>
                    </a:lnTo>
                    <a:lnTo>
                      <a:pt x="30" y="3"/>
                    </a:lnTo>
                    <a:lnTo>
                      <a:pt x="35" y="5"/>
                    </a:lnTo>
                    <a:lnTo>
                      <a:pt x="38" y="8"/>
                    </a:lnTo>
                    <a:lnTo>
                      <a:pt x="38" y="10"/>
                    </a:lnTo>
                    <a:lnTo>
                      <a:pt x="40" y="15"/>
                    </a:lnTo>
                    <a:lnTo>
                      <a:pt x="40" y="18"/>
                    </a:lnTo>
                    <a:lnTo>
                      <a:pt x="40" y="20"/>
                    </a:lnTo>
                    <a:lnTo>
                      <a:pt x="40" y="23"/>
                    </a:lnTo>
                    <a:lnTo>
                      <a:pt x="40" y="28"/>
                    </a:lnTo>
                    <a:lnTo>
                      <a:pt x="38" y="31"/>
                    </a:lnTo>
                    <a:lnTo>
                      <a:pt x="38" y="33"/>
                    </a:lnTo>
                    <a:lnTo>
                      <a:pt x="35" y="38"/>
                    </a:lnTo>
                    <a:lnTo>
                      <a:pt x="30" y="41"/>
                    </a:lnTo>
                    <a:lnTo>
                      <a:pt x="27" y="41"/>
                    </a:lnTo>
                    <a:lnTo>
                      <a:pt x="25" y="43"/>
                    </a:lnTo>
                    <a:lnTo>
                      <a:pt x="20" y="43"/>
                    </a:lnTo>
                    <a:lnTo>
                      <a:pt x="17" y="43"/>
                    </a:lnTo>
                    <a:lnTo>
                      <a:pt x="15" y="43"/>
                    </a:lnTo>
                    <a:lnTo>
                      <a:pt x="10" y="41"/>
                    </a:lnTo>
                    <a:lnTo>
                      <a:pt x="7" y="36"/>
                    </a:lnTo>
                    <a:lnTo>
                      <a:pt x="5" y="36"/>
                    </a:lnTo>
                    <a:lnTo>
                      <a:pt x="2" y="33"/>
                    </a:lnTo>
                    <a:lnTo>
                      <a:pt x="2" y="28"/>
                    </a:lnTo>
                    <a:lnTo>
                      <a:pt x="0" y="23"/>
                    </a:lnTo>
                    <a:lnTo>
                      <a:pt x="0" y="20"/>
                    </a:lnTo>
                    <a:lnTo>
                      <a:pt x="0" y="18"/>
                    </a:lnTo>
                    <a:lnTo>
                      <a:pt x="2" y="15"/>
                    </a:lnTo>
                    <a:lnTo>
                      <a:pt x="2" y="10"/>
                    </a:lnTo>
                    <a:lnTo>
                      <a:pt x="5" y="10"/>
                    </a:lnTo>
                    <a:lnTo>
                      <a:pt x="5" y="8"/>
                    </a:lnTo>
                    <a:lnTo>
                      <a:pt x="7" y="5"/>
                    </a:lnTo>
                    <a:lnTo>
                      <a:pt x="10" y="3"/>
                    </a:lnTo>
                    <a:lnTo>
                      <a:pt x="12" y="3"/>
                    </a:lnTo>
                    <a:lnTo>
                      <a:pt x="12" y="0"/>
                    </a:lnTo>
                    <a:lnTo>
                      <a:pt x="17" y="0"/>
                    </a:lnTo>
                    <a:lnTo>
                      <a:pt x="2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08" name="Freeform 421">
                <a:extLst>
                  <a:ext uri="{FF2B5EF4-FFF2-40B4-BE49-F238E27FC236}">
                    <a16:creationId xmlns:a16="http://schemas.microsoft.com/office/drawing/2014/main" id="{C1665D88-8EDE-4543-99FC-62908A48E8BB}"/>
                  </a:ext>
                </a:extLst>
              </p:cNvPr>
              <p:cNvSpPr>
                <a:spLocks noChangeAspect="1"/>
              </p:cNvSpPr>
              <p:nvPr/>
            </p:nvSpPr>
            <p:spPr bwMode="auto">
              <a:xfrm>
                <a:off x="4076" y="3710"/>
                <a:ext cx="22" cy="38"/>
              </a:xfrm>
              <a:custGeom>
                <a:avLst/>
                <a:gdLst>
                  <a:gd name="T0" fmla="*/ 10 w 22"/>
                  <a:gd name="T1" fmla="*/ 0 h 38"/>
                  <a:gd name="T2" fmla="*/ 7 w 22"/>
                  <a:gd name="T3" fmla="*/ 0 h 38"/>
                  <a:gd name="T4" fmla="*/ 7 w 22"/>
                  <a:gd name="T5" fmla="*/ 0 h 38"/>
                  <a:gd name="T6" fmla="*/ 5 w 22"/>
                  <a:gd name="T7" fmla="*/ 0 h 38"/>
                  <a:gd name="T8" fmla="*/ 5 w 22"/>
                  <a:gd name="T9" fmla="*/ 0 h 38"/>
                  <a:gd name="T10" fmla="*/ 5 w 22"/>
                  <a:gd name="T11" fmla="*/ 2 h 38"/>
                  <a:gd name="T12" fmla="*/ 2 w 22"/>
                  <a:gd name="T13" fmla="*/ 2 h 38"/>
                  <a:gd name="T14" fmla="*/ 2 w 22"/>
                  <a:gd name="T15" fmla="*/ 2 h 38"/>
                  <a:gd name="T16" fmla="*/ 0 w 22"/>
                  <a:gd name="T17" fmla="*/ 5 h 38"/>
                  <a:gd name="T18" fmla="*/ 0 w 22"/>
                  <a:gd name="T19" fmla="*/ 5 h 38"/>
                  <a:gd name="T20" fmla="*/ 0 w 22"/>
                  <a:gd name="T21" fmla="*/ 7 h 38"/>
                  <a:gd name="T22" fmla="*/ 0 w 22"/>
                  <a:gd name="T23" fmla="*/ 7 h 38"/>
                  <a:gd name="T24" fmla="*/ 0 w 22"/>
                  <a:gd name="T25" fmla="*/ 10 h 38"/>
                  <a:gd name="T26" fmla="*/ 0 w 22"/>
                  <a:gd name="T27" fmla="*/ 15 h 38"/>
                  <a:gd name="T28" fmla="*/ 0 w 22"/>
                  <a:gd name="T29" fmla="*/ 15 h 38"/>
                  <a:gd name="T30" fmla="*/ 0 w 22"/>
                  <a:gd name="T31" fmla="*/ 15 h 38"/>
                  <a:gd name="T32" fmla="*/ 0 w 22"/>
                  <a:gd name="T33" fmla="*/ 20 h 38"/>
                  <a:gd name="T34" fmla="*/ 0 w 22"/>
                  <a:gd name="T35" fmla="*/ 25 h 38"/>
                  <a:gd name="T36" fmla="*/ 2 w 22"/>
                  <a:gd name="T37" fmla="*/ 30 h 38"/>
                  <a:gd name="T38" fmla="*/ 2 w 22"/>
                  <a:gd name="T39" fmla="*/ 30 h 38"/>
                  <a:gd name="T40" fmla="*/ 2 w 22"/>
                  <a:gd name="T41" fmla="*/ 33 h 38"/>
                  <a:gd name="T42" fmla="*/ 5 w 22"/>
                  <a:gd name="T43" fmla="*/ 33 h 38"/>
                  <a:gd name="T44" fmla="*/ 7 w 22"/>
                  <a:gd name="T45" fmla="*/ 35 h 38"/>
                  <a:gd name="T46" fmla="*/ 10 w 22"/>
                  <a:gd name="T47" fmla="*/ 38 h 38"/>
                  <a:gd name="T48" fmla="*/ 12 w 22"/>
                  <a:gd name="T49" fmla="*/ 38 h 38"/>
                  <a:gd name="T50" fmla="*/ 12 w 22"/>
                  <a:gd name="T51" fmla="*/ 38 h 38"/>
                  <a:gd name="T52" fmla="*/ 15 w 22"/>
                  <a:gd name="T53" fmla="*/ 38 h 38"/>
                  <a:gd name="T54" fmla="*/ 17 w 22"/>
                  <a:gd name="T55" fmla="*/ 35 h 38"/>
                  <a:gd name="T56" fmla="*/ 17 w 22"/>
                  <a:gd name="T57" fmla="*/ 35 h 38"/>
                  <a:gd name="T58" fmla="*/ 20 w 22"/>
                  <a:gd name="T59" fmla="*/ 33 h 38"/>
                  <a:gd name="T60" fmla="*/ 20 w 22"/>
                  <a:gd name="T61" fmla="*/ 33 h 38"/>
                  <a:gd name="T62" fmla="*/ 20 w 22"/>
                  <a:gd name="T63" fmla="*/ 33 h 38"/>
                  <a:gd name="T64" fmla="*/ 22 w 22"/>
                  <a:gd name="T65" fmla="*/ 28 h 38"/>
                  <a:gd name="T66" fmla="*/ 22 w 22"/>
                  <a:gd name="T67" fmla="*/ 23 h 38"/>
                  <a:gd name="T68" fmla="*/ 22 w 22"/>
                  <a:gd name="T69" fmla="*/ 20 h 38"/>
                  <a:gd name="T70" fmla="*/ 22 w 22"/>
                  <a:gd name="T71" fmla="*/ 20 h 38"/>
                  <a:gd name="T72" fmla="*/ 22 w 22"/>
                  <a:gd name="T73" fmla="*/ 15 h 38"/>
                  <a:gd name="T74" fmla="*/ 20 w 22"/>
                  <a:gd name="T75" fmla="*/ 10 h 38"/>
                  <a:gd name="T76" fmla="*/ 17 w 22"/>
                  <a:gd name="T77" fmla="*/ 5 h 38"/>
                  <a:gd name="T78" fmla="*/ 17 w 22"/>
                  <a:gd name="T79" fmla="*/ 5 h 38"/>
                  <a:gd name="T80" fmla="*/ 15 w 22"/>
                  <a:gd name="T81" fmla="*/ 2 h 38"/>
                  <a:gd name="T82" fmla="*/ 15 w 22"/>
                  <a:gd name="T83" fmla="*/ 2 h 38"/>
                  <a:gd name="T84" fmla="*/ 12 w 22"/>
                  <a:gd name="T85" fmla="*/ 0 h 38"/>
                  <a:gd name="T86" fmla="*/ 10 w 22"/>
                  <a:gd name="T87" fmla="*/ 0 h 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2" h="38">
                    <a:moveTo>
                      <a:pt x="10" y="0"/>
                    </a:moveTo>
                    <a:lnTo>
                      <a:pt x="7" y="0"/>
                    </a:lnTo>
                    <a:lnTo>
                      <a:pt x="5" y="0"/>
                    </a:lnTo>
                    <a:lnTo>
                      <a:pt x="5" y="2"/>
                    </a:lnTo>
                    <a:lnTo>
                      <a:pt x="2" y="2"/>
                    </a:lnTo>
                    <a:lnTo>
                      <a:pt x="0" y="5"/>
                    </a:lnTo>
                    <a:lnTo>
                      <a:pt x="0" y="7"/>
                    </a:lnTo>
                    <a:lnTo>
                      <a:pt x="0" y="10"/>
                    </a:lnTo>
                    <a:lnTo>
                      <a:pt x="0" y="15"/>
                    </a:lnTo>
                    <a:lnTo>
                      <a:pt x="0" y="20"/>
                    </a:lnTo>
                    <a:lnTo>
                      <a:pt x="0" y="25"/>
                    </a:lnTo>
                    <a:lnTo>
                      <a:pt x="2" y="30"/>
                    </a:lnTo>
                    <a:lnTo>
                      <a:pt x="2" y="33"/>
                    </a:lnTo>
                    <a:lnTo>
                      <a:pt x="5" y="33"/>
                    </a:lnTo>
                    <a:lnTo>
                      <a:pt x="7" y="35"/>
                    </a:lnTo>
                    <a:lnTo>
                      <a:pt x="10" y="38"/>
                    </a:lnTo>
                    <a:lnTo>
                      <a:pt x="12" y="38"/>
                    </a:lnTo>
                    <a:lnTo>
                      <a:pt x="15" y="38"/>
                    </a:lnTo>
                    <a:lnTo>
                      <a:pt x="17" y="35"/>
                    </a:lnTo>
                    <a:lnTo>
                      <a:pt x="20" y="33"/>
                    </a:lnTo>
                    <a:lnTo>
                      <a:pt x="22" y="28"/>
                    </a:lnTo>
                    <a:lnTo>
                      <a:pt x="22" y="23"/>
                    </a:lnTo>
                    <a:lnTo>
                      <a:pt x="22" y="20"/>
                    </a:lnTo>
                    <a:lnTo>
                      <a:pt x="22" y="15"/>
                    </a:lnTo>
                    <a:lnTo>
                      <a:pt x="20" y="10"/>
                    </a:lnTo>
                    <a:lnTo>
                      <a:pt x="17" y="5"/>
                    </a:lnTo>
                    <a:lnTo>
                      <a:pt x="15" y="2"/>
                    </a:lnTo>
                    <a:lnTo>
                      <a:pt x="12" y="0"/>
                    </a:lnTo>
                    <a:lnTo>
                      <a:pt x="1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09" name="Freeform 422">
                <a:extLst>
                  <a:ext uri="{FF2B5EF4-FFF2-40B4-BE49-F238E27FC236}">
                    <a16:creationId xmlns:a16="http://schemas.microsoft.com/office/drawing/2014/main" id="{71421E81-80F5-43AA-9CA4-3242F7EE7096}"/>
                  </a:ext>
                </a:extLst>
              </p:cNvPr>
              <p:cNvSpPr>
                <a:spLocks noChangeAspect="1"/>
              </p:cNvSpPr>
              <p:nvPr/>
            </p:nvSpPr>
            <p:spPr bwMode="auto">
              <a:xfrm>
                <a:off x="4111" y="3707"/>
                <a:ext cx="43" cy="41"/>
              </a:xfrm>
              <a:custGeom>
                <a:avLst/>
                <a:gdLst>
                  <a:gd name="T0" fmla="*/ 15 w 43"/>
                  <a:gd name="T1" fmla="*/ 8 h 41"/>
                  <a:gd name="T2" fmla="*/ 23 w 43"/>
                  <a:gd name="T3" fmla="*/ 0 h 41"/>
                  <a:gd name="T4" fmla="*/ 28 w 43"/>
                  <a:gd name="T5" fmla="*/ 0 h 41"/>
                  <a:gd name="T6" fmla="*/ 30 w 43"/>
                  <a:gd name="T7" fmla="*/ 0 h 41"/>
                  <a:gd name="T8" fmla="*/ 33 w 43"/>
                  <a:gd name="T9" fmla="*/ 0 h 41"/>
                  <a:gd name="T10" fmla="*/ 33 w 43"/>
                  <a:gd name="T11" fmla="*/ 3 h 41"/>
                  <a:gd name="T12" fmla="*/ 38 w 43"/>
                  <a:gd name="T13" fmla="*/ 5 h 41"/>
                  <a:gd name="T14" fmla="*/ 38 w 43"/>
                  <a:gd name="T15" fmla="*/ 8 h 41"/>
                  <a:gd name="T16" fmla="*/ 38 w 43"/>
                  <a:gd name="T17" fmla="*/ 10 h 41"/>
                  <a:gd name="T18" fmla="*/ 38 w 43"/>
                  <a:gd name="T19" fmla="*/ 15 h 41"/>
                  <a:gd name="T20" fmla="*/ 38 w 43"/>
                  <a:gd name="T21" fmla="*/ 33 h 41"/>
                  <a:gd name="T22" fmla="*/ 38 w 43"/>
                  <a:gd name="T23" fmla="*/ 36 h 41"/>
                  <a:gd name="T24" fmla="*/ 38 w 43"/>
                  <a:gd name="T25" fmla="*/ 38 h 41"/>
                  <a:gd name="T26" fmla="*/ 38 w 43"/>
                  <a:gd name="T27" fmla="*/ 41 h 41"/>
                  <a:gd name="T28" fmla="*/ 40 w 43"/>
                  <a:gd name="T29" fmla="*/ 41 h 41"/>
                  <a:gd name="T30" fmla="*/ 43 w 43"/>
                  <a:gd name="T31" fmla="*/ 41 h 41"/>
                  <a:gd name="T32" fmla="*/ 43 w 43"/>
                  <a:gd name="T33" fmla="*/ 41 h 41"/>
                  <a:gd name="T34" fmla="*/ 23 w 43"/>
                  <a:gd name="T35" fmla="*/ 41 h 41"/>
                  <a:gd name="T36" fmla="*/ 25 w 43"/>
                  <a:gd name="T37" fmla="*/ 41 h 41"/>
                  <a:gd name="T38" fmla="*/ 28 w 43"/>
                  <a:gd name="T39" fmla="*/ 41 h 41"/>
                  <a:gd name="T40" fmla="*/ 28 w 43"/>
                  <a:gd name="T41" fmla="*/ 41 h 41"/>
                  <a:gd name="T42" fmla="*/ 30 w 43"/>
                  <a:gd name="T43" fmla="*/ 38 h 41"/>
                  <a:gd name="T44" fmla="*/ 30 w 43"/>
                  <a:gd name="T45" fmla="*/ 36 h 41"/>
                  <a:gd name="T46" fmla="*/ 30 w 43"/>
                  <a:gd name="T47" fmla="*/ 36 h 41"/>
                  <a:gd name="T48" fmla="*/ 30 w 43"/>
                  <a:gd name="T49" fmla="*/ 33 h 41"/>
                  <a:gd name="T50" fmla="*/ 30 w 43"/>
                  <a:gd name="T51" fmla="*/ 13 h 41"/>
                  <a:gd name="T52" fmla="*/ 30 w 43"/>
                  <a:gd name="T53" fmla="*/ 8 h 41"/>
                  <a:gd name="T54" fmla="*/ 28 w 43"/>
                  <a:gd name="T55" fmla="*/ 8 h 41"/>
                  <a:gd name="T56" fmla="*/ 28 w 43"/>
                  <a:gd name="T57" fmla="*/ 5 h 41"/>
                  <a:gd name="T58" fmla="*/ 25 w 43"/>
                  <a:gd name="T59" fmla="*/ 5 h 41"/>
                  <a:gd name="T60" fmla="*/ 25 w 43"/>
                  <a:gd name="T61" fmla="*/ 5 h 41"/>
                  <a:gd name="T62" fmla="*/ 23 w 43"/>
                  <a:gd name="T63" fmla="*/ 5 h 41"/>
                  <a:gd name="T64" fmla="*/ 15 w 43"/>
                  <a:gd name="T65" fmla="*/ 8 h 41"/>
                  <a:gd name="T66" fmla="*/ 13 w 43"/>
                  <a:gd name="T67" fmla="*/ 33 h 41"/>
                  <a:gd name="T68" fmla="*/ 13 w 43"/>
                  <a:gd name="T69" fmla="*/ 36 h 41"/>
                  <a:gd name="T70" fmla="*/ 13 w 43"/>
                  <a:gd name="T71" fmla="*/ 38 h 41"/>
                  <a:gd name="T72" fmla="*/ 15 w 43"/>
                  <a:gd name="T73" fmla="*/ 38 h 41"/>
                  <a:gd name="T74" fmla="*/ 15 w 43"/>
                  <a:gd name="T75" fmla="*/ 41 h 41"/>
                  <a:gd name="T76" fmla="*/ 18 w 43"/>
                  <a:gd name="T77" fmla="*/ 41 h 41"/>
                  <a:gd name="T78" fmla="*/ 20 w 43"/>
                  <a:gd name="T79" fmla="*/ 41 h 41"/>
                  <a:gd name="T80" fmla="*/ 20 w 43"/>
                  <a:gd name="T81" fmla="*/ 41 h 41"/>
                  <a:gd name="T82" fmla="*/ 0 w 43"/>
                  <a:gd name="T83" fmla="*/ 41 h 41"/>
                  <a:gd name="T84" fmla="*/ 3 w 43"/>
                  <a:gd name="T85" fmla="*/ 41 h 41"/>
                  <a:gd name="T86" fmla="*/ 3 w 43"/>
                  <a:gd name="T87" fmla="*/ 41 h 41"/>
                  <a:gd name="T88" fmla="*/ 5 w 43"/>
                  <a:gd name="T89" fmla="*/ 38 h 41"/>
                  <a:gd name="T90" fmla="*/ 5 w 43"/>
                  <a:gd name="T91" fmla="*/ 38 h 41"/>
                  <a:gd name="T92" fmla="*/ 5 w 43"/>
                  <a:gd name="T93" fmla="*/ 33 h 41"/>
                  <a:gd name="T94" fmla="*/ 5 w 43"/>
                  <a:gd name="T95" fmla="*/ 15 h 41"/>
                  <a:gd name="T96" fmla="*/ 5 w 43"/>
                  <a:gd name="T97" fmla="*/ 10 h 41"/>
                  <a:gd name="T98" fmla="*/ 5 w 43"/>
                  <a:gd name="T99" fmla="*/ 8 h 41"/>
                  <a:gd name="T100" fmla="*/ 5 w 43"/>
                  <a:gd name="T101" fmla="*/ 5 h 41"/>
                  <a:gd name="T102" fmla="*/ 3 w 43"/>
                  <a:gd name="T103" fmla="*/ 5 h 41"/>
                  <a:gd name="T104" fmla="*/ 3 w 43"/>
                  <a:gd name="T105" fmla="*/ 5 h 41"/>
                  <a:gd name="T106" fmla="*/ 3 w 43"/>
                  <a:gd name="T107" fmla="*/ 5 h 41"/>
                  <a:gd name="T108" fmla="*/ 0 w 43"/>
                  <a:gd name="T109" fmla="*/ 5 h 41"/>
                  <a:gd name="T110" fmla="*/ 13 w 43"/>
                  <a:gd name="T111" fmla="*/ 0 h 4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3" h="41">
                    <a:moveTo>
                      <a:pt x="13" y="8"/>
                    </a:moveTo>
                    <a:lnTo>
                      <a:pt x="15" y="8"/>
                    </a:lnTo>
                    <a:lnTo>
                      <a:pt x="18" y="5"/>
                    </a:lnTo>
                    <a:lnTo>
                      <a:pt x="23" y="0"/>
                    </a:lnTo>
                    <a:lnTo>
                      <a:pt x="25" y="0"/>
                    </a:lnTo>
                    <a:lnTo>
                      <a:pt x="28" y="0"/>
                    </a:lnTo>
                    <a:lnTo>
                      <a:pt x="30" y="0"/>
                    </a:lnTo>
                    <a:lnTo>
                      <a:pt x="33" y="0"/>
                    </a:lnTo>
                    <a:lnTo>
                      <a:pt x="33" y="3"/>
                    </a:lnTo>
                    <a:lnTo>
                      <a:pt x="35" y="5"/>
                    </a:lnTo>
                    <a:lnTo>
                      <a:pt x="38" y="5"/>
                    </a:lnTo>
                    <a:lnTo>
                      <a:pt x="38" y="8"/>
                    </a:lnTo>
                    <a:lnTo>
                      <a:pt x="38" y="10"/>
                    </a:lnTo>
                    <a:lnTo>
                      <a:pt x="38" y="15"/>
                    </a:lnTo>
                    <a:lnTo>
                      <a:pt x="38" y="33"/>
                    </a:lnTo>
                    <a:lnTo>
                      <a:pt x="38" y="36"/>
                    </a:lnTo>
                    <a:lnTo>
                      <a:pt x="38" y="38"/>
                    </a:lnTo>
                    <a:lnTo>
                      <a:pt x="38" y="41"/>
                    </a:lnTo>
                    <a:lnTo>
                      <a:pt x="40" y="41"/>
                    </a:lnTo>
                    <a:lnTo>
                      <a:pt x="43" y="41"/>
                    </a:lnTo>
                    <a:lnTo>
                      <a:pt x="23" y="41"/>
                    </a:lnTo>
                    <a:lnTo>
                      <a:pt x="25" y="41"/>
                    </a:lnTo>
                    <a:lnTo>
                      <a:pt x="28" y="41"/>
                    </a:lnTo>
                    <a:lnTo>
                      <a:pt x="30" y="38"/>
                    </a:lnTo>
                    <a:lnTo>
                      <a:pt x="30" y="36"/>
                    </a:lnTo>
                    <a:lnTo>
                      <a:pt x="30" y="33"/>
                    </a:lnTo>
                    <a:lnTo>
                      <a:pt x="30" y="15"/>
                    </a:lnTo>
                    <a:lnTo>
                      <a:pt x="30" y="13"/>
                    </a:lnTo>
                    <a:lnTo>
                      <a:pt x="30" y="10"/>
                    </a:lnTo>
                    <a:lnTo>
                      <a:pt x="30" y="8"/>
                    </a:lnTo>
                    <a:lnTo>
                      <a:pt x="28" y="8"/>
                    </a:lnTo>
                    <a:lnTo>
                      <a:pt x="28" y="5"/>
                    </a:lnTo>
                    <a:lnTo>
                      <a:pt x="25" y="5"/>
                    </a:lnTo>
                    <a:lnTo>
                      <a:pt x="23" y="5"/>
                    </a:lnTo>
                    <a:lnTo>
                      <a:pt x="20" y="5"/>
                    </a:lnTo>
                    <a:lnTo>
                      <a:pt x="15" y="8"/>
                    </a:lnTo>
                    <a:lnTo>
                      <a:pt x="13" y="10"/>
                    </a:lnTo>
                    <a:lnTo>
                      <a:pt x="13" y="33"/>
                    </a:lnTo>
                    <a:lnTo>
                      <a:pt x="13" y="36"/>
                    </a:lnTo>
                    <a:lnTo>
                      <a:pt x="13" y="38"/>
                    </a:lnTo>
                    <a:lnTo>
                      <a:pt x="15" y="38"/>
                    </a:lnTo>
                    <a:lnTo>
                      <a:pt x="15" y="41"/>
                    </a:lnTo>
                    <a:lnTo>
                      <a:pt x="18" y="41"/>
                    </a:lnTo>
                    <a:lnTo>
                      <a:pt x="20" y="41"/>
                    </a:lnTo>
                    <a:lnTo>
                      <a:pt x="0" y="41"/>
                    </a:lnTo>
                    <a:lnTo>
                      <a:pt x="3" y="41"/>
                    </a:lnTo>
                    <a:lnTo>
                      <a:pt x="5" y="38"/>
                    </a:lnTo>
                    <a:lnTo>
                      <a:pt x="5" y="36"/>
                    </a:lnTo>
                    <a:lnTo>
                      <a:pt x="5" y="33"/>
                    </a:lnTo>
                    <a:lnTo>
                      <a:pt x="5" y="18"/>
                    </a:lnTo>
                    <a:lnTo>
                      <a:pt x="5" y="15"/>
                    </a:lnTo>
                    <a:lnTo>
                      <a:pt x="5" y="13"/>
                    </a:lnTo>
                    <a:lnTo>
                      <a:pt x="5" y="10"/>
                    </a:lnTo>
                    <a:lnTo>
                      <a:pt x="5" y="8"/>
                    </a:lnTo>
                    <a:lnTo>
                      <a:pt x="5" y="5"/>
                    </a:lnTo>
                    <a:lnTo>
                      <a:pt x="3" y="5"/>
                    </a:lnTo>
                    <a:lnTo>
                      <a:pt x="0" y="5"/>
                    </a:lnTo>
                    <a:lnTo>
                      <a:pt x="13" y="0"/>
                    </a:lnTo>
                    <a:lnTo>
                      <a:pt x="13" y="8"/>
                    </a:lnTo>
                    <a:close/>
                  </a:path>
                </a:pathLst>
              </a:custGeom>
              <a:solidFill>
                <a:srgbClr val="000000"/>
              </a:solidFill>
              <a:ln w="4763">
                <a:solidFill>
                  <a:srgbClr val="000000"/>
                </a:solidFill>
                <a:prstDash val="solid"/>
                <a:round/>
                <a:headEnd/>
                <a:tailEnd/>
              </a:ln>
            </p:spPr>
            <p:txBody>
              <a:bodyPr/>
              <a:lstStyle/>
              <a:p>
                <a:endParaRPr lang="en-GB"/>
              </a:p>
            </p:txBody>
          </p:sp>
          <p:sp>
            <p:nvSpPr>
              <p:cNvPr id="110" name="Freeform 423">
                <a:extLst>
                  <a:ext uri="{FF2B5EF4-FFF2-40B4-BE49-F238E27FC236}">
                    <a16:creationId xmlns:a16="http://schemas.microsoft.com/office/drawing/2014/main" id="{2CB3D058-9A5A-4C7C-A7DC-F1041BB272B2}"/>
                  </a:ext>
                </a:extLst>
              </p:cNvPr>
              <p:cNvSpPr>
                <a:spLocks noChangeAspect="1"/>
              </p:cNvSpPr>
              <p:nvPr/>
            </p:nvSpPr>
            <p:spPr bwMode="auto">
              <a:xfrm>
                <a:off x="4156" y="3695"/>
                <a:ext cx="26" cy="55"/>
              </a:xfrm>
              <a:custGeom>
                <a:avLst/>
                <a:gdLst>
                  <a:gd name="T0" fmla="*/ 16 w 26"/>
                  <a:gd name="T1" fmla="*/ 12 h 55"/>
                  <a:gd name="T2" fmla="*/ 23 w 26"/>
                  <a:gd name="T3" fmla="*/ 15 h 55"/>
                  <a:gd name="T4" fmla="*/ 16 w 26"/>
                  <a:gd name="T5" fmla="*/ 43 h 55"/>
                  <a:gd name="T6" fmla="*/ 16 w 26"/>
                  <a:gd name="T7" fmla="*/ 45 h 55"/>
                  <a:gd name="T8" fmla="*/ 16 w 26"/>
                  <a:gd name="T9" fmla="*/ 48 h 55"/>
                  <a:gd name="T10" fmla="*/ 16 w 26"/>
                  <a:gd name="T11" fmla="*/ 48 h 55"/>
                  <a:gd name="T12" fmla="*/ 18 w 26"/>
                  <a:gd name="T13" fmla="*/ 50 h 55"/>
                  <a:gd name="T14" fmla="*/ 18 w 26"/>
                  <a:gd name="T15" fmla="*/ 50 h 55"/>
                  <a:gd name="T16" fmla="*/ 21 w 26"/>
                  <a:gd name="T17" fmla="*/ 48 h 55"/>
                  <a:gd name="T18" fmla="*/ 21 w 26"/>
                  <a:gd name="T19" fmla="*/ 48 h 55"/>
                  <a:gd name="T20" fmla="*/ 23 w 26"/>
                  <a:gd name="T21" fmla="*/ 45 h 55"/>
                  <a:gd name="T22" fmla="*/ 26 w 26"/>
                  <a:gd name="T23" fmla="*/ 45 h 55"/>
                  <a:gd name="T24" fmla="*/ 23 w 26"/>
                  <a:gd name="T25" fmla="*/ 48 h 55"/>
                  <a:gd name="T26" fmla="*/ 21 w 26"/>
                  <a:gd name="T27" fmla="*/ 53 h 55"/>
                  <a:gd name="T28" fmla="*/ 21 w 26"/>
                  <a:gd name="T29" fmla="*/ 53 h 55"/>
                  <a:gd name="T30" fmla="*/ 18 w 26"/>
                  <a:gd name="T31" fmla="*/ 53 h 55"/>
                  <a:gd name="T32" fmla="*/ 16 w 26"/>
                  <a:gd name="T33" fmla="*/ 55 h 55"/>
                  <a:gd name="T34" fmla="*/ 13 w 26"/>
                  <a:gd name="T35" fmla="*/ 55 h 55"/>
                  <a:gd name="T36" fmla="*/ 11 w 26"/>
                  <a:gd name="T37" fmla="*/ 53 h 55"/>
                  <a:gd name="T38" fmla="*/ 11 w 26"/>
                  <a:gd name="T39" fmla="*/ 53 h 55"/>
                  <a:gd name="T40" fmla="*/ 8 w 26"/>
                  <a:gd name="T41" fmla="*/ 50 h 55"/>
                  <a:gd name="T42" fmla="*/ 8 w 26"/>
                  <a:gd name="T43" fmla="*/ 50 h 55"/>
                  <a:gd name="T44" fmla="*/ 8 w 26"/>
                  <a:gd name="T45" fmla="*/ 48 h 55"/>
                  <a:gd name="T46" fmla="*/ 8 w 26"/>
                  <a:gd name="T47" fmla="*/ 43 h 55"/>
                  <a:gd name="T48" fmla="*/ 0 w 26"/>
                  <a:gd name="T49" fmla="*/ 15 h 55"/>
                  <a:gd name="T50" fmla="*/ 0 w 26"/>
                  <a:gd name="T51" fmla="*/ 15 h 55"/>
                  <a:gd name="T52" fmla="*/ 6 w 26"/>
                  <a:gd name="T53" fmla="*/ 12 h 55"/>
                  <a:gd name="T54" fmla="*/ 6 w 26"/>
                  <a:gd name="T55" fmla="*/ 10 h 55"/>
                  <a:gd name="T56" fmla="*/ 8 w 26"/>
                  <a:gd name="T57" fmla="*/ 7 h 55"/>
                  <a:gd name="T58" fmla="*/ 11 w 26"/>
                  <a:gd name="T59" fmla="*/ 5 h 55"/>
                  <a:gd name="T60" fmla="*/ 11 w 26"/>
                  <a:gd name="T61" fmla="*/ 2 h 55"/>
                  <a:gd name="T62" fmla="*/ 13 w 26"/>
                  <a:gd name="T63" fmla="*/ 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 h="55">
                    <a:moveTo>
                      <a:pt x="16" y="0"/>
                    </a:moveTo>
                    <a:lnTo>
                      <a:pt x="16" y="12"/>
                    </a:lnTo>
                    <a:lnTo>
                      <a:pt x="23" y="12"/>
                    </a:lnTo>
                    <a:lnTo>
                      <a:pt x="23" y="15"/>
                    </a:lnTo>
                    <a:lnTo>
                      <a:pt x="16" y="15"/>
                    </a:lnTo>
                    <a:lnTo>
                      <a:pt x="16" y="43"/>
                    </a:lnTo>
                    <a:lnTo>
                      <a:pt x="16" y="45"/>
                    </a:lnTo>
                    <a:lnTo>
                      <a:pt x="16" y="48"/>
                    </a:lnTo>
                    <a:lnTo>
                      <a:pt x="18" y="50"/>
                    </a:lnTo>
                    <a:lnTo>
                      <a:pt x="21" y="50"/>
                    </a:lnTo>
                    <a:lnTo>
                      <a:pt x="21" y="48"/>
                    </a:lnTo>
                    <a:lnTo>
                      <a:pt x="23" y="48"/>
                    </a:lnTo>
                    <a:lnTo>
                      <a:pt x="23" y="45"/>
                    </a:lnTo>
                    <a:lnTo>
                      <a:pt x="26" y="45"/>
                    </a:lnTo>
                    <a:lnTo>
                      <a:pt x="26" y="48"/>
                    </a:lnTo>
                    <a:lnTo>
                      <a:pt x="23" y="48"/>
                    </a:lnTo>
                    <a:lnTo>
                      <a:pt x="23" y="50"/>
                    </a:lnTo>
                    <a:lnTo>
                      <a:pt x="21" y="53"/>
                    </a:lnTo>
                    <a:lnTo>
                      <a:pt x="18" y="53"/>
                    </a:lnTo>
                    <a:lnTo>
                      <a:pt x="16" y="55"/>
                    </a:lnTo>
                    <a:lnTo>
                      <a:pt x="13" y="55"/>
                    </a:lnTo>
                    <a:lnTo>
                      <a:pt x="13" y="53"/>
                    </a:lnTo>
                    <a:lnTo>
                      <a:pt x="11" y="53"/>
                    </a:lnTo>
                    <a:lnTo>
                      <a:pt x="8" y="53"/>
                    </a:lnTo>
                    <a:lnTo>
                      <a:pt x="8" y="50"/>
                    </a:lnTo>
                    <a:lnTo>
                      <a:pt x="8" y="48"/>
                    </a:lnTo>
                    <a:lnTo>
                      <a:pt x="8" y="45"/>
                    </a:lnTo>
                    <a:lnTo>
                      <a:pt x="8" y="43"/>
                    </a:lnTo>
                    <a:lnTo>
                      <a:pt x="8" y="15"/>
                    </a:lnTo>
                    <a:lnTo>
                      <a:pt x="0" y="15"/>
                    </a:lnTo>
                    <a:lnTo>
                      <a:pt x="3" y="12"/>
                    </a:lnTo>
                    <a:lnTo>
                      <a:pt x="6" y="12"/>
                    </a:lnTo>
                    <a:lnTo>
                      <a:pt x="6" y="10"/>
                    </a:lnTo>
                    <a:lnTo>
                      <a:pt x="8" y="7"/>
                    </a:lnTo>
                    <a:lnTo>
                      <a:pt x="11" y="5"/>
                    </a:lnTo>
                    <a:lnTo>
                      <a:pt x="11" y="2"/>
                    </a:lnTo>
                    <a:lnTo>
                      <a:pt x="13" y="0"/>
                    </a:lnTo>
                    <a:lnTo>
                      <a:pt x="16" y="0"/>
                    </a:lnTo>
                    <a:close/>
                  </a:path>
                </a:pathLst>
              </a:custGeom>
              <a:solidFill>
                <a:srgbClr val="000000"/>
              </a:solidFill>
              <a:ln w="4763">
                <a:solidFill>
                  <a:srgbClr val="000000"/>
                </a:solidFill>
                <a:prstDash val="solid"/>
                <a:round/>
                <a:headEnd/>
                <a:tailEnd/>
              </a:ln>
            </p:spPr>
            <p:txBody>
              <a:bodyPr/>
              <a:lstStyle/>
              <a:p>
                <a:endParaRPr lang="en-GB"/>
              </a:p>
            </p:txBody>
          </p:sp>
          <p:sp>
            <p:nvSpPr>
              <p:cNvPr id="111" name="Freeform 424">
                <a:extLst>
                  <a:ext uri="{FF2B5EF4-FFF2-40B4-BE49-F238E27FC236}">
                    <a16:creationId xmlns:a16="http://schemas.microsoft.com/office/drawing/2014/main" id="{7723723E-244E-49BD-8E49-43CE703A21F9}"/>
                  </a:ext>
                </a:extLst>
              </p:cNvPr>
              <p:cNvSpPr>
                <a:spLocks noChangeAspect="1" noEditPoints="1"/>
              </p:cNvSpPr>
              <p:nvPr/>
            </p:nvSpPr>
            <p:spPr bwMode="auto">
              <a:xfrm>
                <a:off x="4184" y="3707"/>
                <a:ext cx="36" cy="43"/>
              </a:xfrm>
              <a:custGeom>
                <a:avLst/>
                <a:gdLst>
                  <a:gd name="T0" fmla="*/ 8 w 36"/>
                  <a:gd name="T1" fmla="*/ 18 h 43"/>
                  <a:gd name="T2" fmla="*/ 8 w 36"/>
                  <a:gd name="T3" fmla="*/ 26 h 43"/>
                  <a:gd name="T4" fmla="*/ 10 w 36"/>
                  <a:gd name="T5" fmla="*/ 31 h 43"/>
                  <a:gd name="T6" fmla="*/ 13 w 36"/>
                  <a:gd name="T7" fmla="*/ 33 h 43"/>
                  <a:gd name="T8" fmla="*/ 20 w 36"/>
                  <a:gd name="T9" fmla="*/ 36 h 43"/>
                  <a:gd name="T10" fmla="*/ 23 w 36"/>
                  <a:gd name="T11" fmla="*/ 36 h 43"/>
                  <a:gd name="T12" fmla="*/ 25 w 36"/>
                  <a:gd name="T13" fmla="*/ 36 h 43"/>
                  <a:gd name="T14" fmla="*/ 28 w 36"/>
                  <a:gd name="T15" fmla="*/ 33 h 43"/>
                  <a:gd name="T16" fmla="*/ 31 w 36"/>
                  <a:gd name="T17" fmla="*/ 33 h 43"/>
                  <a:gd name="T18" fmla="*/ 33 w 36"/>
                  <a:gd name="T19" fmla="*/ 26 h 43"/>
                  <a:gd name="T20" fmla="*/ 36 w 36"/>
                  <a:gd name="T21" fmla="*/ 26 h 43"/>
                  <a:gd name="T22" fmla="*/ 36 w 36"/>
                  <a:gd name="T23" fmla="*/ 31 h 43"/>
                  <a:gd name="T24" fmla="*/ 31 w 36"/>
                  <a:gd name="T25" fmla="*/ 38 h 43"/>
                  <a:gd name="T26" fmla="*/ 28 w 36"/>
                  <a:gd name="T27" fmla="*/ 38 h 43"/>
                  <a:gd name="T28" fmla="*/ 23 w 36"/>
                  <a:gd name="T29" fmla="*/ 43 h 43"/>
                  <a:gd name="T30" fmla="*/ 18 w 36"/>
                  <a:gd name="T31" fmla="*/ 43 h 43"/>
                  <a:gd name="T32" fmla="*/ 15 w 36"/>
                  <a:gd name="T33" fmla="*/ 43 h 43"/>
                  <a:gd name="T34" fmla="*/ 5 w 36"/>
                  <a:gd name="T35" fmla="*/ 38 h 43"/>
                  <a:gd name="T36" fmla="*/ 5 w 36"/>
                  <a:gd name="T37" fmla="*/ 36 h 43"/>
                  <a:gd name="T38" fmla="*/ 0 w 36"/>
                  <a:gd name="T39" fmla="*/ 28 h 43"/>
                  <a:gd name="T40" fmla="*/ 0 w 36"/>
                  <a:gd name="T41" fmla="*/ 20 h 43"/>
                  <a:gd name="T42" fmla="*/ 0 w 36"/>
                  <a:gd name="T43" fmla="*/ 18 h 43"/>
                  <a:gd name="T44" fmla="*/ 5 w 36"/>
                  <a:gd name="T45" fmla="*/ 5 h 43"/>
                  <a:gd name="T46" fmla="*/ 8 w 36"/>
                  <a:gd name="T47" fmla="*/ 5 h 43"/>
                  <a:gd name="T48" fmla="*/ 13 w 36"/>
                  <a:gd name="T49" fmla="*/ 0 h 43"/>
                  <a:gd name="T50" fmla="*/ 20 w 36"/>
                  <a:gd name="T51" fmla="*/ 0 h 43"/>
                  <a:gd name="T52" fmla="*/ 25 w 36"/>
                  <a:gd name="T53" fmla="*/ 0 h 43"/>
                  <a:gd name="T54" fmla="*/ 31 w 36"/>
                  <a:gd name="T55" fmla="*/ 5 h 43"/>
                  <a:gd name="T56" fmla="*/ 33 w 36"/>
                  <a:gd name="T57" fmla="*/ 8 h 43"/>
                  <a:gd name="T58" fmla="*/ 36 w 36"/>
                  <a:gd name="T59" fmla="*/ 15 h 43"/>
                  <a:gd name="T60" fmla="*/ 8 w 36"/>
                  <a:gd name="T61" fmla="*/ 13 h 43"/>
                  <a:gd name="T62" fmla="*/ 25 w 36"/>
                  <a:gd name="T63" fmla="*/ 13 h 43"/>
                  <a:gd name="T64" fmla="*/ 25 w 36"/>
                  <a:gd name="T65" fmla="*/ 8 h 43"/>
                  <a:gd name="T66" fmla="*/ 25 w 36"/>
                  <a:gd name="T67" fmla="*/ 8 h 43"/>
                  <a:gd name="T68" fmla="*/ 23 w 36"/>
                  <a:gd name="T69" fmla="*/ 5 h 43"/>
                  <a:gd name="T70" fmla="*/ 20 w 36"/>
                  <a:gd name="T71" fmla="*/ 3 h 43"/>
                  <a:gd name="T72" fmla="*/ 18 w 36"/>
                  <a:gd name="T73" fmla="*/ 3 h 43"/>
                  <a:gd name="T74" fmla="*/ 15 w 36"/>
                  <a:gd name="T75" fmla="*/ 3 h 43"/>
                  <a:gd name="T76" fmla="*/ 13 w 36"/>
                  <a:gd name="T77" fmla="*/ 5 h 43"/>
                  <a:gd name="T78" fmla="*/ 10 w 36"/>
                  <a:gd name="T79" fmla="*/ 5 h 43"/>
                  <a:gd name="T80" fmla="*/ 8 w 36"/>
                  <a:gd name="T81" fmla="*/ 10 h 43"/>
                  <a:gd name="T82" fmla="*/ 8 w 36"/>
                  <a:gd name="T83" fmla="*/ 13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6" h="43">
                    <a:moveTo>
                      <a:pt x="8" y="15"/>
                    </a:moveTo>
                    <a:lnTo>
                      <a:pt x="8" y="18"/>
                    </a:lnTo>
                    <a:lnTo>
                      <a:pt x="8" y="20"/>
                    </a:lnTo>
                    <a:lnTo>
                      <a:pt x="8" y="26"/>
                    </a:lnTo>
                    <a:lnTo>
                      <a:pt x="10" y="31"/>
                    </a:lnTo>
                    <a:lnTo>
                      <a:pt x="13" y="31"/>
                    </a:lnTo>
                    <a:lnTo>
                      <a:pt x="13" y="33"/>
                    </a:lnTo>
                    <a:lnTo>
                      <a:pt x="18" y="36"/>
                    </a:lnTo>
                    <a:lnTo>
                      <a:pt x="20" y="36"/>
                    </a:lnTo>
                    <a:lnTo>
                      <a:pt x="23" y="36"/>
                    </a:lnTo>
                    <a:lnTo>
                      <a:pt x="25" y="36"/>
                    </a:lnTo>
                    <a:lnTo>
                      <a:pt x="28" y="33"/>
                    </a:lnTo>
                    <a:lnTo>
                      <a:pt x="31" y="33"/>
                    </a:lnTo>
                    <a:lnTo>
                      <a:pt x="31" y="31"/>
                    </a:lnTo>
                    <a:lnTo>
                      <a:pt x="33" y="26"/>
                    </a:lnTo>
                    <a:lnTo>
                      <a:pt x="36" y="26"/>
                    </a:lnTo>
                    <a:lnTo>
                      <a:pt x="36" y="28"/>
                    </a:lnTo>
                    <a:lnTo>
                      <a:pt x="36" y="31"/>
                    </a:lnTo>
                    <a:lnTo>
                      <a:pt x="33" y="33"/>
                    </a:lnTo>
                    <a:lnTo>
                      <a:pt x="31" y="38"/>
                    </a:lnTo>
                    <a:lnTo>
                      <a:pt x="28" y="38"/>
                    </a:lnTo>
                    <a:lnTo>
                      <a:pt x="28" y="41"/>
                    </a:lnTo>
                    <a:lnTo>
                      <a:pt x="23" y="43"/>
                    </a:lnTo>
                    <a:lnTo>
                      <a:pt x="20" y="43"/>
                    </a:lnTo>
                    <a:lnTo>
                      <a:pt x="18" y="43"/>
                    </a:lnTo>
                    <a:lnTo>
                      <a:pt x="15" y="43"/>
                    </a:lnTo>
                    <a:lnTo>
                      <a:pt x="10" y="41"/>
                    </a:lnTo>
                    <a:lnTo>
                      <a:pt x="5" y="38"/>
                    </a:lnTo>
                    <a:lnTo>
                      <a:pt x="5" y="36"/>
                    </a:lnTo>
                    <a:lnTo>
                      <a:pt x="3" y="33"/>
                    </a:lnTo>
                    <a:lnTo>
                      <a:pt x="0" y="28"/>
                    </a:lnTo>
                    <a:lnTo>
                      <a:pt x="0" y="23"/>
                    </a:lnTo>
                    <a:lnTo>
                      <a:pt x="0" y="20"/>
                    </a:lnTo>
                    <a:lnTo>
                      <a:pt x="0" y="18"/>
                    </a:lnTo>
                    <a:lnTo>
                      <a:pt x="3" y="10"/>
                    </a:lnTo>
                    <a:lnTo>
                      <a:pt x="5" y="5"/>
                    </a:lnTo>
                    <a:lnTo>
                      <a:pt x="8" y="5"/>
                    </a:lnTo>
                    <a:lnTo>
                      <a:pt x="8" y="3"/>
                    </a:lnTo>
                    <a:lnTo>
                      <a:pt x="13" y="0"/>
                    </a:lnTo>
                    <a:lnTo>
                      <a:pt x="18" y="0"/>
                    </a:lnTo>
                    <a:lnTo>
                      <a:pt x="20" y="0"/>
                    </a:lnTo>
                    <a:lnTo>
                      <a:pt x="23" y="0"/>
                    </a:lnTo>
                    <a:lnTo>
                      <a:pt x="25" y="0"/>
                    </a:lnTo>
                    <a:lnTo>
                      <a:pt x="28" y="3"/>
                    </a:lnTo>
                    <a:lnTo>
                      <a:pt x="31" y="5"/>
                    </a:lnTo>
                    <a:lnTo>
                      <a:pt x="33" y="8"/>
                    </a:lnTo>
                    <a:lnTo>
                      <a:pt x="36" y="13"/>
                    </a:lnTo>
                    <a:lnTo>
                      <a:pt x="36" y="15"/>
                    </a:lnTo>
                    <a:lnTo>
                      <a:pt x="8" y="15"/>
                    </a:lnTo>
                    <a:close/>
                    <a:moveTo>
                      <a:pt x="8" y="13"/>
                    </a:moveTo>
                    <a:lnTo>
                      <a:pt x="25" y="13"/>
                    </a:lnTo>
                    <a:lnTo>
                      <a:pt x="25" y="10"/>
                    </a:lnTo>
                    <a:lnTo>
                      <a:pt x="25" y="8"/>
                    </a:lnTo>
                    <a:lnTo>
                      <a:pt x="23" y="5"/>
                    </a:lnTo>
                    <a:lnTo>
                      <a:pt x="20" y="3"/>
                    </a:lnTo>
                    <a:lnTo>
                      <a:pt x="18" y="3"/>
                    </a:lnTo>
                    <a:lnTo>
                      <a:pt x="15" y="3"/>
                    </a:lnTo>
                    <a:lnTo>
                      <a:pt x="13" y="3"/>
                    </a:lnTo>
                    <a:lnTo>
                      <a:pt x="13" y="5"/>
                    </a:lnTo>
                    <a:lnTo>
                      <a:pt x="10" y="5"/>
                    </a:lnTo>
                    <a:lnTo>
                      <a:pt x="8" y="8"/>
                    </a:lnTo>
                    <a:lnTo>
                      <a:pt x="8" y="10"/>
                    </a:lnTo>
                    <a:lnTo>
                      <a:pt x="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2" name="Freeform 425">
                <a:extLst>
                  <a:ext uri="{FF2B5EF4-FFF2-40B4-BE49-F238E27FC236}">
                    <a16:creationId xmlns:a16="http://schemas.microsoft.com/office/drawing/2014/main" id="{98DE5447-FBF7-440A-AB09-67968A02F196}"/>
                  </a:ext>
                </a:extLst>
              </p:cNvPr>
              <p:cNvSpPr>
                <a:spLocks noChangeAspect="1"/>
              </p:cNvSpPr>
              <p:nvPr/>
            </p:nvSpPr>
            <p:spPr bwMode="auto">
              <a:xfrm>
                <a:off x="4184" y="3707"/>
                <a:ext cx="36" cy="43"/>
              </a:xfrm>
              <a:custGeom>
                <a:avLst/>
                <a:gdLst>
                  <a:gd name="T0" fmla="*/ 8 w 36"/>
                  <a:gd name="T1" fmla="*/ 15 h 43"/>
                  <a:gd name="T2" fmla="*/ 8 w 36"/>
                  <a:gd name="T3" fmla="*/ 18 h 43"/>
                  <a:gd name="T4" fmla="*/ 8 w 36"/>
                  <a:gd name="T5" fmla="*/ 20 h 43"/>
                  <a:gd name="T6" fmla="*/ 8 w 36"/>
                  <a:gd name="T7" fmla="*/ 26 h 43"/>
                  <a:gd name="T8" fmla="*/ 10 w 36"/>
                  <a:gd name="T9" fmla="*/ 31 h 43"/>
                  <a:gd name="T10" fmla="*/ 10 w 36"/>
                  <a:gd name="T11" fmla="*/ 31 h 43"/>
                  <a:gd name="T12" fmla="*/ 13 w 36"/>
                  <a:gd name="T13" fmla="*/ 31 h 43"/>
                  <a:gd name="T14" fmla="*/ 13 w 36"/>
                  <a:gd name="T15" fmla="*/ 33 h 43"/>
                  <a:gd name="T16" fmla="*/ 18 w 36"/>
                  <a:gd name="T17" fmla="*/ 36 h 43"/>
                  <a:gd name="T18" fmla="*/ 20 w 36"/>
                  <a:gd name="T19" fmla="*/ 36 h 43"/>
                  <a:gd name="T20" fmla="*/ 23 w 36"/>
                  <a:gd name="T21" fmla="*/ 36 h 43"/>
                  <a:gd name="T22" fmla="*/ 23 w 36"/>
                  <a:gd name="T23" fmla="*/ 36 h 43"/>
                  <a:gd name="T24" fmla="*/ 23 w 36"/>
                  <a:gd name="T25" fmla="*/ 36 h 43"/>
                  <a:gd name="T26" fmla="*/ 25 w 36"/>
                  <a:gd name="T27" fmla="*/ 36 h 43"/>
                  <a:gd name="T28" fmla="*/ 28 w 36"/>
                  <a:gd name="T29" fmla="*/ 33 h 43"/>
                  <a:gd name="T30" fmla="*/ 28 w 36"/>
                  <a:gd name="T31" fmla="*/ 33 h 43"/>
                  <a:gd name="T32" fmla="*/ 28 w 36"/>
                  <a:gd name="T33" fmla="*/ 33 h 43"/>
                  <a:gd name="T34" fmla="*/ 31 w 36"/>
                  <a:gd name="T35" fmla="*/ 33 h 43"/>
                  <a:gd name="T36" fmla="*/ 31 w 36"/>
                  <a:gd name="T37" fmla="*/ 31 h 43"/>
                  <a:gd name="T38" fmla="*/ 33 w 36"/>
                  <a:gd name="T39" fmla="*/ 26 h 43"/>
                  <a:gd name="T40" fmla="*/ 33 w 36"/>
                  <a:gd name="T41" fmla="*/ 26 h 43"/>
                  <a:gd name="T42" fmla="*/ 36 w 36"/>
                  <a:gd name="T43" fmla="*/ 26 h 43"/>
                  <a:gd name="T44" fmla="*/ 36 w 36"/>
                  <a:gd name="T45" fmla="*/ 28 h 43"/>
                  <a:gd name="T46" fmla="*/ 36 w 36"/>
                  <a:gd name="T47" fmla="*/ 31 h 43"/>
                  <a:gd name="T48" fmla="*/ 33 w 36"/>
                  <a:gd name="T49" fmla="*/ 33 h 43"/>
                  <a:gd name="T50" fmla="*/ 31 w 36"/>
                  <a:gd name="T51" fmla="*/ 38 h 43"/>
                  <a:gd name="T52" fmla="*/ 31 w 36"/>
                  <a:gd name="T53" fmla="*/ 38 h 43"/>
                  <a:gd name="T54" fmla="*/ 28 w 36"/>
                  <a:gd name="T55" fmla="*/ 38 h 43"/>
                  <a:gd name="T56" fmla="*/ 28 w 36"/>
                  <a:gd name="T57" fmla="*/ 41 h 43"/>
                  <a:gd name="T58" fmla="*/ 23 w 36"/>
                  <a:gd name="T59" fmla="*/ 43 h 43"/>
                  <a:gd name="T60" fmla="*/ 20 w 36"/>
                  <a:gd name="T61" fmla="*/ 43 h 43"/>
                  <a:gd name="T62" fmla="*/ 18 w 36"/>
                  <a:gd name="T63" fmla="*/ 43 h 43"/>
                  <a:gd name="T64" fmla="*/ 18 w 36"/>
                  <a:gd name="T65" fmla="*/ 43 h 43"/>
                  <a:gd name="T66" fmla="*/ 15 w 36"/>
                  <a:gd name="T67" fmla="*/ 43 h 43"/>
                  <a:gd name="T68" fmla="*/ 10 w 36"/>
                  <a:gd name="T69" fmla="*/ 41 h 43"/>
                  <a:gd name="T70" fmla="*/ 5 w 36"/>
                  <a:gd name="T71" fmla="*/ 38 h 43"/>
                  <a:gd name="T72" fmla="*/ 5 w 36"/>
                  <a:gd name="T73" fmla="*/ 38 h 43"/>
                  <a:gd name="T74" fmla="*/ 5 w 36"/>
                  <a:gd name="T75" fmla="*/ 36 h 43"/>
                  <a:gd name="T76" fmla="*/ 3 w 36"/>
                  <a:gd name="T77" fmla="*/ 33 h 43"/>
                  <a:gd name="T78" fmla="*/ 0 w 36"/>
                  <a:gd name="T79" fmla="*/ 28 h 43"/>
                  <a:gd name="T80" fmla="*/ 0 w 36"/>
                  <a:gd name="T81" fmla="*/ 23 h 43"/>
                  <a:gd name="T82" fmla="*/ 0 w 36"/>
                  <a:gd name="T83" fmla="*/ 20 h 43"/>
                  <a:gd name="T84" fmla="*/ 0 w 36"/>
                  <a:gd name="T85" fmla="*/ 20 h 43"/>
                  <a:gd name="T86" fmla="*/ 0 w 36"/>
                  <a:gd name="T87" fmla="*/ 18 h 43"/>
                  <a:gd name="T88" fmla="*/ 3 w 36"/>
                  <a:gd name="T89" fmla="*/ 10 h 43"/>
                  <a:gd name="T90" fmla="*/ 5 w 36"/>
                  <a:gd name="T91" fmla="*/ 5 h 43"/>
                  <a:gd name="T92" fmla="*/ 5 w 36"/>
                  <a:gd name="T93" fmla="*/ 5 h 43"/>
                  <a:gd name="T94" fmla="*/ 8 w 36"/>
                  <a:gd name="T95" fmla="*/ 5 h 43"/>
                  <a:gd name="T96" fmla="*/ 8 w 36"/>
                  <a:gd name="T97" fmla="*/ 3 h 43"/>
                  <a:gd name="T98" fmla="*/ 13 w 36"/>
                  <a:gd name="T99" fmla="*/ 0 h 43"/>
                  <a:gd name="T100" fmla="*/ 18 w 36"/>
                  <a:gd name="T101" fmla="*/ 0 h 43"/>
                  <a:gd name="T102" fmla="*/ 20 w 36"/>
                  <a:gd name="T103" fmla="*/ 0 h 43"/>
                  <a:gd name="T104" fmla="*/ 23 w 36"/>
                  <a:gd name="T105" fmla="*/ 0 h 43"/>
                  <a:gd name="T106" fmla="*/ 25 w 36"/>
                  <a:gd name="T107" fmla="*/ 0 h 43"/>
                  <a:gd name="T108" fmla="*/ 28 w 36"/>
                  <a:gd name="T109" fmla="*/ 3 h 43"/>
                  <a:gd name="T110" fmla="*/ 31 w 36"/>
                  <a:gd name="T111" fmla="*/ 5 h 43"/>
                  <a:gd name="T112" fmla="*/ 33 w 36"/>
                  <a:gd name="T113" fmla="*/ 8 h 43"/>
                  <a:gd name="T114" fmla="*/ 33 w 36"/>
                  <a:gd name="T115" fmla="*/ 8 h 43"/>
                  <a:gd name="T116" fmla="*/ 36 w 36"/>
                  <a:gd name="T117" fmla="*/ 13 h 43"/>
                  <a:gd name="T118" fmla="*/ 36 w 36"/>
                  <a:gd name="T119" fmla="*/ 15 h 43"/>
                  <a:gd name="T120" fmla="*/ 8 w 36"/>
                  <a:gd name="T121" fmla="*/ 15 h 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6" h="43">
                    <a:moveTo>
                      <a:pt x="8" y="15"/>
                    </a:moveTo>
                    <a:lnTo>
                      <a:pt x="8" y="18"/>
                    </a:lnTo>
                    <a:lnTo>
                      <a:pt x="8" y="20"/>
                    </a:lnTo>
                    <a:lnTo>
                      <a:pt x="8" y="26"/>
                    </a:lnTo>
                    <a:lnTo>
                      <a:pt x="10" y="31"/>
                    </a:lnTo>
                    <a:lnTo>
                      <a:pt x="13" y="31"/>
                    </a:lnTo>
                    <a:lnTo>
                      <a:pt x="13" y="33"/>
                    </a:lnTo>
                    <a:lnTo>
                      <a:pt x="18" y="36"/>
                    </a:lnTo>
                    <a:lnTo>
                      <a:pt x="20" y="36"/>
                    </a:lnTo>
                    <a:lnTo>
                      <a:pt x="23" y="36"/>
                    </a:lnTo>
                    <a:lnTo>
                      <a:pt x="25" y="36"/>
                    </a:lnTo>
                    <a:lnTo>
                      <a:pt x="28" y="33"/>
                    </a:lnTo>
                    <a:lnTo>
                      <a:pt x="31" y="33"/>
                    </a:lnTo>
                    <a:lnTo>
                      <a:pt x="31" y="31"/>
                    </a:lnTo>
                    <a:lnTo>
                      <a:pt x="33" y="26"/>
                    </a:lnTo>
                    <a:lnTo>
                      <a:pt x="36" y="26"/>
                    </a:lnTo>
                    <a:lnTo>
                      <a:pt x="36" y="28"/>
                    </a:lnTo>
                    <a:lnTo>
                      <a:pt x="36" y="31"/>
                    </a:lnTo>
                    <a:lnTo>
                      <a:pt x="33" y="33"/>
                    </a:lnTo>
                    <a:lnTo>
                      <a:pt x="31" y="38"/>
                    </a:lnTo>
                    <a:lnTo>
                      <a:pt x="28" y="38"/>
                    </a:lnTo>
                    <a:lnTo>
                      <a:pt x="28" y="41"/>
                    </a:lnTo>
                    <a:lnTo>
                      <a:pt x="23" y="43"/>
                    </a:lnTo>
                    <a:lnTo>
                      <a:pt x="20" y="43"/>
                    </a:lnTo>
                    <a:lnTo>
                      <a:pt x="18" y="43"/>
                    </a:lnTo>
                    <a:lnTo>
                      <a:pt x="15" y="43"/>
                    </a:lnTo>
                    <a:lnTo>
                      <a:pt x="10" y="41"/>
                    </a:lnTo>
                    <a:lnTo>
                      <a:pt x="5" y="38"/>
                    </a:lnTo>
                    <a:lnTo>
                      <a:pt x="5" y="36"/>
                    </a:lnTo>
                    <a:lnTo>
                      <a:pt x="3" y="33"/>
                    </a:lnTo>
                    <a:lnTo>
                      <a:pt x="0" y="28"/>
                    </a:lnTo>
                    <a:lnTo>
                      <a:pt x="0" y="23"/>
                    </a:lnTo>
                    <a:lnTo>
                      <a:pt x="0" y="20"/>
                    </a:lnTo>
                    <a:lnTo>
                      <a:pt x="0" y="18"/>
                    </a:lnTo>
                    <a:lnTo>
                      <a:pt x="3" y="10"/>
                    </a:lnTo>
                    <a:lnTo>
                      <a:pt x="5" y="5"/>
                    </a:lnTo>
                    <a:lnTo>
                      <a:pt x="8" y="5"/>
                    </a:lnTo>
                    <a:lnTo>
                      <a:pt x="8" y="3"/>
                    </a:lnTo>
                    <a:lnTo>
                      <a:pt x="13" y="0"/>
                    </a:lnTo>
                    <a:lnTo>
                      <a:pt x="18" y="0"/>
                    </a:lnTo>
                    <a:lnTo>
                      <a:pt x="20" y="0"/>
                    </a:lnTo>
                    <a:lnTo>
                      <a:pt x="23" y="0"/>
                    </a:lnTo>
                    <a:lnTo>
                      <a:pt x="25" y="0"/>
                    </a:lnTo>
                    <a:lnTo>
                      <a:pt x="28" y="3"/>
                    </a:lnTo>
                    <a:lnTo>
                      <a:pt x="31" y="5"/>
                    </a:lnTo>
                    <a:lnTo>
                      <a:pt x="33" y="8"/>
                    </a:lnTo>
                    <a:lnTo>
                      <a:pt x="36" y="13"/>
                    </a:lnTo>
                    <a:lnTo>
                      <a:pt x="36" y="15"/>
                    </a:lnTo>
                    <a:lnTo>
                      <a:pt x="8" y="1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3" name="Freeform 426">
                <a:extLst>
                  <a:ext uri="{FF2B5EF4-FFF2-40B4-BE49-F238E27FC236}">
                    <a16:creationId xmlns:a16="http://schemas.microsoft.com/office/drawing/2014/main" id="{8CE4E8E6-1986-4386-B43D-8C933B18D52C}"/>
                  </a:ext>
                </a:extLst>
              </p:cNvPr>
              <p:cNvSpPr>
                <a:spLocks noChangeAspect="1"/>
              </p:cNvSpPr>
              <p:nvPr/>
            </p:nvSpPr>
            <p:spPr bwMode="auto">
              <a:xfrm>
                <a:off x="4192" y="3710"/>
                <a:ext cx="17" cy="10"/>
              </a:xfrm>
              <a:custGeom>
                <a:avLst/>
                <a:gdLst>
                  <a:gd name="T0" fmla="*/ 0 w 17"/>
                  <a:gd name="T1" fmla="*/ 10 h 10"/>
                  <a:gd name="T2" fmla="*/ 17 w 17"/>
                  <a:gd name="T3" fmla="*/ 10 h 10"/>
                  <a:gd name="T4" fmla="*/ 17 w 17"/>
                  <a:gd name="T5" fmla="*/ 10 h 10"/>
                  <a:gd name="T6" fmla="*/ 17 w 17"/>
                  <a:gd name="T7" fmla="*/ 7 h 10"/>
                  <a:gd name="T8" fmla="*/ 17 w 17"/>
                  <a:gd name="T9" fmla="*/ 5 h 10"/>
                  <a:gd name="T10" fmla="*/ 17 w 17"/>
                  <a:gd name="T11" fmla="*/ 5 h 10"/>
                  <a:gd name="T12" fmla="*/ 17 w 17"/>
                  <a:gd name="T13" fmla="*/ 5 h 10"/>
                  <a:gd name="T14" fmla="*/ 15 w 17"/>
                  <a:gd name="T15" fmla="*/ 2 h 10"/>
                  <a:gd name="T16" fmla="*/ 12 w 17"/>
                  <a:gd name="T17" fmla="*/ 2 h 10"/>
                  <a:gd name="T18" fmla="*/ 12 w 17"/>
                  <a:gd name="T19" fmla="*/ 2 h 10"/>
                  <a:gd name="T20" fmla="*/ 12 w 17"/>
                  <a:gd name="T21" fmla="*/ 0 h 10"/>
                  <a:gd name="T22" fmla="*/ 10 w 17"/>
                  <a:gd name="T23" fmla="*/ 0 h 10"/>
                  <a:gd name="T24" fmla="*/ 10 w 17"/>
                  <a:gd name="T25" fmla="*/ 0 h 10"/>
                  <a:gd name="T26" fmla="*/ 10 w 17"/>
                  <a:gd name="T27" fmla="*/ 0 h 10"/>
                  <a:gd name="T28" fmla="*/ 7 w 17"/>
                  <a:gd name="T29" fmla="*/ 0 h 10"/>
                  <a:gd name="T30" fmla="*/ 5 w 17"/>
                  <a:gd name="T31" fmla="*/ 0 h 10"/>
                  <a:gd name="T32" fmla="*/ 2 w 17"/>
                  <a:gd name="T33" fmla="*/ 2 h 10"/>
                  <a:gd name="T34" fmla="*/ 2 w 17"/>
                  <a:gd name="T35" fmla="*/ 2 h 10"/>
                  <a:gd name="T36" fmla="*/ 2 w 17"/>
                  <a:gd name="T37" fmla="*/ 2 h 10"/>
                  <a:gd name="T38" fmla="*/ 0 w 17"/>
                  <a:gd name="T39" fmla="*/ 5 h 10"/>
                  <a:gd name="T40" fmla="*/ 0 w 17"/>
                  <a:gd name="T41" fmla="*/ 7 h 10"/>
                  <a:gd name="T42" fmla="*/ 0 w 17"/>
                  <a:gd name="T43" fmla="*/ 10 h 10"/>
                  <a:gd name="T44" fmla="*/ 0 w 17"/>
                  <a:gd name="T45" fmla="*/ 10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 h="10">
                    <a:moveTo>
                      <a:pt x="0" y="10"/>
                    </a:moveTo>
                    <a:lnTo>
                      <a:pt x="17" y="10"/>
                    </a:lnTo>
                    <a:lnTo>
                      <a:pt x="17" y="7"/>
                    </a:lnTo>
                    <a:lnTo>
                      <a:pt x="17" y="5"/>
                    </a:lnTo>
                    <a:lnTo>
                      <a:pt x="15" y="2"/>
                    </a:lnTo>
                    <a:lnTo>
                      <a:pt x="12" y="2"/>
                    </a:lnTo>
                    <a:lnTo>
                      <a:pt x="12" y="0"/>
                    </a:lnTo>
                    <a:lnTo>
                      <a:pt x="10" y="0"/>
                    </a:lnTo>
                    <a:lnTo>
                      <a:pt x="7" y="0"/>
                    </a:lnTo>
                    <a:lnTo>
                      <a:pt x="5" y="0"/>
                    </a:lnTo>
                    <a:lnTo>
                      <a:pt x="2" y="2"/>
                    </a:lnTo>
                    <a:lnTo>
                      <a:pt x="0" y="5"/>
                    </a:lnTo>
                    <a:lnTo>
                      <a:pt x="0" y="7"/>
                    </a:lnTo>
                    <a:lnTo>
                      <a:pt x="0" y="1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4" name="Freeform 427">
                <a:extLst>
                  <a:ext uri="{FF2B5EF4-FFF2-40B4-BE49-F238E27FC236}">
                    <a16:creationId xmlns:a16="http://schemas.microsoft.com/office/drawing/2014/main" id="{1C5FCD45-BCA1-49C9-9562-422D81BB3C18}"/>
                  </a:ext>
                </a:extLst>
              </p:cNvPr>
              <p:cNvSpPr>
                <a:spLocks noChangeAspect="1"/>
              </p:cNvSpPr>
              <p:nvPr/>
            </p:nvSpPr>
            <p:spPr bwMode="auto">
              <a:xfrm>
                <a:off x="4222" y="3707"/>
                <a:ext cx="46" cy="41"/>
              </a:xfrm>
              <a:custGeom>
                <a:avLst/>
                <a:gdLst>
                  <a:gd name="T0" fmla="*/ 15 w 46"/>
                  <a:gd name="T1" fmla="*/ 8 h 41"/>
                  <a:gd name="T2" fmla="*/ 23 w 46"/>
                  <a:gd name="T3" fmla="*/ 0 h 41"/>
                  <a:gd name="T4" fmla="*/ 28 w 46"/>
                  <a:gd name="T5" fmla="*/ 0 h 41"/>
                  <a:gd name="T6" fmla="*/ 33 w 46"/>
                  <a:gd name="T7" fmla="*/ 0 h 41"/>
                  <a:gd name="T8" fmla="*/ 35 w 46"/>
                  <a:gd name="T9" fmla="*/ 0 h 41"/>
                  <a:gd name="T10" fmla="*/ 35 w 46"/>
                  <a:gd name="T11" fmla="*/ 3 h 41"/>
                  <a:gd name="T12" fmla="*/ 38 w 46"/>
                  <a:gd name="T13" fmla="*/ 5 h 41"/>
                  <a:gd name="T14" fmla="*/ 38 w 46"/>
                  <a:gd name="T15" fmla="*/ 8 h 41"/>
                  <a:gd name="T16" fmla="*/ 38 w 46"/>
                  <a:gd name="T17" fmla="*/ 10 h 41"/>
                  <a:gd name="T18" fmla="*/ 40 w 46"/>
                  <a:gd name="T19" fmla="*/ 15 h 41"/>
                  <a:gd name="T20" fmla="*/ 40 w 46"/>
                  <a:gd name="T21" fmla="*/ 33 h 41"/>
                  <a:gd name="T22" fmla="*/ 40 w 46"/>
                  <a:gd name="T23" fmla="*/ 36 h 41"/>
                  <a:gd name="T24" fmla="*/ 40 w 46"/>
                  <a:gd name="T25" fmla="*/ 38 h 41"/>
                  <a:gd name="T26" fmla="*/ 40 w 46"/>
                  <a:gd name="T27" fmla="*/ 41 h 41"/>
                  <a:gd name="T28" fmla="*/ 40 w 46"/>
                  <a:gd name="T29" fmla="*/ 41 h 41"/>
                  <a:gd name="T30" fmla="*/ 46 w 46"/>
                  <a:gd name="T31" fmla="*/ 41 h 41"/>
                  <a:gd name="T32" fmla="*/ 46 w 46"/>
                  <a:gd name="T33" fmla="*/ 41 h 41"/>
                  <a:gd name="T34" fmla="*/ 25 w 46"/>
                  <a:gd name="T35" fmla="*/ 41 h 41"/>
                  <a:gd name="T36" fmla="*/ 25 w 46"/>
                  <a:gd name="T37" fmla="*/ 41 h 41"/>
                  <a:gd name="T38" fmla="*/ 28 w 46"/>
                  <a:gd name="T39" fmla="*/ 41 h 41"/>
                  <a:gd name="T40" fmla="*/ 30 w 46"/>
                  <a:gd name="T41" fmla="*/ 41 h 41"/>
                  <a:gd name="T42" fmla="*/ 30 w 46"/>
                  <a:gd name="T43" fmla="*/ 38 h 41"/>
                  <a:gd name="T44" fmla="*/ 33 w 46"/>
                  <a:gd name="T45" fmla="*/ 36 h 41"/>
                  <a:gd name="T46" fmla="*/ 33 w 46"/>
                  <a:gd name="T47" fmla="*/ 36 h 41"/>
                  <a:gd name="T48" fmla="*/ 33 w 46"/>
                  <a:gd name="T49" fmla="*/ 33 h 41"/>
                  <a:gd name="T50" fmla="*/ 33 w 46"/>
                  <a:gd name="T51" fmla="*/ 13 h 41"/>
                  <a:gd name="T52" fmla="*/ 30 w 46"/>
                  <a:gd name="T53" fmla="*/ 8 h 41"/>
                  <a:gd name="T54" fmla="*/ 30 w 46"/>
                  <a:gd name="T55" fmla="*/ 8 h 41"/>
                  <a:gd name="T56" fmla="*/ 28 w 46"/>
                  <a:gd name="T57" fmla="*/ 5 h 41"/>
                  <a:gd name="T58" fmla="*/ 28 w 46"/>
                  <a:gd name="T59" fmla="*/ 5 h 41"/>
                  <a:gd name="T60" fmla="*/ 25 w 46"/>
                  <a:gd name="T61" fmla="*/ 5 h 41"/>
                  <a:gd name="T62" fmla="*/ 23 w 46"/>
                  <a:gd name="T63" fmla="*/ 5 h 41"/>
                  <a:gd name="T64" fmla="*/ 18 w 46"/>
                  <a:gd name="T65" fmla="*/ 8 h 41"/>
                  <a:gd name="T66" fmla="*/ 15 w 46"/>
                  <a:gd name="T67" fmla="*/ 33 h 41"/>
                  <a:gd name="T68" fmla="*/ 15 w 46"/>
                  <a:gd name="T69" fmla="*/ 36 h 41"/>
                  <a:gd name="T70" fmla="*/ 15 w 46"/>
                  <a:gd name="T71" fmla="*/ 38 h 41"/>
                  <a:gd name="T72" fmla="*/ 15 w 46"/>
                  <a:gd name="T73" fmla="*/ 38 h 41"/>
                  <a:gd name="T74" fmla="*/ 18 w 46"/>
                  <a:gd name="T75" fmla="*/ 41 h 41"/>
                  <a:gd name="T76" fmla="*/ 18 w 46"/>
                  <a:gd name="T77" fmla="*/ 41 h 41"/>
                  <a:gd name="T78" fmla="*/ 20 w 46"/>
                  <a:gd name="T79" fmla="*/ 41 h 41"/>
                  <a:gd name="T80" fmla="*/ 23 w 46"/>
                  <a:gd name="T81" fmla="*/ 41 h 41"/>
                  <a:gd name="T82" fmla="*/ 3 w 46"/>
                  <a:gd name="T83" fmla="*/ 41 h 41"/>
                  <a:gd name="T84" fmla="*/ 3 w 46"/>
                  <a:gd name="T85" fmla="*/ 41 h 41"/>
                  <a:gd name="T86" fmla="*/ 5 w 46"/>
                  <a:gd name="T87" fmla="*/ 41 h 41"/>
                  <a:gd name="T88" fmla="*/ 8 w 46"/>
                  <a:gd name="T89" fmla="*/ 38 h 41"/>
                  <a:gd name="T90" fmla="*/ 8 w 46"/>
                  <a:gd name="T91" fmla="*/ 38 h 41"/>
                  <a:gd name="T92" fmla="*/ 8 w 46"/>
                  <a:gd name="T93" fmla="*/ 33 h 41"/>
                  <a:gd name="T94" fmla="*/ 8 w 46"/>
                  <a:gd name="T95" fmla="*/ 15 h 41"/>
                  <a:gd name="T96" fmla="*/ 8 w 46"/>
                  <a:gd name="T97" fmla="*/ 10 h 41"/>
                  <a:gd name="T98" fmla="*/ 8 w 46"/>
                  <a:gd name="T99" fmla="*/ 8 h 41"/>
                  <a:gd name="T100" fmla="*/ 5 w 46"/>
                  <a:gd name="T101" fmla="*/ 5 h 41"/>
                  <a:gd name="T102" fmla="*/ 5 w 46"/>
                  <a:gd name="T103" fmla="*/ 5 h 41"/>
                  <a:gd name="T104" fmla="*/ 5 w 46"/>
                  <a:gd name="T105" fmla="*/ 5 h 41"/>
                  <a:gd name="T106" fmla="*/ 3 w 46"/>
                  <a:gd name="T107" fmla="*/ 5 h 41"/>
                  <a:gd name="T108" fmla="*/ 0 w 46"/>
                  <a:gd name="T109" fmla="*/ 5 h 41"/>
                  <a:gd name="T110" fmla="*/ 15 w 46"/>
                  <a:gd name="T111" fmla="*/ 0 h 4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 h="41">
                    <a:moveTo>
                      <a:pt x="15" y="8"/>
                    </a:moveTo>
                    <a:lnTo>
                      <a:pt x="15" y="8"/>
                    </a:lnTo>
                    <a:lnTo>
                      <a:pt x="18" y="5"/>
                    </a:lnTo>
                    <a:lnTo>
                      <a:pt x="23" y="0"/>
                    </a:lnTo>
                    <a:lnTo>
                      <a:pt x="28" y="0"/>
                    </a:lnTo>
                    <a:lnTo>
                      <a:pt x="30" y="0"/>
                    </a:lnTo>
                    <a:lnTo>
                      <a:pt x="33" y="0"/>
                    </a:lnTo>
                    <a:lnTo>
                      <a:pt x="35" y="0"/>
                    </a:lnTo>
                    <a:lnTo>
                      <a:pt x="35" y="3"/>
                    </a:lnTo>
                    <a:lnTo>
                      <a:pt x="38" y="5"/>
                    </a:lnTo>
                    <a:lnTo>
                      <a:pt x="38" y="8"/>
                    </a:lnTo>
                    <a:lnTo>
                      <a:pt x="38" y="10"/>
                    </a:lnTo>
                    <a:lnTo>
                      <a:pt x="38" y="15"/>
                    </a:lnTo>
                    <a:lnTo>
                      <a:pt x="40" y="15"/>
                    </a:lnTo>
                    <a:lnTo>
                      <a:pt x="40" y="33"/>
                    </a:lnTo>
                    <a:lnTo>
                      <a:pt x="40" y="36"/>
                    </a:lnTo>
                    <a:lnTo>
                      <a:pt x="40" y="38"/>
                    </a:lnTo>
                    <a:lnTo>
                      <a:pt x="40" y="41"/>
                    </a:lnTo>
                    <a:lnTo>
                      <a:pt x="43" y="41"/>
                    </a:lnTo>
                    <a:lnTo>
                      <a:pt x="46" y="41"/>
                    </a:lnTo>
                    <a:lnTo>
                      <a:pt x="25" y="41"/>
                    </a:lnTo>
                    <a:lnTo>
                      <a:pt x="28" y="41"/>
                    </a:lnTo>
                    <a:lnTo>
                      <a:pt x="30" y="41"/>
                    </a:lnTo>
                    <a:lnTo>
                      <a:pt x="30" y="38"/>
                    </a:lnTo>
                    <a:lnTo>
                      <a:pt x="33" y="36"/>
                    </a:lnTo>
                    <a:lnTo>
                      <a:pt x="33" y="33"/>
                    </a:lnTo>
                    <a:lnTo>
                      <a:pt x="33" y="15"/>
                    </a:lnTo>
                    <a:lnTo>
                      <a:pt x="33" y="13"/>
                    </a:lnTo>
                    <a:lnTo>
                      <a:pt x="30" y="10"/>
                    </a:lnTo>
                    <a:lnTo>
                      <a:pt x="30" y="8"/>
                    </a:lnTo>
                    <a:lnTo>
                      <a:pt x="30" y="5"/>
                    </a:lnTo>
                    <a:lnTo>
                      <a:pt x="28" y="5"/>
                    </a:lnTo>
                    <a:lnTo>
                      <a:pt x="25" y="5"/>
                    </a:lnTo>
                    <a:lnTo>
                      <a:pt x="23" y="5"/>
                    </a:lnTo>
                    <a:lnTo>
                      <a:pt x="20" y="5"/>
                    </a:lnTo>
                    <a:lnTo>
                      <a:pt x="18" y="8"/>
                    </a:lnTo>
                    <a:lnTo>
                      <a:pt x="15" y="10"/>
                    </a:lnTo>
                    <a:lnTo>
                      <a:pt x="15" y="33"/>
                    </a:lnTo>
                    <a:lnTo>
                      <a:pt x="15" y="36"/>
                    </a:lnTo>
                    <a:lnTo>
                      <a:pt x="15" y="38"/>
                    </a:lnTo>
                    <a:lnTo>
                      <a:pt x="15" y="41"/>
                    </a:lnTo>
                    <a:lnTo>
                      <a:pt x="18" y="41"/>
                    </a:lnTo>
                    <a:lnTo>
                      <a:pt x="20" y="41"/>
                    </a:lnTo>
                    <a:lnTo>
                      <a:pt x="23" y="41"/>
                    </a:lnTo>
                    <a:lnTo>
                      <a:pt x="3" y="41"/>
                    </a:lnTo>
                    <a:lnTo>
                      <a:pt x="5" y="41"/>
                    </a:lnTo>
                    <a:lnTo>
                      <a:pt x="5" y="38"/>
                    </a:lnTo>
                    <a:lnTo>
                      <a:pt x="8" y="38"/>
                    </a:lnTo>
                    <a:lnTo>
                      <a:pt x="8" y="36"/>
                    </a:lnTo>
                    <a:lnTo>
                      <a:pt x="8" y="33"/>
                    </a:lnTo>
                    <a:lnTo>
                      <a:pt x="8" y="18"/>
                    </a:lnTo>
                    <a:lnTo>
                      <a:pt x="8" y="15"/>
                    </a:lnTo>
                    <a:lnTo>
                      <a:pt x="8" y="13"/>
                    </a:lnTo>
                    <a:lnTo>
                      <a:pt x="8" y="10"/>
                    </a:lnTo>
                    <a:lnTo>
                      <a:pt x="8" y="8"/>
                    </a:lnTo>
                    <a:lnTo>
                      <a:pt x="5" y="5"/>
                    </a:lnTo>
                    <a:lnTo>
                      <a:pt x="3" y="5"/>
                    </a:lnTo>
                    <a:lnTo>
                      <a:pt x="0" y="5"/>
                    </a:lnTo>
                    <a:lnTo>
                      <a:pt x="13" y="0"/>
                    </a:lnTo>
                    <a:lnTo>
                      <a:pt x="15" y="0"/>
                    </a:lnTo>
                    <a:lnTo>
                      <a:pt x="15" y="8"/>
                    </a:lnTo>
                    <a:close/>
                  </a:path>
                </a:pathLst>
              </a:custGeom>
              <a:solidFill>
                <a:srgbClr val="000000"/>
              </a:solidFill>
              <a:ln w="4763">
                <a:solidFill>
                  <a:srgbClr val="000000"/>
                </a:solidFill>
                <a:prstDash val="solid"/>
                <a:round/>
                <a:headEnd/>
                <a:tailEnd/>
              </a:ln>
            </p:spPr>
            <p:txBody>
              <a:bodyPr/>
              <a:lstStyle/>
              <a:p>
                <a:endParaRPr lang="en-GB"/>
              </a:p>
            </p:txBody>
          </p:sp>
          <p:sp>
            <p:nvSpPr>
              <p:cNvPr id="115" name="Freeform 428">
                <a:extLst>
                  <a:ext uri="{FF2B5EF4-FFF2-40B4-BE49-F238E27FC236}">
                    <a16:creationId xmlns:a16="http://schemas.microsoft.com/office/drawing/2014/main" id="{5A8D55E6-B8CE-42A1-8BDC-2CD4D3EF96A4}"/>
                  </a:ext>
                </a:extLst>
              </p:cNvPr>
              <p:cNvSpPr>
                <a:spLocks noChangeAspect="1"/>
              </p:cNvSpPr>
              <p:nvPr/>
            </p:nvSpPr>
            <p:spPr bwMode="auto">
              <a:xfrm>
                <a:off x="4270" y="3695"/>
                <a:ext cx="23" cy="55"/>
              </a:xfrm>
              <a:custGeom>
                <a:avLst/>
                <a:gdLst>
                  <a:gd name="T0" fmla="*/ 13 w 23"/>
                  <a:gd name="T1" fmla="*/ 12 h 55"/>
                  <a:gd name="T2" fmla="*/ 23 w 23"/>
                  <a:gd name="T3" fmla="*/ 15 h 55"/>
                  <a:gd name="T4" fmla="*/ 13 w 23"/>
                  <a:gd name="T5" fmla="*/ 43 h 55"/>
                  <a:gd name="T6" fmla="*/ 13 w 23"/>
                  <a:gd name="T7" fmla="*/ 45 h 55"/>
                  <a:gd name="T8" fmla="*/ 13 w 23"/>
                  <a:gd name="T9" fmla="*/ 48 h 55"/>
                  <a:gd name="T10" fmla="*/ 15 w 23"/>
                  <a:gd name="T11" fmla="*/ 48 h 55"/>
                  <a:gd name="T12" fmla="*/ 18 w 23"/>
                  <a:gd name="T13" fmla="*/ 50 h 55"/>
                  <a:gd name="T14" fmla="*/ 18 w 23"/>
                  <a:gd name="T15" fmla="*/ 50 h 55"/>
                  <a:gd name="T16" fmla="*/ 20 w 23"/>
                  <a:gd name="T17" fmla="*/ 48 h 55"/>
                  <a:gd name="T18" fmla="*/ 20 w 23"/>
                  <a:gd name="T19" fmla="*/ 48 h 55"/>
                  <a:gd name="T20" fmla="*/ 23 w 23"/>
                  <a:gd name="T21" fmla="*/ 45 h 55"/>
                  <a:gd name="T22" fmla="*/ 23 w 23"/>
                  <a:gd name="T23" fmla="*/ 45 h 55"/>
                  <a:gd name="T24" fmla="*/ 23 w 23"/>
                  <a:gd name="T25" fmla="*/ 48 h 55"/>
                  <a:gd name="T26" fmla="*/ 20 w 23"/>
                  <a:gd name="T27" fmla="*/ 53 h 55"/>
                  <a:gd name="T28" fmla="*/ 18 w 23"/>
                  <a:gd name="T29" fmla="*/ 53 h 55"/>
                  <a:gd name="T30" fmla="*/ 15 w 23"/>
                  <a:gd name="T31" fmla="*/ 53 h 55"/>
                  <a:gd name="T32" fmla="*/ 13 w 23"/>
                  <a:gd name="T33" fmla="*/ 55 h 55"/>
                  <a:gd name="T34" fmla="*/ 13 w 23"/>
                  <a:gd name="T35" fmla="*/ 55 h 55"/>
                  <a:gd name="T36" fmla="*/ 10 w 23"/>
                  <a:gd name="T37" fmla="*/ 53 h 55"/>
                  <a:gd name="T38" fmla="*/ 8 w 23"/>
                  <a:gd name="T39" fmla="*/ 53 h 55"/>
                  <a:gd name="T40" fmla="*/ 8 w 23"/>
                  <a:gd name="T41" fmla="*/ 50 h 55"/>
                  <a:gd name="T42" fmla="*/ 5 w 23"/>
                  <a:gd name="T43" fmla="*/ 50 h 55"/>
                  <a:gd name="T44" fmla="*/ 5 w 23"/>
                  <a:gd name="T45" fmla="*/ 48 h 55"/>
                  <a:gd name="T46" fmla="*/ 5 w 23"/>
                  <a:gd name="T47" fmla="*/ 43 h 55"/>
                  <a:gd name="T48" fmla="*/ 0 w 23"/>
                  <a:gd name="T49" fmla="*/ 15 h 55"/>
                  <a:gd name="T50" fmla="*/ 0 w 23"/>
                  <a:gd name="T51" fmla="*/ 15 h 55"/>
                  <a:gd name="T52" fmla="*/ 3 w 23"/>
                  <a:gd name="T53" fmla="*/ 12 h 55"/>
                  <a:gd name="T54" fmla="*/ 5 w 23"/>
                  <a:gd name="T55" fmla="*/ 10 h 55"/>
                  <a:gd name="T56" fmla="*/ 8 w 23"/>
                  <a:gd name="T57" fmla="*/ 7 h 55"/>
                  <a:gd name="T58" fmla="*/ 8 w 23"/>
                  <a:gd name="T59" fmla="*/ 5 h 55"/>
                  <a:gd name="T60" fmla="*/ 10 w 23"/>
                  <a:gd name="T61" fmla="*/ 2 h 55"/>
                  <a:gd name="T62" fmla="*/ 13 w 23"/>
                  <a:gd name="T63" fmla="*/ 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 h="55">
                    <a:moveTo>
                      <a:pt x="13" y="0"/>
                    </a:moveTo>
                    <a:lnTo>
                      <a:pt x="13" y="12"/>
                    </a:lnTo>
                    <a:lnTo>
                      <a:pt x="23" y="12"/>
                    </a:lnTo>
                    <a:lnTo>
                      <a:pt x="23" y="15"/>
                    </a:lnTo>
                    <a:lnTo>
                      <a:pt x="13" y="15"/>
                    </a:lnTo>
                    <a:lnTo>
                      <a:pt x="13" y="43"/>
                    </a:lnTo>
                    <a:lnTo>
                      <a:pt x="13" y="45"/>
                    </a:lnTo>
                    <a:lnTo>
                      <a:pt x="13" y="48"/>
                    </a:lnTo>
                    <a:lnTo>
                      <a:pt x="15" y="48"/>
                    </a:lnTo>
                    <a:lnTo>
                      <a:pt x="15" y="50"/>
                    </a:lnTo>
                    <a:lnTo>
                      <a:pt x="18" y="50"/>
                    </a:lnTo>
                    <a:lnTo>
                      <a:pt x="20" y="48"/>
                    </a:lnTo>
                    <a:lnTo>
                      <a:pt x="23" y="45"/>
                    </a:lnTo>
                    <a:lnTo>
                      <a:pt x="23" y="48"/>
                    </a:lnTo>
                    <a:lnTo>
                      <a:pt x="20" y="50"/>
                    </a:lnTo>
                    <a:lnTo>
                      <a:pt x="20" y="53"/>
                    </a:lnTo>
                    <a:lnTo>
                      <a:pt x="18" y="53"/>
                    </a:lnTo>
                    <a:lnTo>
                      <a:pt x="15" y="53"/>
                    </a:lnTo>
                    <a:lnTo>
                      <a:pt x="13" y="55"/>
                    </a:lnTo>
                    <a:lnTo>
                      <a:pt x="10" y="53"/>
                    </a:lnTo>
                    <a:lnTo>
                      <a:pt x="8" y="53"/>
                    </a:lnTo>
                    <a:lnTo>
                      <a:pt x="8" y="50"/>
                    </a:lnTo>
                    <a:lnTo>
                      <a:pt x="5" y="50"/>
                    </a:lnTo>
                    <a:lnTo>
                      <a:pt x="5" y="48"/>
                    </a:lnTo>
                    <a:lnTo>
                      <a:pt x="5" y="45"/>
                    </a:lnTo>
                    <a:lnTo>
                      <a:pt x="5" y="43"/>
                    </a:lnTo>
                    <a:lnTo>
                      <a:pt x="5" y="15"/>
                    </a:lnTo>
                    <a:lnTo>
                      <a:pt x="0" y="15"/>
                    </a:lnTo>
                    <a:lnTo>
                      <a:pt x="3" y="12"/>
                    </a:lnTo>
                    <a:lnTo>
                      <a:pt x="3" y="10"/>
                    </a:lnTo>
                    <a:lnTo>
                      <a:pt x="5" y="10"/>
                    </a:lnTo>
                    <a:lnTo>
                      <a:pt x="8" y="7"/>
                    </a:lnTo>
                    <a:lnTo>
                      <a:pt x="8" y="5"/>
                    </a:lnTo>
                    <a:lnTo>
                      <a:pt x="10" y="2"/>
                    </a:lnTo>
                    <a:lnTo>
                      <a:pt x="10" y="0"/>
                    </a:lnTo>
                    <a:lnTo>
                      <a:pt x="13" y="0"/>
                    </a:lnTo>
                    <a:close/>
                  </a:path>
                </a:pathLst>
              </a:custGeom>
              <a:solidFill>
                <a:srgbClr val="000000"/>
              </a:solidFill>
              <a:ln w="4763">
                <a:solidFill>
                  <a:srgbClr val="000000"/>
                </a:solidFill>
                <a:prstDash val="solid"/>
                <a:round/>
                <a:headEnd/>
                <a:tailEnd/>
              </a:ln>
            </p:spPr>
            <p:txBody>
              <a:bodyPr/>
              <a:lstStyle/>
              <a:p>
                <a:endParaRPr lang="en-GB"/>
              </a:p>
            </p:txBody>
          </p:sp>
          <p:sp>
            <p:nvSpPr>
              <p:cNvPr id="116" name="Freeform 429">
                <a:extLst>
                  <a:ext uri="{FF2B5EF4-FFF2-40B4-BE49-F238E27FC236}">
                    <a16:creationId xmlns:a16="http://schemas.microsoft.com/office/drawing/2014/main" id="{F3BF1904-DDB3-4972-8876-C262948886E7}"/>
                  </a:ext>
                </a:extLst>
              </p:cNvPr>
              <p:cNvSpPr>
                <a:spLocks noChangeAspect="1"/>
              </p:cNvSpPr>
              <p:nvPr/>
            </p:nvSpPr>
            <p:spPr bwMode="auto">
              <a:xfrm>
                <a:off x="4336" y="3687"/>
                <a:ext cx="20" cy="81"/>
              </a:xfrm>
              <a:custGeom>
                <a:avLst/>
                <a:gdLst>
                  <a:gd name="T0" fmla="*/ 20 w 20"/>
                  <a:gd name="T1" fmla="*/ 81 h 81"/>
                  <a:gd name="T2" fmla="*/ 0 w 20"/>
                  <a:gd name="T3" fmla="*/ 81 h 81"/>
                  <a:gd name="T4" fmla="*/ 0 w 20"/>
                  <a:gd name="T5" fmla="*/ 0 h 81"/>
                  <a:gd name="T6" fmla="*/ 20 w 20"/>
                  <a:gd name="T7" fmla="*/ 0 h 81"/>
                  <a:gd name="T8" fmla="*/ 20 w 20"/>
                  <a:gd name="T9" fmla="*/ 3 h 81"/>
                  <a:gd name="T10" fmla="*/ 7 w 20"/>
                  <a:gd name="T11" fmla="*/ 3 h 81"/>
                  <a:gd name="T12" fmla="*/ 7 w 20"/>
                  <a:gd name="T13" fmla="*/ 76 h 81"/>
                  <a:gd name="T14" fmla="*/ 20 w 20"/>
                  <a:gd name="T15" fmla="*/ 76 h 81"/>
                  <a:gd name="T16" fmla="*/ 20 w 20"/>
                  <a:gd name="T17" fmla="*/ 81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81">
                    <a:moveTo>
                      <a:pt x="20" y="81"/>
                    </a:moveTo>
                    <a:lnTo>
                      <a:pt x="0" y="81"/>
                    </a:lnTo>
                    <a:lnTo>
                      <a:pt x="0" y="0"/>
                    </a:lnTo>
                    <a:lnTo>
                      <a:pt x="20" y="0"/>
                    </a:lnTo>
                    <a:lnTo>
                      <a:pt x="20" y="3"/>
                    </a:lnTo>
                    <a:lnTo>
                      <a:pt x="7" y="3"/>
                    </a:lnTo>
                    <a:lnTo>
                      <a:pt x="7" y="76"/>
                    </a:lnTo>
                    <a:lnTo>
                      <a:pt x="20" y="76"/>
                    </a:lnTo>
                    <a:lnTo>
                      <a:pt x="20" y="81"/>
                    </a:lnTo>
                    <a:close/>
                  </a:path>
                </a:pathLst>
              </a:custGeom>
              <a:solidFill>
                <a:srgbClr val="000000"/>
              </a:solidFill>
              <a:ln w="4763">
                <a:solidFill>
                  <a:srgbClr val="000000"/>
                </a:solidFill>
                <a:prstDash val="solid"/>
                <a:round/>
                <a:headEnd/>
                <a:tailEnd/>
              </a:ln>
            </p:spPr>
            <p:txBody>
              <a:bodyPr/>
              <a:lstStyle/>
              <a:p>
                <a:endParaRPr lang="en-GB"/>
              </a:p>
            </p:txBody>
          </p:sp>
          <p:sp>
            <p:nvSpPr>
              <p:cNvPr id="117" name="Freeform 430">
                <a:extLst>
                  <a:ext uri="{FF2B5EF4-FFF2-40B4-BE49-F238E27FC236}">
                    <a16:creationId xmlns:a16="http://schemas.microsoft.com/office/drawing/2014/main" id="{8D2DA53B-1C4C-4623-9749-A5B8024F2D93}"/>
                  </a:ext>
                </a:extLst>
              </p:cNvPr>
              <p:cNvSpPr>
                <a:spLocks noChangeAspect="1"/>
              </p:cNvSpPr>
              <p:nvPr/>
            </p:nvSpPr>
            <p:spPr bwMode="auto">
              <a:xfrm>
                <a:off x="4361" y="3707"/>
                <a:ext cx="35" cy="43"/>
              </a:xfrm>
              <a:custGeom>
                <a:avLst/>
                <a:gdLst>
                  <a:gd name="T0" fmla="*/ 35 w 35"/>
                  <a:gd name="T1" fmla="*/ 28 h 43"/>
                  <a:gd name="T2" fmla="*/ 33 w 35"/>
                  <a:gd name="T3" fmla="*/ 33 h 43"/>
                  <a:gd name="T4" fmla="*/ 30 w 35"/>
                  <a:gd name="T5" fmla="*/ 38 h 43"/>
                  <a:gd name="T6" fmla="*/ 25 w 35"/>
                  <a:gd name="T7" fmla="*/ 41 h 43"/>
                  <a:gd name="T8" fmla="*/ 20 w 35"/>
                  <a:gd name="T9" fmla="*/ 43 h 43"/>
                  <a:gd name="T10" fmla="*/ 18 w 35"/>
                  <a:gd name="T11" fmla="*/ 43 h 43"/>
                  <a:gd name="T12" fmla="*/ 10 w 35"/>
                  <a:gd name="T13" fmla="*/ 41 h 43"/>
                  <a:gd name="T14" fmla="*/ 7 w 35"/>
                  <a:gd name="T15" fmla="*/ 36 h 43"/>
                  <a:gd name="T16" fmla="*/ 5 w 35"/>
                  <a:gd name="T17" fmla="*/ 33 h 43"/>
                  <a:gd name="T18" fmla="*/ 0 w 35"/>
                  <a:gd name="T19" fmla="*/ 23 h 43"/>
                  <a:gd name="T20" fmla="*/ 0 w 35"/>
                  <a:gd name="T21" fmla="*/ 20 h 43"/>
                  <a:gd name="T22" fmla="*/ 2 w 35"/>
                  <a:gd name="T23" fmla="*/ 10 h 43"/>
                  <a:gd name="T24" fmla="*/ 7 w 35"/>
                  <a:gd name="T25" fmla="*/ 5 h 43"/>
                  <a:gd name="T26" fmla="*/ 10 w 35"/>
                  <a:gd name="T27" fmla="*/ 3 h 43"/>
                  <a:gd name="T28" fmla="*/ 20 w 35"/>
                  <a:gd name="T29" fmla="*/ 0 h 43"/>
                  <a:gd name="T30" fmla="*/ 23 w 35"/>
                  <a:gd name="T31" fmla="*/ 0 h 43"/>
                  <a:gd name="T32" fmla="*/ 30 w 35"/>
                  <a:gd name="T33" fmla="*/ 3 h 43"/>
                  <a:gd name="T34" fmla="*/ 33 w 35"/>
                  <a:gd name="T35" fmla="*/ 5 h 43"/>
                  <a:gd name="T36" fmla="*/ 35 w 35"/>
                  <a:gd name="T37" fmla="*/ 8 h 43"/>
                  <a:gd name="T38" fmla="*/ 35 w 35"/>
                  <a:gd name="T39" fmla="*/ 10 h 43"/>
                  <a:gd name="T40" fmla="*/ 33 w 35"/>
                  <a:gd name="T41" fmla="*/ 13 h 43"/>
                  <a:gd name="T42" fmla="*/ 33 w 35"/>
                  <a:gd name="T43" fmla="*/ 13 h 43"/>
                  <a:gd name="T44" fmla="*/ 30 w 35"/>
                  <a:gd name="T45" fmla="*/ 13 h 43"/>
                  <a:gd name="T46" fmla="*/ 28 w 35"/>
                  <a:gd name="T47" fmla="*/ 13 h 43"/>
                  <a:gd name="T48" fmla="*/ 25 w 35"/>
                  <a:gd name="T49" fmla="*/ 10 h 43"/>
                  <a:gd name="T50" fmla="*/ 25 w 35"/>
                  <a:gd name="T51" fmla="*/ 10 h 43"/>
                  <a:gd name="T52" fmla="*/ 25 w 35"/>
                  <a:gd name="T53" fmla="*/ 8 h 43"/>
                  <a:gd name="T54" fmla="*/ 25 w 35"/>
                  <a:gd name="T55" fmla="*/ 5 h 43"/>
                  <a:gd name="T56" fmla="*/ 23 w 35"/>
                  <a:gd name="T57" fmla="*/ 3 h 43"/>
                  <a:gd name="T58" fmla="*/ 23 w 35"/>
                  <a:gd name="T59" fmla="*/ 3 h 43"/>
                  <a:gd name="T60" fmla="*/ 20 w 35"/>
                  <a:gd name="T61" fmla="*/ 3 h 43"/>
                  <a:gd name="T62" fmla="*/ 15 w 35"/>
                  <a:gd name="T63" fmla="*/ 3 h 43"/>
                  <a:gd name="T64" fmla="*/ 12 w 35"/>
                  <a:gd name="T65" fmla="*/ 5 h 43"/>
                  <a:gd name="T66" fmla="*/ 10 w 35"/>
                  <a:gd name="T67" fmla="*/ 8 h 43"/>
                  <a:gd name="T68" fmla="*/ 7 w 35"/>
                  <a:gd name="T69" fmla="*/ 15 h 43"/>
                  <a:gd name="T70" fmla="*/ 7 w 35"/>
                  <a:gd name="T71" fmla="*/ 18 h 43"/>
                  <a:gd name="T72" fmla="*/ 10 w 35"/>
                  <a:gd name="T73" fmla="*/ 26 h 43"/>
                  <a:gd name="T74" fmla="*/ 12 w 35"/>
                  <a:gd name="T75" fmla="*/ 31 h 43"/>
                  <a:gd name="T76" fmla="*/ 12 w 35"/>
                  <a:gd name="T77" fmla="*/ 33 h 43"/>
                  <a:gd name="T78" fmla="*/ 20 w 35"/>
                  <a:gd name="T79" fmla="*/ 36 h 43"/>
                  <a:gd name="T80" fmla="*/ 23 w 35"/>
                  <a:gd name="T81" fmla="*/ 36 h 43"/>
                  <a:gd name="T82" fmla="*/ 25 w 35"/>
                  <a:gd name="T83" fmla="*/ 36 h 43"/>
                  <a:gd name="T84" fmla="*/ 30 w 35"/>
                  <a:gd name="T85" fmla="*/ 33 h 43"/>
                  <a:gd name="T86" fmla="*/ 30 w 35"/>
                  <a:gd name="T87" fmla="*/ 31 h 43"/>
                  <a:gd name="T88" fmla="*/ 35 w 35"/>
                  <a:gd name="T89" fmla="*/ 26 h 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5" h="43">
                    <a:moveTo>
                      <a:pt x="35" y="26"/>
                    </a:moveTo>
                    <a:lnTo>
                      <a:pt x="35" y="28"/>
                    </a:lnTo>
                    <a:lnTo>
                      <a:pt x="35" y="31"/>
                    </a:lnTo>
                    <a:lnTo>
                      <a:pt x="33" y="33"/>
                    </a:lnTo>
                    <a:lnTo>
                      <a:pt x="30" y="38"/>
                    </a:lnTo>
                    <a:lnTo>
                      <a:pt x="28" y="38"/>
                    </a:lnTo>
                    <a:lnTo>
                      <a:pt x="25" y="41"/>
                    </a:lnTo>
                    <a:lnTo>
                      <a:pt x="23" y="43"/>
                    </a:lnTo>
                    <a:lnTo>
                      <a:pt x="20" y="43"/>
                    </a:lnTo>
                    <a:lnTo>
                      <a:pt x="18" y="43"/>
                    </a:lnTo>
                    <a:lnTo>
                      <a:pt x="15" y="43"/>
                    </a:lnTo>
                    <a:lnTo>
                      <a:pt x="10" y="41"/>
                    </a:lnTo>
                    <a:lnTo>
                      <a:pt x="7" y="38"/>
                    </a:lnTo>
                    <a:lnTo>
                      <a:pt x="7" y="36"/>
                    </a:lnTo>
                    <a:lnTo>
                      <a:pt x="5" y="36"/>
                    </a:lnTo>
                    <a:lnTo>
                      <a:pt x="5" y="33"/>
                    </a:lnTo>
                    <a:lnTo>
                      <a:pt x="2" y="28"/>
                    </a:lnTo>
                    <a:lnTo>
                      <a:pt x="0" y="23"/>
                    </a:lnTo>
                    <a:lnTo>
                      <a:pt x="0" y="20"/>
                    </a:lnTo>
                    <a:lnTo>
                      <a:pt x="0" y="18"/>
                    </a:lnTo>
                    <a:lnTo>
                      <a:pt x="2" y="10"/>
                    </a:lnTo>
                    <a:lnTo>
                      <a:pt x="5" y="8"/>
                    </a:lnTo>
                    <a:lnTo>
                      <a:pt x="7" y="5"/>
                    </a:lnTo>
                    <a:lnTo>
                      <a:pt x="10" y="3"/>
                    </a:lnTo>
                    <a:lnTo>
                      <a:pt x="15" y="0"/>
                    </a:lnTo>
                    <a:lnTo>
                      <a:pt x="20" y="0"/>
                    </a:lnTo>
                    <a:lnTo>
                      <a:pt x="23" y="0"/>
                    </a:lnTo>
                    <a:lnTo>
                      <a:pt x="28" y="0"/>
                    </a:lnTo>
                    <a:lnTo>
                      <a:pt x="30" y="3"/>
                    </a:lnTo>
                    <a:lnTo>
                      <a:pt x="33" y="5"/>
                    </a:lnTo>
                    <a:lnTo>
                      <a:pt x="35" y="8"/>
                    </a:lnTo>
                    <a:lnTo>
                      <a:pt x="35" y="10"/>
                    </a:lnTo>
                    <a:lnTo>
                      <a:pt x="33" y="13"/>
                    </a:lnTo>
                    <a:lnTo>
                      <a:pt x="30" y="13"/>
                    </a:lnTo>
                    <a:lnTo>
                      <a:pt x="28" y="13"/>
                    </a:lnTo>
                    <a:lnTo>
                      <a:pt x="25" y="10"/>
                    </a:lnTo>
                    <a:lnTo>
                      <a:pt x="25" y="8"/>
                    </a:lnTo>
                    <a:lnTo>
                      <a:pt x="25" y="5"/>
                    </a:lnTo>
                    <a:lnTo>
                      <a:pt x="23" y="5"/>
                    </a:lnTo>
                    <a:lnTo>
                      <a:pt x="23" y="3"/>
                    </a:lnTo>
                    <a:lnTo>
                      <a:pt x="20" y="3"/>
                    </a:lnTo>
                    <a:lnTo>
                      <a:pt x="18" y="3"/>
                    </a:lnTo>
                    <a:lnTo>
                      <a:pt x="15" y="3"/>
                    </a:lnTo>
                    <a:lnTo>
                      <a:pt x="12" y="5"/>
                    </a:lnTo>
                    <a:lnTo>
                      <a:pt x="12" y="8"/>
                    </a:lnTo>
                    <a:lnTo>
                      <a:pt x="10" y="8"/>
                    </a:lnTo>
                    <a:lnTo>
                      <a:pt x="10" y="13"/>
                    </a:lnTo>
                    <a:lnTo>
                      <a:pt x="7" y="15"/>
                    </a:lnTo>
                    <a:lnTo>
                      <a:pt x="7" y="18"/>
                    </a:lnTo>
                    <a:lnTo>
                      <a:pt x="7" y="20"/>
                    </a:lnTo>
                    <a:lnTo>
                      <a:pt x="10" y="26"/>
                    </a:lnTo>
                    <a:lnTo>
                      <a:pt x="12" y="28"/>
                    </a:lnTo>
                    <a:lnTo>
                      <a:pt x="12" y="31"/>
                    </a:lnTo>
                    <a:lnTo>
                      <a:pt x="12" y="33"/>
                    </a:lnTo>
                    <a:lnTo>
                      <a:pt x="18" y="36"/>
                    </a:lnTo>
                    <a:lnTo>
                      <a:pt x="20" y="36"/>
                    </a:lnTo>
                    <a:lnTo>
                      <a:pt x="23" y="36"/>
                    </a:lnTo>
                    <a:lnTo>
                      <a:pt x="25" y="36"/>
                    </a:lnTo>
                    <a:lnTo>
                      <a:pt x="28" y="33"/>
                    </a:lnTo>
                    <a:lnTo>
                      <a:pt x="30" y="33"/>
                    </a:lnTo>
                    <a:lnTo>
                      <a:pt x="30" y="31"/>
                    </a:lnTo>
                    <a:lnTo>
                      <a:pt x="33" y="28"/>
                    </a:lnTo>
                    <a:lnTo>
                      <a:pt x="35" y="26"/>
                    </a:lnTo>
                    <a:close/>
                  </a:path>
                </a:pathLst>
              </a:custGeom>
              <a:solidFill>
                <a:srgbClr val="000000"/>
              </a:solidFill>
              <a:ln w="4763">
                <a:solidFill>
                  <a:srgbClr val="000000"/>
                </a:solidFill>
                <a:prstDash val="solid"/>
                <a:round/>
                <a:headEnd/>
                <a:tailEnd/>
              </a:ln>
            </p:spPr>
            <p:txBody>
              <a:bodyPr/>
              <a:lstStyle/>
              <a:p>
                <a:endParaRPr lang="en-GB"/>
              </a:p>
            </p:txBody>
          </p:sp>
          <p:sp>
            <p:nvSpPr>
              <p:cNvPr id="118" name="Freeform 431">
                <a:extLst>
                  <a:ext uri="{FF2B5EF4-FFF2-40B4-BE49-F238E27FC236}">
                    <a16:creationId xmlns:a16="http://schemas.microsoft.com/office/drawing/2014/main" id="{CFFCB946-D923-4973-8B3F-539D2993A3BA}"/>
                  </a:ext>
                </a:extLst>
              </p:cNvPr>
              <p:cNvSpPr>
                <a:spLocks noChangeAspect="1"/>
              </p:cNvSpPr>
              <p:nvPr/>
            </p:nvSpPr>
            <p:spPr bwMode="auto">
              <a:xfrm>
                <a:off x="4401" y="3707"/>
                <a:ext cx="68" cy="41"/>
              </a:xfrm>
              <a:custGeom>
                <a:avLst/>
                <a:gdLst>
                  <a:gd name="T0" fmla="*/ 15 w 68"/>
                  <a:gd name="T1" fmla="*/ 5 h 41"/>
                  <a:gd name="T2" fmla="*/ 18 w 68"/>
                  <a:gd name="T3" fmla="*/ 3 h 41"/>
                  <a:gd name="T4" fmla="*/ 23 w 68"/>
                  <a:gd name="T5" fmla="*/ 0 h 41"/>
                  <a:gd name="T6" fmla="*/ 25 w 68"/>
                  <a:gd name="T7" fmla="*/ 0 h 41"/>
                  <a:gd name="T8" fmla="*/ 31 w 68"/>
                  <a:gd name="T9" fmla="*/ 0 h 41"/>
                  <a:gd name="T10" fmla="*/ 36 w 68"/>
                  <a:gd name="T11" fmla="*/ 3 h 41"/>
                  <a:gd name="T12" fmla="*/ 38 w 68"/>
                  <a:gd name="T13" fmla="*/ 5 h 41"/>
                  <a:gd name="T14" fmla="*/ 38 w 68"/>
                  <a:gd name="T15" fmla="*/ 8 h 41"/>
                  <a:gd name="T16" fmla="*/ 46 w 68"/>
                  <a:gd name="T17" fmla="*/ 3 h 41"/>
                  <a:gd name="T18" fmla="*/ 48 w 68"/>
                  <a:gd name="T19" fmla="*/ 0 h 41"/>
                  <a:gd name="T20" fmla="*/ 53 w 68"/>
                  <a:gd name="T21" fmla="*/ 0 h 41"/>
                  <a:gd name="T22" fmla="*/ 58 w 68"/>
                  <a:gd name="T23" fmla="*/ 0 h 41"/>
                  <a:gd name="T24" fmla="*/ 61 w 68"/>
                  <a:gd name="T25" fmla="*/ 5 h 41"/>
                  <a:gd name="T26" fmla="*/ 63 w 68"/>
                  <a:gd name="T27" fmla="*/ 10 h 41"/>
                  <a:gd name="T28" fmla="*/ 63 w 68"/>
                  <a:gd name="T29" fmla="*/ 33 h 41"/>
                  <a:gd name="T30" fmla="*/ 63 w 68"/>
                  <a:gd name="T31" fmla="*/ 36 h 41"/>
                  <a:gd name="T32" fmla="*/ 63 w 68"/>
                  <a:gd name="T33" fmla="*/ 38 h 41"/>
                  <a:gd name="T34" fmla="*/ 66 w 68"/>
                  <a:gd name="T35" fmla="*/ 41 h 41"/>
                  <a:gd name="T36" fmla="*/ 68 w 68"/>
                  <a:gd name="T37" fmla="*/ 41 h 41"/>
                  <a:gd name="T38" fmla="*/ 48 w 68"/>
                  <a:gd name="T39" fmla="*/ 41 h 41"/>
                  <a:gd name="T40" fmla="*/ 51 w 68"/>
                  <a:gd name="T41" fmla="*/ 41 h 41"/>
                  <a:gd name="T42" fmla="*/ 53 w 68"/>
                  <a:gd name="T43" fmla="*/ 38 h 41"/>
                  <a:gd name="T44" fmla="*/ 56 w 68"/>
                  <a:gd name="T45" fmla="*/ 38 h 41"/>
                  <a:gd name="T46" fmla="*/ 56 w 68"/>
                  <a:gd name="T47" fmla="*/ 36 h 41"/>
                  <a:gd name="T48" fmla="*/ 56 w 68"/>
                  <a:gd name="T49" fmla="*/ 15 h 41"/>
                  <a:gd name="T50" fmla="*/ 56 w 68"/>
                  <a:gd name="T51" fmla="*/ 8 h 41"/>
                  <a:gd name="T52" fmla="*/ 53 w 68"/>
                  <a:gd name="T53" fmla="*/ 8 h 41"/>
                  <a:gd name="T54" fmla="*/ 48 w 68"/>
                  <a:gd name="T55" fmla="*/ 5 h 41"/>
                  <a:gd name="T56" fmla="*/ 46 w 68"/>
                  <a:gd name="T57" fmla="*/ 5 h 41"/>
                  <a:gd name="T58" fmla="*/ 43 w 68"/>
                  <a:gd name="T59" fmla="*/ 8 h 41"/>
                  <a:gd name="T60" fmla="*/ 38 w 68"/>
                  <a:gd name="T61" fmla="*/ 10 h 41"/>
                  <a:gd name="T62" fmla="*/ 38 w 68"/>
                  <a:gd name="T63" fmla="*/ 33 h 41"/>
                  <a:gd name="T64" fmla="*/ 38 w 68"/>
                  <a:gd name="T65" fmla="*/ 36 h 41"/>
                  <a:gd name="T66" fmla="*/ 41 w 68"/>
                  <a:gd name="T67" fmla="*/ 38 h 41"/>
                  <a:gd name="T68" fmla="*/ 41 w 68"/>
                  <a:gd name="T69" fmla="*/ 41 h 41"/>
                  <a:gd name="T70" fmla="*/ 46 w 68"/>
                  <a:gd name="T71" fmla="*/ 41 h 41"/>
                  <a:gd name="T72" fmla="*/ 25 w 68"/>
                  <a:gd name="T73" fmla="*/ 41 h 41"/>
                  <a:gd name="T74" fmla="*/ 28 w 68"/>
                  <a:gd name="T75" fmla="*/ 41 h 41"/>
                  <a:gd name="T76" fmla="*/ 31 w 68"/>
                  <a:gd name="T77" fmla="*/ 38 h 41"/>
                  <a:gd name="T78" fmla="*/ 31 w 68"/>
                  <a:gd name="T79" fmla="*/ 38 h 41"/>
                  <a:gd name="T80" fmla="*/ 31 w 68"/>
                  <a:gd name="T81" fmla="*/ 36 h 41"/>
                  <a:gd name="T82" fmla="*/ 31 w 68"/>
                  <a:gd name="T83" fmla="*/ 13 h 41"/>
                  <a:gd name="T84" fmla="*/ 31 w 68"/>
                  <a:gd name="T85" fmla="*/ 8 h 41"/>
                  <a:gd name="T86" fmla="*/ 25 w 68"/>
                  <a:gd name="T87" fmla="*/ 5 h 41"/>
                  <a:gd name="T88" fmla="*/ 23 w 68"/>
                  <a:gd name="T89" fmla="*/ 5 h 41"/>
                  <a:gd name="T90" fmla="*/ 20 w 68"/>
                  <a:gd name="T91" fmla="*/ 5 h 41"/>
                  <a:gd name="T92" fmla="*/ 15 w 68"/>
                  <a:gd name="T93" fmla="*/ 8 h 41"/>
                  <a:gd name="T94" fmla="*/ 13 w 68"/>
                  <a:gd name="T95" fmla="*/ 33 h 41"/>
                  <a:gd name="T96" fmla="*/ 13 w 68"/>
                  <a:gd name="T97" fmla="*/ 36 h 41"/>
                  <a:gd name="T98" fmla="*/ 15 w 68"/>
                  <a:gd name="T99" fmla="*/ 38 h 41"/>
                  <a:gd name="T100" fmla="*/ 15 w 68"/>
                  <a:gd name="T101" fmla="*/ 41 h 41"/>
                  <a:gd name="T102" fmla="*/ 20 w 68"/>
                  <a:gd name="T103" fmla="*/ 41 h 41"/>
                  <a:gd name="T104" fmla="*/ 0 w 68"/>
                  <a:gd name="T105" fmla="*/ 41 h 41"/>
                  <a:gd name="T106" fmla="*/ 0 w 68"/>
                  <a:gd name="T107" fmla="*/ 41 h 41"/>
                  <a:gd name="T108" fmla="*/ 3 w 68"/>
                  <a:gd name="T109" fmla="*/ 41 h 41"/>
                  <a:gd name="T110" fmla="*/ 5 w 68"/>
                  <a:gd name="T111" fmla="*/ 38 h 41"/>
                  <a:gd name="T112" fmla="*/ 5 w 68"/>
                  <a:gd name="T113" fmla="*/ 36 h 41"/>
                  <a:gd name="T114" fmla="*/ 5 w 68"/>
                  <a:gd name="T115" fmla="*/ 18 h 41"/>
                  <a:gd name="T116" fmla="*/ 5 w 68"/>
                  <a:gd name="T117" fmla="*/ 8 h 41"/>
                  <a:gd name="T118" fmla="*/ 5 w 68"/>
                  <a:gd name="T119" fmla="*/ 5 h 41"/>
                  <a:gd name="T120" fmla="*/ 3 w 68"/>
                  <a:gd name="T121" fmla="*/ 5 h 41"/>
                  <a:gd name="T122" fmla="*/ 0 w 68"/>
                  <a:gd name="T123" fmla="*/ 5 h 41"/>
                  <a:gd name="T124" fmla="*/ 10 w 68"/>
                  <a:gd name="T125" fmla="*/ 0 h 4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8" h="41">
                    <a:moveTo>
                      <a:pt x="13" y="8"/>
                    </a:moveTo>
                    <a:lnTo>
                      <a:pt x="15" y="8"/>
                    </a:lnTo>
                    <a:lnTo>
                      <a:pt x="15" y="5"/>
                    </a:lnTo>
                    <a:lnTo>
                      <a:pt x="18" y="5"/>
                    </a:lnTo>
                    <a:lnTo>
                      <a:pt x="18" y="3"/>
                    </a:lnTo>
                    <a:lnTo>
                      <a:pt x="20" y="3"/>
                    </a:lnTo>
                    <a:lnTo>
                      <a:pt x="23" y="0"/>
                    </a:lnTo>
                    <a:lnTo>
                      <a:pt x="25" y="0"/>
                    </a:lnTo>
                    <a:lnTo>
                      <a:pt x="28" y="0"/>
                    </a:lnTo>
                    <a:lnTo>
                      <a:pt x="31" y="0"/>
                    </a:lnTo>
                    <a:lnTo>
                      <a:pt x="33" y="0"/>
                    </a:lnTo>
                    <a:lnTo>
                      <a:pt x="36" y="3"/>
                    </a:lnTo>
                    <a:lnTo>
                      <a:pt x="38" y="5"/>
                    </a:lnTo>
                    <a:lnTo>
                      <a:pt x="38" y="8"/>
                    </a:lnTo>
                    <a:lnTo>
                      <a:pt x="41" y="5"/>
                    </a:lnTo>
                    <a:lnTo>
                      <a:pt x="43" y="3"/>
                    </a:lnTo>
                    <a:lnTo>
                      <a:pt x="46" y="3"/>
                    </a:lnTo>
                    <a:lnTo>
                      <a:pt x="46" y="0"/>
                    </a:lnTo>
                    <a:lnTo>
                      <a:pt x="48" y="0"/>
                    </a:lnTo>
                    <a:lnTo>
                      <a:pt x="51" y="0"/>
                    </a:lnTo>
                    <a:lnTo>
                      <a:pt x="53" y="0"/>
                    </a:lnTo>
                    <a:lnTo>
                      <a:pt x="56" y="0"/>
                    </a:lnTo>
                    <a:lnTo>
                      <a:pt x="58" y="0"/>
                    </a:lnTo>
                    <a:lnTo>
                      <a:pt x="58" y="3"/>
                    </a:lnTo>
                    <a:lnTo>
                      <a:pt x="61" y="3"/>
                    </a:lnTo>
                    <a:lnTo>
                      <a:pt x="61" y="5"/>
                    </a:lnTo>
                    <a:lnTo>
                      <a:pt x="63" y="8"/>
                    </a:lnTo>
                    <a:lnTo>
                      <a:pt x="63" y="10"/>
                    </a:lnTo>
                    <a:lnTo>
                      <a:pt x="63" y="13"/>
                    </a:lnTo>
                    <a:lnTo>
                      <a:pt x="63" y="15"/>
                    </a:lnTo>
                    <a:lnTo>
                      <a:pt x="63" y="33"/>
                    </a:lnTo>
                    <a:lnTo>
                      <a:pt x="63" y="36"/>
                    </a:lnTo>
                    <a:lnTo>
                      <a:pt x="63" y="38"/>
                    </a:lnTo>
                    <a:lnTo>
                      <a:pt x="66" y="41"/>
                    </a:lnTo>
                    <a:lnTo>
                      <a:pt x="68" y="41"/>
                    </a:lnTo>
                    <a:lnTo>
                      <a:pt x="48" y="41"/>
                    </a:lnTo>
                    <a:lnTo>
                      <a:pt x="51" y="41"/>
                    </a:lnTo>
                    <a:lnTo>
                      <a:pt x="53" y="41"/>
                    </a:lnTo>
                    <a:lnTo>
                      <a:pt x="53" y="38"/>
                    </a:lnTo>
                    <a:lnTo>
                      <a:pt x="56" y="38"/>
                    </a:lnTo>
                    <a:lnTo>
                      <a:pt x="56" y="36"/>
                    </a:lnTo>
                    <a:lnTo>
                      <a:pt x="56" y="33"/>
                    </a:lnTo>
                    <a:lnTo>
                      <a:pt x="56" y="15"/>
                    </a:lnTo>
                    <a:lnTo>
                      <a:pt x="56" y="13"/>
                    </a:lnTo>
                    <a:lnTo>
                      <a:pt x="56" y="10"/>
                    </a:lnTo>
                    <a:lnTo>
                      <a:pt x="56" y="8"/>
                    </a:lnTo>
                    <a:lnTo>
                      <a:pt x="53" y="8"/>
                    </a:lnTo>
                    <a:lnTo>
                      <a:pt x="51" y="5"/>
                    </a:lnTo>
                    <a:lnTo>
                      <a:pt x="48" y="5"/>
                    </a:lnTo>
                    <a:lnTo>
                      <a:pt x="46" y="5"/>
                    </a:lnTo>
                    <a:lnTo>
                      <a:pt x="43" y="5"/>
                    </a:lnTo>
                    <a:lnTo>
                      <a:pt x="43" y="8"/>
                    </a:lnTo>
                    <a:lnTo>
                      <a:pt x="41" y="8"/>
                    </a:lnTo>
                    <a:lnTo>
                      <a:pt x="38" y="10"/>
                    </a:lnTo>
                    <a:lnTo>
                      <a:pt x="38" y="13"/>
                    </a:lnTo>
                    <a:lnTo>
                      <a:pt x="38" y="33"/>
                    </a:lnTo>
                    <a:lnTo>
                      <a:pt x="38" y="36"/>
                    </a:lnTo>
                    <a:lnTo>
                      <a:pt x="38" y="38"/>
                    </a:lnTo>
                    <a:lnTo>
                      <a:pt x="41" y="38"/>
                    </a:lnTo>
                    <a:lnTo>
                      <a:pt x="41" y="41"/>
                    </a:lnTo>
                    <a:lnTo>
                      <a:pt x="43" y="41"/>
                    </a:lnTo>
                    <a:lnTo>
                      <a:pt x="46" y="41"/>
                    </a:lnTo>
                    <a:lnTo>
                      <a:pt x="25" y="41"/>
                    </a:lnTo>
                    <a:lnTo>
                      <a:pt x="28" y="41"/>
                    </a:lnTo>
                    <a:lnTo>
                      <a:pt x="31" y="38"/>
                    </a:lnTo>
                    <a:lnTo>
                      <a:pt x="31" y="36"/>
                    </a:lnTo>
                    <a:lnTo>
                      <a:pt x="31" y="33"/>
                    </a:lnTo>
                    <a:lnTo>
                      <a:pt x="31" y="15"/>
                    </a:lnTo>
                    <a:lnTo>
                      <a:pt x="31" y="13"/>
                    </a:lnTo>
                    <a:lnTo>
                      <a:pt x="31" y="10"/>
                    </a:lnTo>
                    <a:lnTo>
                      <a:pt x="31" y="8"/>
                    </a:lnTo>
                    <a:lnTo>
                      <a:pt x="28" y="5"/>
                    </a:lnTo>
                    <a:lnTo>
                      <a:pt x="25" y="5"/>
                    </a:lnTo>
                    <a:lnTo>
                      <a:pt x="23" y="5"/>
                    </a:lnTo>
                    <a:lnTo>
                      <a:pt x="20" y="5"/>
                    </a:lnTo>
                    <a:lnTo>
                      <a:pt x="18" y="5"/>
                    </a:lnTo>
                    <a:lnTo>
                      <a:pt x="18" y="8"/>
                    </a:lnTo>
                    <a:lnTo>
                      <a:pt x="15" y="8"/>
                    </a:lnTo>
                    <a:lnTo>
                      <a:pt x="13" y="10"/>
                    </a:lnTo>
                    <a:lnTo>
                      <a:pt x="13" y="33"/>
                    </a:lnTo>
                    <a:lnTo>
                      <a:pt x="13" y="36"/>
                    </a:lnTo>
                    <a:lnTo>
                      <a:pt x="13" y="38"/>
                    </a:lnTo>
                    <a:lnTo>
                      <a:pt x="15" y="38"/>
                    </a:lnTo>
                    <a:lnTo>
                      <a:pt x="15" y="41"/>
                    </a:lnTo>
                    <a:lnTo>
                      <a:pt x="18" y="41"/>
                    </a:lnTo>
                    <a:lnTo>
                      <a:pt x="20" y="41"/>
                    </a:lnTo>
                    <a:lnTo>
                      <a:pt x="0" y="41"/>
                    </a:lnTo>
                    <a:lnTo>
                      <a:pt x="3" y="41"/>
                    </a:lnTo>
                    <a:lnTo>
                      <a:pt x="5" y="41"/>
                    </a:lnTo>
                    <a:lnTo>
                      <a:pt x="5" y="38"/>
                    </a:lnTo>
                    <a:lnTo>
                      <a:pt x="5" y="36"/>
                    </a:lnTo>
                    <a:lnTo>
                      <a:pt x="5" y="33"/>
                    </a:lnTo>
                    <a:lnTo>
                      <a:pt x="5" y="18"/>
                    </a:lnTo>
                    <a:lnTo>
                      <a:pt x="5" y="13"/>
                    </a:lnTo>
                    <a:lnTo>
                      <a:pt x="5" y="10"/>
                    </a:lnTo>
                    <a:lnTo>
                      <a:pt x="5" y="8"/>
                    </a:lnTo>
                    <a:lnTo>
                      <a:pt x="5" y="5"/>
                    </a:lnTo>
                    <a:lnTo>
                      <a:pt x="3" y="5"/>
                    </a:lnTo>
                    <a:lnTo>
                      <a:pt x="0" y="5"/>
                    </a:lnTo>
                    <a:lnTo>
                      <a:pt x="10" y="0"/>
                    </a:lnTo>
                    <a:lnTo>
                      <a:pt x="13" y="0"/>
                    </a:lnTo>
                    <a:lnTo>
                      <a:pt x="13" y="8"/>
                    </a:lnTo>
                    <a:close/>
                  </a:path>
                </a:pathLst>
              </a:custGeom>
              <a:solidFill>
                <a:srgbClr val="000000"/>
              </a:solidFill>
              <a:ln w="4763">
                <a:solidFill>
                  <a:srgbClr val="000000"/>
                </a:solidFill>
                <a:prstDash val="solid"/>
                <a:round/>
                <a:headEnd/>
                <a:tailEnd/>
              </a:ln>
            </p:spPr>
            <p:txBody>
              <a:bodyPr/>
              <a:lstStyle/>
              <a:p>
                <a:endParaRPr lang="en-GB"/>
              </a:p>
            </p:txBody>
          </p:sp>
          <p:sp>
            <p:nvSpPr>
              <p:cNvPr id="119" name="Freeform 432">
                <a:extLst>
                  <a:ext uri="{FF2B5EF4-FFF2-40B4-BE49-F238E27FC236}">
                    <a16:creationId xmlns:a16="http://schemas.microsoft.com/office/drawing/2014/main" id="{0916CF69-E884-4B1E-A26B-8BF24C31F7BE}"/>
                  </a:ext>
                </a:extLst>
              </p:cNvPr>
              <p:cNvSpPr>
                <a:spLocks noChangeAspect="1"/>
              </p:cNvSpPr>
              <p:nvPr/>
            </p:nvSpPr>
            <p:spPr bwMode="auto">
              <a:xfrm>
                <a:off x="4550" y="3707"/>
                <a:ext cx="35" cy="43"/>
              </a:xfrm>
              <a:custGeom>
                <a:avLst/>
                <a:gdLst>
                  <a:gd name="T0" fmla="*/ 33 w 35"/>
                  <a:gd name="T1" fmla="*/ 28 h 43"/>
                  <a:gd name="T2" fmla="*/ 30 w 35"/>
                  <a:gd name="T3" fmla="*/ 33 h 43"/>
                  <a:gd name="T4" fmla="*/ 28 w 35"/>
                  <a:gd name="T5" fmla="*/ 38 h 43"/>
                  <a:gd name="T6" fmla="*/ 25 w 35"/>
                  <a:gd name="T7" fmla="*/ 41 h 43"/>
                  <a:gd name="T8" fmla="*/ 18 w 35"/>
                  <a:gd name="T9" fmla="*/ 43 h 43"/>
                  <a:gd name="T10" fmla="*/ 15 w 35"/>
                  <a:gd name="T11" fmla="*/ 43 h 43"/>
                  <a:gd name="T12" fmla="*/ 10 w 35"/>
                  <a:gd name="T13" fmla="*/ 41 h 43"/>
                  <a:gd name="T14" fmla="*/ 5 w 35"/>
                  <a:gd name="T15" fmla="*/ 36 h 43"/>
                  <a:gd name="T16" fmla="*/ 3 w 35"/>
                  <a:gd name="T17" fmla="*/ 33 h 43"/>
                  <a:gd name="T18" fmla="*/ 0 w 35"/>
                  <a:gd name="T19" fmla="*/ 23 h 43"/>
                  <a:gd name="T20" fmla="*/ 0 w 35"/>
                  <a:gd name="T21" fmla="*/ 20 h 43"/>
                  <a:gd name="T22" fmla="*/ 3 w 35"/>
                  <a:gd name="T23" fmla="*/ 10 h 43"/>
                  <a:gd name="T24" fmla="*/ 5 w 35"/>
                  <a:gd name="T25" fmla="*/ 5 h 43"/>
                  <a:gd name="T26" fmla="*/ 8 w 35"/>
                  <a:gd name="T27" fmla="*/ 3 h 43"/>
                  <a:gd name="T28" fmla="*/ 18 w 35"/>
                  <a:gd name="T29" fmla="*/ 0 h 43"/>
                  <a:gd name="T30" fmla="*/ 23 w 35"/>
                  <a:gd name="T31" fmla="*/ 0 h 43"/>
                  <a:gd name="T32" fmla="*/ 28 w 35"/>
                  <a:gd name="T33" fmla="*/ 3 h 43"/>
                  <a:gd name="T34" fmla="*/ 30 w 35"/>
                  <a:gd name="T35" fmla="*/ 5 h 43"/>
                  <a:gd name="T36" fmla="*/ 33 w 35"/>
                  <a:gd name="T37" fmla="*/ 8 h 43"/>
                  <a:gd name="T38" fmla="*/ 33 w 35"/>
                  <a:gd name="T39" fmla="*/ 10 h 43"/>
                  <a:gd name="T40" fmla="*/ 30 w 35"/>
                  <a:gd name="T41" fmla="*/ 13 h 43"/>
                  <a:gd name="T42" fmla="*/ 30 w 35"/>
                  <a:gd name="T43" fmla="*/ 13 h 43"/>
                  <a:gd name="T44" fmla="*/ 28 w 35"/>
                  <a:gd name="T45" fmla="*/ 13 h 43"/>
                  <a:gd name="T46" fmla="*/ 25 w 35"/>
                  <a:gd name="T47" fmla="*/ 13 h 43"/>
                  <a:gd name="T48" fmla="*/ 25 w 35"/>
                  <a:gd name="T49" fmla="*/ 10 h 43"/>
                  <a:gd name="T50" fmla="*/ 25 w 35"/>
                  <a:gd name="T51" fmla="*/ 10 h 43"/>
                  <a:gd name="T52" fmla="*/ 23 w 35"/>
                  <a:gd name="T53" fmla="*/ 8 h 43"/>
                  <a:gd name="T54" fmla="*/ 23 w 35"/>
                  <a:gd name="T55" fmla="*/ 5 h 43"/>
                  <a:gd name="T56" fmla="*/ 23 w 35"/>
                  <a:gd name="T57" fmla="*/ 3 h 43"/>
                  <a:gd name="T58" fmla="*/ 20 w 35"/>
                  <a:gd name="T59" fmla="*/ 3 h 43"/>
                  <a:gd name="T60" fmla="*/ 18 w 35"/>
                  <a:gd name="T61" fmla="*/ 3 h 43"/>
                  <a:gd name="T62" fmla="*/ 15 w 35"/>
                  <a:gd name="T63" fmla="*/ 3 h 43"/>
                  <a:gd name="T64" fmla="*/ 10 w 35"/>
                  <a:gd name="T65" fmla="*/ 5 h 43"/>
                  <a:gd name="T66" fmla="*/ 8 w 35"/>
                  <a:gd name="T67" fmla="*/ 8 h 43"/>
                  <a:gd name="T68" fmla="*/ 8 w 35"/>
                  <a:gd name="T69" fmla="*/ 15 h 43"/>
                  <a:gd name="T70" fmla="*/ 8 w 35"/>
                  <a:gd name="T71" fmla="*/ 18 h 43"/>
                  <a:gd name="T72" fmla="*/ 8 w 35"/>
                  <a:gd name="T73" fmla="*/ 26 h 43"/>
                  <a:gd name="T74" fmla="*/ 10 w 35"/>
                  <a:gd name="T75" fmla="*/ 31 h 43"/>
                  <a:gd name="T76" fmla="*/ 13 w 35"/>
                  <a:gd name="T77" fmla="*/ 33 h 43"/>
                  <a:gd name="T78" fmla="*/ 20 w 35"/>
                  <a:gd name="T79" fmla="*/ 36 h 43"/>
                  <a:gd name="T80" fmla="*/ 20 w 35"/>
                  <a:gd name="T81" fmla="*/ 36 h 43"/>
                  <a:gd name="T82" fmla="*/ 25 w 35"/>
                  <a:gd name="T83" fmla="*/ 36 h 43"/>
                  <a:gd name="T84" fmla="*/ 28 w 35"/>
                  <a:gd name="T85" fmla="*/ 33 h 43"/>
                  <a:gd name="T86" fmla="*/ 30 w 35"/>
                  <a:gd name="T87" fmla="*/ 31 h 43"/>
                  <a:gd name="T88" fmla="*/ 33 w 35"/>
                  <a:gd name="T89" fmla="*/ 26 h 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5" h="43">
                    <a:moveTo>
                      <a:pt x="35" y="26"/>
                    </a:moveTo>
                    <a:lnTo>
                      <a:pt x="33" y="28"/>
                    </a:lnTo>
                    <a:lnTo>
                      <a:pt x="33" y="31"/>
                    </a:lnTo>
                    <a:lnTo>
                      <a:pt x="30" y="33"/>
                    </a:lnTo>
                    <a:lnTo>
                      <a:pt x="28" y="38"/>
                    </a:lnTo>
                    <a:lnTo>
                      <a:pt x="25" y="38"/>
                    </a:lnTo>
                    <a:lnTo>
                      <a:pt x="25" y="41"/>
                    </a:lnTo>
                    <a:lnTo>
                      <a:pt x="23" y="43"/>
                    </a:lnTo>
                    <a:lnTo>
                      <a:pt x="18" y="43"/>
                    </a:lnTo>
                    <a:lnTo>
                      <a:pt x="15" y="43"/>
                    </a:lnTo>
                    <a:lnTo>
                      <a:pt x="13" y="43"/>
                    </a:lnTo>
                    <a:lnTo>
                      <a:pt x="10" y="41"/>
                    </a:lnTo>
                    <a:lnTo>
                      <a:pt x="5" y="38"/>
                    </a:lnTo>
                    <a:lnTo>
                      <a:pt x="5" y="36"/>
                    </a:lnTo>
                    <a:lnTo>
                      <a:pt x="3" y="33"/>
                    </a:lnTo>
                    <a:lnTo>
                      <a:pt x="0" y="28"/>
                    </a:lnTo>
                    <a:lnTo>
                      <a:pt x="0" y="23"/>
                    </a:lnTo>
                    <a:lnTo>
                      <a:pt x="0" y="20"/>
                    </a:lnTo>
                    <a:lnTo>
                      <a:pt x="0" y="18"/>
                    </a:lnTo>
                    <a:lnTo>
                      <a:pt x="3" y="10"/>
                    </a:lnTo>
                    <a:lnTo>
                      <a:pt x="5" y="8"/>
                    </a:lnTo>
                    <a:lnTo>
                      <a:pt x="5" y="5"/>
                    </a:lnTo>
                    <a:lnTo>
                      <a:pt x="8" y="3"/>
                    </a:lnTo>
                    <a:lnTo>
                      <a:pt x="13" y="0"/>
                    </a:lnTo>
                    <a:lnTo>
                      <a:pt x="18" y="0"/>
                    </a:lnTo>
                    <a:lnTo>
                      <a:pt x="20" y="0"/>
                    </a:lnTo>
                    <a:lnTo>
                      <a:pt x="23" y="0"/>
                    </a:lnTo>
                    <a:lnTo>
                      <a:pt x="25" y="0"/>
                    </a:lnTo>
                    <a:lnTo>
                      <a:pt x="28" y="3"/>
                    </a:lnTo>
                    <a:lnTo>
                      <a:pt x="30" y="5"/>
                    </a:lnTo>
                    <a:lnTo>
                      <a:pt x="33" y="8"/>
                    </a:lnTo>
                    <a:lnTo>
                      <a:pt x="33" y="10"/>
                    </a:lnTo>
                    <a:lnTo>
                      <a:pt x="33" y="13"/>
                    </a:lnTo>
                    <a:lnTo>
                      <a:pt x="30" y="13"/>
                    </a:lnTo>
                    <a:lnTo>
                      <a:pt x="28" y="13"/>
                    </a:lnTo>
                    <a:lnTo>
                      <a:pt x="25" y="13"/>
                    </a:lnTo>
                    <a:lnTo>
                      <a:pt x="25" y="10"/>
                    </a:lnTo>
                    <a:lnTo>
                      <a:pt x="23" y="10"/>
                    </a:lnTo>
                    <a:lnTo>
                      <a:pt x="23" y="8"/>
                    </a:lnTo>
                    <a:lnTo>
                      <a:pt x="23" y="5"/>
                    </a:lnTo>
                    <a:lnTo>
                      <a:pt x="23" y="3"/>
                    </a:lnTo>
                    <a:lnTo>
                      <a:pt x="20" y="3"/>
                    </a:lnTo>
                    <a:lnTo>
                      <a:pt x="18" y="3"/>
                    </a:lnTo>
                    <a:lnTo>
                      <a:pt x="15" y="3"/>
                    </a:lnTo>
                    <a:lnTo>
                      <a:pt x="13" y="5"/>
                    </a:lnTo>
                    <a:lnTo>
                      <a:pt x="10" y="5"/>
                    </a:lnTo>
                    <a:lnTo>
                      <a:pt x="10" y="8"/>
                    </a:lnTo>
                    <a:lnTo>
                      <a:pt x="8" y="8"/>
                    </a:lnTo>
                    <a:lnTo>
                      <a:pt x="8" y="13"/>
                    </a:lnTo>
                    <a:lnTo>
                      <a:pt x="8" y="15"/>
                    </a:lnTo>
                    <a:lnTo>
                      <a:pt x="8" y="18"/>
                    </a:lnTo>
                    <a:lnTo>
                      <a:pt x="8" y="20"/>
                    </a:lnTo>
                    <a:lnTo>
                      <a:pt x="8" y="26"/>
                    </a:lnTo>
                    <a:lnTo>
                      <a:pt x="10" y="28"/>
                    </a:lnTo>
                    <a:lnTo>
                      <a:pt x="10" y="31"/>
                    </a:lnTo>
                    <a:lnTo>
                      <a:pt x="13" y="33"/>
                    </a:lnTo>
                    <a:lnTo>
                      <a:pt x="15" y="36"/>
                    </a:lnTo>
                    <a:lnTo>
                      <a:pt x="20" y="36"/>
                    </a:lnTo>
                    <a:lnTo>
                      <a:pt x="23" y="36"/>
                    </a:lnTo>
                    <a:lnTo>
                      <a:pt x="25" y="36"/>
                    </a:lnTo>
                    <a:lnTo>
                      <a:pt x="28" y="33"/>
                    </a:lnTo>
                    <a:lnTo>
                      <a:pt x="28" y="31"/>
                    </a:lnTo>
                    <a:lnTo>
                      <a:pt x="30" y="31"/>
                    </a:lnTo>
                    <a:lnTo>
                      <a:pt x="30" y="28"/>
                    </a:lnTo>
                    <a:lnTo>
                      <a:pt x="33" y="26"/>
                    </a:lnTo>
                    <a:lnTo>
                      <a:pt x="35" y="26"/>
                    </a:lnTo>
                    <a:close/>
                  </a:path>
                </a:pathLst>
              </a:custGeom>
              <a:solidFill>
                <a:srgbClr val="000000"/>
              </a:solidFill>
              <a:ln w="4763">
                <a:solidFill>
                  <a:srgbClr val="000000"/>
                </a:solidFill>
                <a:prstDash val="solid"/>
                <a:round/>
                <a:headEnd/>
                <a:tailEnd/>
              </a:ln>
            </p:spPr>
            <p:txBody>
              <a:bodyPr/>
              <a:lstStyle/>
              <a:p>
                <a:endParaRPr lang="en-GB"/>
              </a:p>
            </p:txBody>
          </p:sp>
          <p:sp>
            <p:nvSpPr>
              <p:cNvPr id="120" name="Freeform 433">
                <a:extLst>
                  <a:ext uri="{FF2B5EF4-FFF2-40B4-BE49-F238E27FC236}">
                    <a16:creationId xmlns:a16="http://schemas.microsoft.com/office/drawing/2014/main" id="{903C4CE4-B19B-45F9-8A14-F5506BDD8A38}"/>
                  </a:ext>
                </a:extLst>
              </p:cNvPr>
              <p:cNvSpPr>
                <a:spLocks noChangeAspect="1"/>
              </p:cNvSpPr>
              <p:nvPr/>
            </p:nvSpPr>
            <p:spPr bwMode="auto">
              <a:xfrm>
                <a:off x="4590" y="3707"/>
                <a:ext cx="69" cy="41"/>
              </a:xfrm>
              <a:custGeom>
                <a:avLst/>
                <a:gdLst>
                  <a:gd name="T0" fmla="*/ 16 w 69"/>
                  <a:gd name="T1" fmla="*/ 5 h 41"/>
                  <a:gd name="T2" fmla="*/ 18 w 69"/>
                  <a:gd name="T3" fmla="*/ 3 h 41"/>
                  <a:gd name="T4" fmla="*/ 23 w 69"/>
                  <a:gd name="T5" fmla="*/ 0 h 41"/>
                  <a:gd name="T6" fmla="*/ 26 w 69"/>
                  <a:gd name="T7" fmla="*/ 0 h 41"/>
                  <a:gd name="T8" fmla="*/ 31 w 69"/>
                  <a:gd name="T9" fmla="*/ 0 h 41"/>
                  <a:gd name="T10" fmla="*/ 36 w 69"/>
                  <a:gd name="T11" fmla="*/ 3 h 41"/>
                  <a:gd name="T12" fmla="*/ 38 w 69"/>
                  <a:gd name="T13" fmla="*/ 5 h 41"/>
                  <a:gd name="T14" fmla="*/ 38 w 69"/>
                  <a:gd name="T15" fmla="*/ 8 h 41"/>
                  <a:gd name="T16" fmla="*/ 46 w 69"/>
                  <a:gd name="T17" fmla="*/ 3 h 41"/>
                  <a:gd name="T18" fmla="*/ 48 w 69"/>
                  <a:gd name="T19" fmla="*/ 0 h 41"/>
                  <a:gd name="T20" fmla="*/ 53 w 69"/>
                  <a:gd name="T21" fmla="*/ 0 h 41"/>
                  <a:gd name="T22" fmla="*/ 59 w 69"/>
                  <a:gd name="T23" fmla="*/ 0 h 41"/>
                  <a:gd name="T24" fmla="*/ 61 w 69"/>
                  <a:gd name="T25" fmla="*/ 5 h 41"/>
                  <a:gd name="T26" fmla="*/ 64 w 69"/>
                  <a:gd name="T27" fmla="*/ 10 h 41"/>
                  <a:gd name="T28" fmla="*/ 64 w 69"/>
                  <a:gd name="T29" fmla="*/ 33 h 41"/>
                  <a:gd name="T30" fmla="*/ 64 w 69"/>
                  <a:gd name="T31" fmla="*/ 36 h 41"/>
                  <a:gd name="T32" fmla="*/ 66 w 69"/>
                  <a:gd name="T33" fmla="*/ 38 h 41"/>
                  <a:gd name="T34" fmla="*/ 66 w 69"/>
                  <a:gd name="T35" fmla="*/ 41 h 41"/>
                  <a:gd name="T36" fmla="*/ 69 w 69"/>
                  <a:gd name="T37" fmla="*/ 41 h 41"/>
                  <a:gd name="T38" fmla="*/ 48 w 69"/>
                  <a:gd name="T39" fmla="*/ 41 h 41"/>
                  <a:gd name="T40" fmla="*/ 51 w 69"/>
                  <a:gd name="T41" fmla="*/ 41 h 41"/>
                  <a:gd name="T42" fmla="*/ 53 w 69"/>
                  <a:gd name="T43" fmla="*/ 38 h 41"/>
                  <a:gd name="T44" fmla="*/ 56 w 69"/>
                  <a:gd name="T45" fmla="*/ 38 h 41"/>
                  <a:gd name="T46" fmla="*/ 56 w 69"/>
                  <a:gd name="T47" fmla="*/ 36 h 41"/>
                  <a:gd name="T48" fmla="*/ 56 w 69"/>
                  <a:gd name="T49" fmla="*/ 15 h 41"/>
                  <a:gd name="T50" fmla="*/ 56 w 69"/>
                  <a:gd name="T51" fmla="*/ 8 h 41"/>
                  <a:gd name="T52" fmla="*/ 53 w 69"/>
                  <a:gd name="T53" fmla="*/ 8 h 41"/>
                  <a:gd name="T54" fmla="*/ 48 w 69"/>
                  <a:gd name="T55" fmla="*/ 5 h 41"/>
                  <a:gd name="T56" fmla="*/ 46 w 69"/>
                  <a:gd name="T57" fmla="*/ 5 h 41"/>
                  <a:gd name="T58" fmla="*/ 43 w 69"/>
                  <a:gd name="T59" fmla="*/ 8 h 41"/>
                  <a:gd name="T60" fmla="*/ 38 w 69"/>
                  <a:gd name="T61" fmla="*/ 10 h 41"/>
                  <a:gd name="T62" fmla="*/ 38 w 69"/>
                  <a:gd name="T63" fmla="*/ 33 h 41"/>
                  <a:gd name="T64" fmla="*/ 38 w 69"/>
                  <a:gd name="T65" fmla="*/ 36 h 41"/>
                  <a:gd name="T66" fmla="*/ 41 w 69"/>
                  <a:gd name="T67" fmla="*/ 38 h 41"/>
                  <a:gd name="T68" fmla="*/ 41 w 69"/>
                  <a:gd name="T69" fmla="*/ 41 h 41"/>
                  <a:gd name="T70" fmla="*/ 46 w 69"/>
                  <a:gd name="T71" fmla="*/ 41 h 41"/>
                  <a:gd name="T72" fmla="*/ 26 w 69"/>
                  <a:gd name="T73" fmla="*/ 41 h 41"/>
                  <a:gd name="T74" fmla="*/ 28 w 69"/>
                  <a:gd name="T75" fmla="*/ 41 h 41"/>
                  <a:gd name="T76" fmla="*/ 31 w 69"/>
                  <a:gd name="T77" fmla="*/ 38 h 41"/>
                  <a:gd name="T78" fmla="*/ 31 w 69"/>
                  <a:gd name="T79" fmla="*/ 38 h 41"/>
                  <a:gd name="T80" fmla="*/ 31 w 69"/>
                  <a:gd name="T81" fmla="*/ 36 h 41"/>
                  <a:gd name="T82" fmla="*/ 31 w 69"/>
                  <a:gd name="T83" fmla="*/ 13 h 41"/>
                  <a:gd name="T84" fmla="*/ 31 w 69"/>
                  <a:gd name="T85" fmla="*/ 8 h 41"/>
                  <a:gd name="T86" fmla="*/ 26 w 69"/>
                  <a:gd name="T87" fmla="*/ 5 h 41"/>
                  <a:gd name="T88" fmla="*/ 23 w 69"/>
                  <a:gd name="T89" fmla="*/ 5 h 41"/>
                  <a:gd name="T90" fmla="*/ 21 w 69"/>
                  <a:gd name="T91" fmla="*/ 5 h 41"/>
                  <a:gd name="T92" fmla="*/ 16 w 69"/>
                  <a:gd name="T93" fmla="*/ 8 h 41"/>
                  <a:gd name="T94" fmla="*/ 13 w 69"/>
                  <a:gd name="T95" fmla="*/ 33 h 41"/>
                  <a:gd name="T96" fmla="*/ 13 w 69"/>
                  <a:gd name="T97" fmla="*/ 36 h 41"/>
                  <a:gd name="T98" fmla="*/ 16 w 69"/>
                  <a:gd name="T99" fmla="*/ 38 h 41"/>
                  <a:gd name="T100" fmla="*/ 16 w 69"/>
                  <a:gd name="T101" fmla="*/ 41 h 41"/>
                  <a:gd name="T102" fmla="*/ 21 w 69"/>
                  <a:gd name="T103" fmla="*/ 41 h 41"/>
                  <a:gd name="T104" fmla="*/ 0 w 69"/>
                  <a:gd name="T105" fmla="*/ 41 h 41"/>
                  <a:gd name="T106" fmla="*/ 0 w 69"/>
                  <a:gd name="T107" fmla="*/ 41 h 41"/>
                  <a:gd name="T108" fmla="*/ 3 w 69"/>
                  <a:gd name="T109" fmla="*/ 41 h 41"/>
                  <a:gd name="T110" fmla="*/ 6 w 69"/>
                  <a:gd name="T111" fmla="*/ 38 h 41"/>
                  <a:gd name="T112" fmla="*/ 6 w 69"/>
                  <a:gd name="T113" fmla="*/ 36 h 41"/>
                  <a:gd name="T114" fmla="*/ 6 w 69"/>
                  <a:gd name="T115" fmla="*/ 18 h 41"/>
                  <a:gd name="T116" fmla="*/ 6 w 69"/>
                  <a:gd name="T117" fmla="*/ 8 h 41"/>
                  <a:gd name="T118" fmla="*/ 6 w 69"/>
                  <a:gd name="T119" fmla="*/ 5 h 41"/>
                  <a:gd name="T120" fmla="*/ 3 w 69"/>
                  <a:gd name="T121" fmla="*/ 5 h 41"/>
                  <a:gd name="T122" fmla="*/ 0 w 69"/>
                  <a:gd name="T123" fmla="*/ 5 h 41"/>
                  <a:gd name="T124" fmla="*/ 13 w 69"/>
                  <a:gd name="T125" fmla="*/ 0 h 4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9" h="41">
                    <a:moveTo>
                      <a:pt x="13" y="8"/>
                    </a:moveTo>
                    <a:lnTo>
                      <a:pt x="16" y="8"/>
                    </a:lnTo>
                    <a:lnTo>
                      <a:pt x="16" y="5"/>
                    </a:lnTo>
                    <a:lnTo>
                      <a:pt x="18" y="5"/>
                    </a:lnTo>
                    <a:lnTo>
                      <a:pt x="18" y="3"/>
                    </a:lnTo>
                    <a:lnTo>
                      <a:pt x="21" y="3"/>
                    </a:lnTo>
                    <a:lnTo>
                      <a:pt x="23" y="0"/>
                    </a:lnTo>
                    <a:lnTo>
                      <a:pt x="26" y="0"/>
                    </a:lnTo>
                    <a:lnTo>
                      <a:pt x="28" y="0"/>
                    </a:lnTo>
                    <a:lnTo>
                      <a:pt x="31" y="0"/>
                    </a:lnTo>
                    <a:lnTo>
                      <a:pt x="33" y="0"/>
                    </a:lnTo>
                    <a:lnTo>
                      <a:pt x="36" y="3"/>
                    </a:lnTo>
                    <a:lnTo>
                      <a:pt x="38" y="5"/>
                    </a:lnTo>
                    <a:lnTo>
                      <a:pt x="38" y="8"/>
                    </a:lnTo>
                    <a:lnTo>
                      <a:pt x="41" y="5"/>
                    </a:lnTo>
                    <a:lnTo>
                      <a:pt x="43" y="3"/>
                    </a:lnTo>
                    <a:lnTo>
                      <a:pt x="46" y="3"/>
                    </a:lnTo>
                    <a:lnTo>
                      <a:pt x="46" y="0"/>
                    </a:lnTo>
                    <a:lnTo>
                      <a:pt x="48" y="0"/>
                    </a:lnTo>
                    <a:lnTo>
                      <a:pt x="51" y="0"/>
                    </a:lnTo>
                    <a:lnTo>
                      <a:pt x="53" y="0"/>
                    </a:lnTo>
                    <a:lnTo>
                      <a:pt x="56" y="0"/>
                    </a:lnTo>
                    <a:lnTo>
                      <a:pt x="59" y="0"/>
                    </a:lnTo>
                    <a:lnTo>
                      <a:pt x="59" y="3"/>
                    </a:lnTo>
                    <a:lnTo>
                      <a:pt x="61" y="3"/>
                    </a:lnTo>
                    <a:lnTo>
                      <a:pt x="61" y="5"/>
                    </a:lnTo>
                    <a:lnTo>
                      <a:pt x="64" y="8"/>
                    </a:lnTo>
                    <a:lnTo>
                      <a:pt x="64" y="10"/>
                    </a:lnTo>
                    <a:lnTo>
                      <a:pt x="64" y="13"/>
                    </a:lnTo>
                    <a:lnTo>
                      <a:pt x="64" y="15"/>
                    </a:lnTo>
                    <a:lnTo>
                      <a:pt x="64" y="33"/>
                    </a:lnTo>
                    <a:lnTo>
                      <a:pt x="64" y="36"/>
                    </a:lnTo>
                    <a:lnTo>
                      <a:pt x="64" y="38"/>
                    </a:lnTo>
                    <a:lnTo>
                      <a:pt x="66" y="38"/>
                    </a:lnTo>
                    <a:lnTo>
                      <a:pt x="66" y="41"/>
                    </a:lnTo>
                    <a:lnTo>
                      <a:pt x="69" y="41"/>
                    </a:lnTo>
                    <a:lnTo>
                      <a:pt x="48" y="41"/>
                    </a:lnTo>
                    <a:lnTo>
                      <a:pt x="51" y="41"/>
                    </a:lnTo>
                    <a:lnTo>
                      <a:pt x="53" y="41"/>
                    </a:lnTo>
                    <a:lnTo>
                      <a:pt x="53" y="38"/>
                    </a:lnTo>
                    <a:lnTo>
                      <a:pt x="56" y="38"/>
                    </a:lnTo>
                    <a:lnTo>
                      <a:pt x="56" y="36"/>
                    </a:lnTo>
                    <a:lnTo>
                      <a:pt x="56" y="33"/>
                    </a:lnTo>
                    <a:lnTo>
                      <a:pt x="56" y="15"/>
                    </a:lnTo>
                    <a:lnTo>
                      <a:pt x="56" y="13"/>
                    </a:lnTo>
                    <a:lnTo>
                      <a:pt x="56" y="10"/>
                    </a:lnTo>
                    <a:lnTo>
                      <a:pt x="56" y="8"/>
                    </a:lnTo>
                    <a:lnTo>
                      <a:pt x="53" y="8"/>
                    </a:lnTo>
                    <a:lnTo>
                      <a:pt x="51" y="5"/>
                    </a:lnTo>
                    <a:lnTo>
                      <a:pt x="48" y="5"/>
                    </a:lnTo>
                    <a:lnTo>
                      <a:pt x="46" y="5"/>
                    </a:lnTo>
                    <a:lnTo>
                      <a:pt x="43" y="5"/>
                    </a:lnTo>
                    <a:lnTo>
                      <a:pt x="43" y="8"/>
                    </a:lnTo>
                    <a:lnTo>
                      <a:pt x="41" y="8"/>
                    </a:lnTo>
                    <a:lnTo>
                      <a:pt x="38" y="10"/>
                    </a:lnTo>
                    <a:lnTo>
                      <a:pt x="38" y="13"/>
                    </a:lnTo>
                    <a:lnTo>
                      <a:pt x="38" y="33"/>
                    </a:lnTo>
                    <a:lnTo>
                      <a:pt x="38" y="36"/>
                    </a:lnTo>
                    <a:lnTo>
                      <a:pt x="38" y="38"/>
                    </a:lnTo>
                    <a:lnTo>
                      <a:pt x="41" y="38"/>
                    </a:lnTo>
                    <a:lnTo>
                      <a:pt x="41" y="41"/>
                    </a:lnTo>
                    <a:lnTo>
                      <a:pt x="43" y="41"/>
                    </a:lnTo>
                    <a:lnTo>
                      <a:pt x="46" y="41"/>
                    </a:lnTo>
                    <a:lnTo>
                      <a:pt x="26" y="41"/>
                    </a:lnTo>
                    <a:lnTo>
                      <a:pt x="28" y="41"/>
                    </a:lnTo>
                    <a:lnTo>
                      <a:pt x="31" y="38"/>
                    </a:lnTo>
                    <a:lnTo>
                      <a:pt x="31" y="36"/>
                    </a:lnTo>
                    <a:lnTo>
                      <a:pt x="31" y="33"/>
                    </a:lnTo>
                    <a:lnTo>
                      <a:pt x="31" y="15"/>
                    </a:lnTo>
                    <a:lnTo>
                      <a:pt x="31" y="13"/>
                    </a:lnTo>
                    <a:lnTo>
                      <a:pt x="31" y="10"/>
                    </a:lnTo>
                    <a:lnTo>
                      <a:pt x="31" y="8"/>
                    </a:lnTo>
                    <a:lnTo>
                      <a:pt x="28" y="5"/>
                    </a:lnTo>
                    <a:lnTo>
                      <a:pt x="26" y="5"/>
                    </a:lnTo>
                    <a:lnTo>
                      <a:pt x="23" y="5"/>
                    </a:lnTo>
                    <a:lnTo>
                      <a:pt x="21" y="5"/>
                    </a:lnTo>
                    <a:lnTo>
                      <a:pt x="18" y="5"/>
                    </a:lnTo>
                    <a:lnTo>
                      <a:pt x="18" y="8"/>
                    </a:lnTo>
                    <a:lnTo>
                      <a:pt x="16" y="8"/>
                    </a:lnTo>
                    <a:lnTo>
                      <a:pt x="13" y="10"/>
                    </a:lnTo>
                    <a:lnTo>
                      <a:pt x="13" y="33"/>
                    </a:lnTo>
                    <a:lnTo>
                      <a:pt x="13" y="36"/>
                    </a:lnTo>
                    <a:lnTo>
                      <a:pt x="13" y="38"/>
                    </a:lnTo>
                    <a:lnTo>
                      <a:pt x="16" y="38"/>
                    </a:lnTo>
                    <a:lnTo>
                      <a:pt x="16" y="41"/>
                    </a:lnTo>
                    <a:lnTo>
                      <a:pt x="18" y="41"/>
                    </a:lnTo>
                    <a:lnTo>
                      <a:pt x="21" y="41"/>
                    </a:lnTo>
                    <a:lnTo>
                      <a:pt x="0" y="41"/>
                    </a:lnTo>
                    <a:lnTo>
                      <a:pt x="3" y="41"/>
                    </a:lnTo>
                    <a:lnTo>
                      <a:pt x="6" y="41"/>
                    </a:lnTo>
                    <a:lnTo>
                      <a:pt x="6" y="38"/>
                    </a:lnTo>
                    <a:lnTo>
                      <a:pt x="6" y="36"/>
                    </a:lnTo>
                    <a:lnTo>
                      <a:pt x="6" y="33"/>
                    </a:lnTo>
                    <a:lnTo>
                      <a:pt x="6" y="18"/>
                    </a:lnTo>
                    <a:lnTo>
                      <a:pt x="6" y="13"/>
                    </a:lnTo>
                    <a:lnTo>
                      <a:pt x="6" y="10"/>
                    </a:lnTo>
                    <a:lnTo>
                      <a:pt x="6" y="8"/>
                    </a:lnTo>
                    <a:lnTo>
                      <a:pt x="6" y="5"/>
                    </a:lnTo>
                    <a:lnTo>
                      <a:pt x="3" y="5"/>
                    </a:lnTo>
                    <a:lnTo>
                      <a:pt x="0" y="5"/>
                    </a:lnTo>
                    <a:lnTo>
                      <a:pt x="13" y="0"/>
                    </a:lnTo>
                    <a:lnTo>
                      <a:pt x="13" y="8"/>
                    </a:lnTo>
                    <a:close/>
                  </a:path>
                </a:pathLst>
              </a:custGeom>
              <a:solidFill>
                <a:srgbClr val="000000"/>
              </a:solidFill>
              <a:ln w="4763">
                <a:solidFill>
                  <a:srgbClr val="000000"/>
                </a:solidFill>
                <a:prstDash val="solid"/>
                <a:round/>
                <a:headEnd/>
                <a:tailEnd/>
              </a:ln>
            </p:spPr>
            <p:txBody>
              <a:bodyPr/>
              <a:lstStyle/>
              <a:p>
                <a:endParaRPr lang="en-GB"/>
              </a:p>
            </p:txBody>
          </p:sp>
          <p:sp>
            <p:nvSpPr>
              <p:cNvPr id="121" name="Freeform 434">
                <a:extLst>
                  <a:ext uri="{FF2B5EF4-FFF2-40B4-BE49-F238E27FC236}">
                    <a16:creationId xmlns:a16="http://schemas.microsoft.com/office/drawing/2014/main" id="{4A571DC5-A10C-40BE-BED3-6CEACFA71CF7}"/>
                  </a:ext>
                </a:extLst>
              </p:cNvPr>
              <p:cNvSpPr>
                <a:spLocks noChangeAspect="1"/>
              </p:cNvSpPr>
              <p:nvPr/>
            </p:nvSpPr>
            <p:spPr bwMode="auto">
              <a:xfrm>
                <a:off x="4712" y="3687"/>
                <a:ext cx="20" cy="81"/>
              </a:xfrm>
              <a:custGeom>
                <a:avLst/>
                <a:gdLst>
                  <a:gd name="T0" fmla="*/ 0 w 20"/>
                  <a:gd name="T1" fmla="*/ 0 h 81"/>
                  <a:gd name="T2" fmla="*/ 20 w 20"/>
                  <a:gd name="T3" fmla="*/ 0 h 81"/>
                  <a:gd name="T4" fmla="*/ 20 w 20"/>
                  <a:gd name="T5" fmla="*/ 81 h 81"/>
                  <a:gd name="T6" fmla="*/ 0 w 20"/>
                  <a:gd name="T7" fmla="*/ 81 h 81"/>
                  <a:gd name="T8" fmla="*/ 0 w 20"/>
                  <a:gd name="T9" fmla="*/ 76 h 81"/>
                  <a:gd name="T10" fmla="*/ 12 w 20"/>
                  <a:gd name="T11" fmla="*/ 76 h 81"/>
                  <a:gd name="T12" fmla="*/ 12 w 20"/>
                  <a:gd name="T13" fmla="*/ 3 h 81"/>
                  <a:gd name="T14" fmla="*/ 0 w 20"/>
                  <a:gd name="T15" fmla="*/ 3 h 81"/>
                  <a:gd name="T16" fmla="*/ 0 w 20"/>
                  <a:gd name="T17" fmla="*/ 0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81">
                    <a:moveTo>
                      <a:pt x="0" y="0"/>
                    </a:moveTo>
                    <a:lnTo>
                      <a:pt x="20" y="0"/>
                    </a:lnTo>
                    <a:lnTo>
                      <a:pt x="20" y="81"/>
                    </a:lnTo>
                    <a:lnTo>
                      <a:pt x="0" y="81"/>
                    </a:lnTo>
                    <a:lnTo>
                      <a:pt x="0" y="76"/>
                    </a:lnTo>
                    <a:lnTo>
                      <a:pt x="12" y="76"/>
                    </a:lnTo>
                    <a:lnTo>
                      <a:pt x="12" y="3"/>
                    </a:lnTo>
                    <a:lnTo>
                      <a:pt x="0" y="3"/>
                    </a:lnTo>
                    <a:lnTo>
                      <a:pt x="0" y="0"/>
                    </a:lnTo>
                    <a:close/>
                  </a:path>
                </a:pathLst>
              </a:custGeom>
              <a:solidFill>
                <a:srgbClr val="000000"/>
              </a:solidFill>
              <a:ln w="4763">
                <a:solidFill>
                  <a:srgbClr val="000000"/>
                </a:solidFill>
                <a:prstDash val="solid"/>
                <a:round/>
                <a:headEnd/>
                <a:tailEnd/>
              </a:ln>
            </p:spPr>
            <p:txBody>
              <a:bodyPr/>
              <a:lstStyle/>
              <a:p>
                <a:endParaRPr lang="en-GB"/>
              </a:p>
            </p:txBody>
          </p:sp>
          <p:grpSp>
            <p:nvGrpSpPr>
              <p:cNvPr id="122" name="Group 435">
                <a:extLst>
                  <a:ext uri="{FF2B5EF4-FFF2-40B4-BE49-F238E27FC236}">
                    <a16:creationId xmlns:a16="http://schemas.microsoft.com/office/drawing/2014/main" id="{C86267FA-AFA0-4053-ACC0-2A003CD45223}"/>
                  </a:ext>
                </a:extLst>
              </p:cNvPr>
              <p:cNvGrpSpPr>
                <a:grpSpLocks noChangeAspect="1"/>
              </p:cNvGrpSpPr>
              <p:nvPr/>
            </p:nvGrpSpPr>
            <p:grpSpPr bwMode="auto">
              <a:xfrm>
                <a:off x="3364" y="2885"/>
                <a:ext cx="1883" cy="855"/>
                <a:chOff x="3364" y="2885"/>
                <a:chExt cx="1883" cy="855"/>
              </a:xfrm>
            </p:grpSpPr>
            <p:sp>
              <p:nvSpPr>
                <p:cNvPr id="123" name="Rectangle 436">
                  <a:extLst>
                    <a:ext uri="{FF2B5EF4-FFF2-40B4-BE49-F238E27FC236}">
                      <a16:creationId xmlns:a16="http://schemas.microsoft.com/office/drawing/2014/main" id="{84DC63D2-D2D1-4DD0-B5E6-B487321C7EB5}"/>
                    </a:ext>
                  </a:extLst>
                </p:cNvPr>
                <p:cNvSpPr>
                  <a:spLocks noChangeAspect="1" noChangeArrowheads="1"/>
                </p:cNvSpPr>
                <p:nvPr/>
              </p:nvSpPr>
              <p:spPr bwMode="auto">
                <a:xfrm>
                  <a:off x="4646" y="3685"/>
                  <a:ext cx="13" cy="5"/>
                </a:xfrm>
                <a:prstGeom prst="rect">
                  <a:avLst/>
                </a:prstGeom>
                <a:solidFill>
                  <a:srgbClr val="000000"/>
                </a:solidFill>
                <a:ln w="4763">
                  <a:solidFill>
                    <a:srgbClr val="000000"/>
                  </a:solidFill>
                  <a:miter lim="800000"/>
                  <a:headEnd/>
                  <a:tailEnd/>
                </a:ln>
              </p:spPr>
              <p:txBody>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Bef>
                      <a:spcPct val="50000"/>
                    </a:spcBef>
                    <a:spcAft>
                      <a:spcPct val="0"/>
                    </a:spcAft>
                    <a:buClrTx/>
                    <a:buSzTx/>
                    <a:buFontTx/>
                    <a:buNone/>
                  </a:pPr>
                  <a:endParaRPr lang="en-GB" altLang="en-US" sz="2400"/>
                </a:p>
              </p:txBody>
            </p:sp>
            <p:sp>
              <p:nvSpPr>
                <p:cNvPr id="124" name="Freeform 437">
                  <a:extLst>
                    <a:ext uri="{FF2B5EF4-FFF2-40B4-BE49-F238E27FC236}">
                      <a16:creationId xmlns:a16="http://schemas.microsoft.com/office/drawing/2014/main" id="{1659B240-D097-443A-B2DA-A0CBCD677E04}"/>
                    </a:ext>
                  </a:extLst>
                </p:cNvPr>
                <p:cNvSpPr>
                  <a:spLocks noChangeAspect="1"/>
                </p:cNvSpPr>
                <p:nvPr/>
              </p:nvSpPr>
              <p:spPr bwMode="auto">
                <a:xfrm>
                  <a:off x="4664" y="3664"/>
                  <a:ext cx="22" cy="36"/>
                </a:xfrm>
                <a:custGeom>
                  <a:avLst/>
                  <a:gdLst>
                    <a:gd name="T0" fmla="*/ 5 w 22"/>
                    <a:gd name="T1" fmla="*/ 26 h 36"/>
                    <a:gd name="T2" fmla="*/ 5 w 22"/>
                    <a:gd name="T3" fmla="*/ 28 h 36"/>
                    <a:gd name="T4" fmla="*/ 7 w 22"/>
                    <a:gd name="T5" fmla="*/ 31 h 36"/>
                    <a:gd name="T6" fmla="*/ 7 w 22"/>
                    <a:gd name="T7" fmla="*/ 31 h 36"/>
                    <a:gd name="T8" fmla="*/ 10 w 22"/>
                    <a:gd name="T9" fmla="*/ 33 h 36"/>
                    <a:gd name="T10" fmla="*/ 12 w 22"/>
                    <a:gd name="T11" fmla="*/ 33 h 36"/>
                    <a:gd name="T12" fmla="*/ 15 w 22"/>
                    <a:gd name="T13" fmla="*/ 33 h 36"/>
                    <a:gd name="T14" fmla="*/ 15 w 22"/>
                    <a:gd name="T15" fmla="*/ 31 h 36"/>
                    <a:gd name="T16" fmla="*/ 17 w 22"/>
                    <a:gd name="T17" fmla="*/ 28 h 36"/>
                    <a:gd name="T18" fmla="*/ 17 w 22"/>
                    <a:gd name="T19" fmla="*/ 26 h 36"/>
                    <a:gd name="T20" fmla="*/ 17 w 22"/>
                    <a:gd name="T21" fmla="*/ 23 h 36"/>
                    <a:gd name="T22" fmla="*/ 17 w 22"/>
                    <a:gd name="T23" fmla="*/ 21 h 36"/>
                    <a:gd name="T24" fmla="*/ 15 w 22"/>
                    <a:gd name="T25" fmla="*/ 21 h 36"/>
                    <a:gd name="T26" fmla="*/ 12 w 22"/>
                    <a:gd name="T27" fmla="*/ 18 h 36"/>
                    <a:gd name="T28" fmla="*/ 7 w 22"/>
                    <a:gd name="T29" fmla="*/ 18 h 36"/>
                    <a:gd name="T30" fmla="*/ 10 w 22"/>
                    <a:gd name="T31" fmla="*/ 16 h 36"/>
                    <a:gd name="T32" fmla="*/ 10 w 22"/>
                    <a:gd name="T33" fmla="*/ 16 h 36"/>
                    <a:gd name="T34" fmla="*/ 12 w 22"/>
                    <a:gd name="T35" fmla="*/ 16 h 36"/>
                    <a:gd name="T36" fmla="*/ 15 w 22"/>
                    <a:gd name="T37" fmla="*/ 13 h 36"/>
                    <a:gd name="T38" fmla="*/ 15 w 22"/>
                    <a:gd name="T39" fmla="*/ 13 h 36"/>
                    <a:gd name="T40" fmla="*/ 17 w 22"/>
                    <a:gd name="T41" fmla="*/ 11 h 36"/>
                    <a:gd name="T42" fmla="*/ 17 w 22"/>
                    <a:gd name="T43" fmla="*/ 11 h 36"/>
                    <a:gd name="T44" fmla="*/ 17 w 22"/>
                    <a:gd name="T45" fmla="*/ 8 h 36"/>
                    <a:gd name="T46" fmla="*/ 15 w 22"/>
                    <a:gd name="T47" fmla="*/ 5 h 36"/>
                    <a:gd name="T48" fmla="*/ 12 w 22"/>
                    <a:gd name="T49" fmla="*/ 5 h 36"/>
                    <a:gd name="T50" fmla="*/ 10 w 22"/>
                    <a:gd name="T51" fmla="*/ 3 h 36"/>
                    <a:gd name="T52" fmla="*/ 7 w 22"/>
                    <a:gd name="T53" fmla="*/ 3 h 36"/>
                    <a:gd name="T54" fmla="*/ 7 w 22"/>
                    <a:gd name="T55" fmla="*/ 5 h 36"/>
                    <a:gd name="T56" fmla="*/ 5 w 22"/>
                    <a:gd name="T57" fmla="*/ 5 h 36"/>
                    <a:gd name="T58" fmla="*/ 5 w 22"/>
                    <a:gd name="T59" fmla="*/ 11 h 36"/>
                    <a:gd name="T60" fmla="*/ 0 w 22"/>
                    <a:gd name="T61" fmla="*/ 11 h 36"/>
                    <a:gd name="T62" fmla="*/ 0 w 22"/>
                    <a:gd name="T63" fmla="*/ 8 h 36"/>
                    <a:gd name="T64" fmla="*/ 2 w 22"/>
                    <a:gd name="T65" fmla="*/ 3 h 36"/>
                    <a:gd name="T66" fmla="*/ 5 w 22"/>
                    <a:gd name="T67" fmla="*/ 3 h 36"/>
                    <a:gd name="T68" fmla="*/ 10 w 22"/>
                    <a:gd name="T69" fmla="*/ 0 h 36"/>
                    <a:gd name="T70" fmla="*/ 12 w 22"/>
                    <a:gd name="T71" fmla="*/ 0 h 36"/>
                    <a:gd name="T72" fmla="*/ 15 w 22"/>
                    <a:gd name="T73" fmla="*/ 0 h 36"/>
                    <a:gd name="T74" fmla="*/ 17 w 22"/>
                    <a:gd name="T75" fmla="*/ 3 h 36"/>
                    <a:gd name="T76" fmla="*/ 17 w 22"/>
                    <a:gd name="T77" fmla="*/ 3 h 36"/>
                    <a:gd name="T78" fmla="*/ 20 w 22"/>
                    <a:gd name="T79" fmla="*/ 5 h 36"/>
                    <a:gd name="T80" fmla="*/ 20 w 22"/>
                    <a:gd name="T81" fmla="*/ 8 h 36"/>
                    <a:gd name="T82" fmla="*/ 22 w 22"/>
                    <a:gd name="T83" fmla="*/ 11 h 36"/>
                    <a:gd name="T84" fmla="*/ 20 w 22"/>
                    <a:gd name="T85" fmla="*/ 11 h 36"/>
                    <a:gd name="T86" fmla="*/ 20 w 22"/>
                    <a:gd name="T87" fmla="*/ 13 h 36"/>
                    <a:gd name="T88" fmla="*/ 20 w 22"/>
                    <a:gd name="T89" fmla="*/ 16 h 36"/>
                    <a:gd name="T90" fmla="*/ 17 w 22"/>
                    <a:gd name="T91" fmla="*/ 16 h 36"/>
                    <a:gd name="T92" fmla="*/ 20 w 22"/>
                    <a:gd name="T93" fmla="*/ 18 h 36"/>
                    <a:gd name="T94" fmla="*/ 22 w 22"/>
                    <a:gd name="T95" fmla="*/ 21 h 36"/>
                    <a:gd name="T96" fmla="*/ 22 w 22"/>
                    <a:gd name="T97" fmla="*/ 23 h 36"/>
                    <a:gd name="T98" fmla="*/ 22 w 22"/>
                    <a:gd name="T99" fmla="*/ 26 h 36"/>
                    <a:gd name="T100" fmla="*/ 22 w 22"/>
                    <a:gd name="T101" fmla="*/ 28 h 36"/>
                    <a:gd name="T102" fmla="*/ 20 w 22"/>
                    <a:gd name="T103" fmla="*/ 33 h 36"/>
                    <a:gd name="T104" fmla="*/ 17 w 22"/>
                    <a:gd name="T105" fmla="*/ 33 h 36"/>
                    <a:gd name="T106" fmla="*/ 15 w 22"/>
                    <a:gd name="T107" fmla="*/ 36 h 36"/>
                    <a:gd name="T108" fmla="*/ 10 w 22"/>
                    <a:gd name="T109" fmla="*/ 36 h 36"/>
                    <a:gd name="T110" fmla="*/ 7 w 22"/>
                    <a:gd name="T111" fmla="*/ 36 h 36"/>
                    <a:gd name="T112" fmla="*/ 2 w 22"/>
                    <a:gd name="T113" fmla="*/ 36 h 36"/>
                    <a:gd name="T114" fmla="*/ 2 w 22"/>
                    <a:gd name="T115" fmla="*/ 33 h 36"/>
                    <a:gd name="T116" fmla="*/ 0 w 22"/>
                    <a:gd name="T117" fmla="*/ 31 h 36"/>
                    <a:gd name="T118" fmla="*/ 0 w 22"/>
                    <a:gd name="T119" fmla="*/ 26 h 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2" h="36">
                      <a:moveTo>
                        <a:pt x="0" y="26"/>
                      </a:moveTo>
                      <a:lnTo>
                        <a:pt x="5" y="26"/>
                      </a:lnTo>
                      <a:lnTo>
                        <a:pt x="5" y="28"/>
                      </a:lnTo>
                      <a:lnTo>
                        <a:pt x="5" y="31"/>
                      </a:lnTo>
                      <a:lnTo>
                        <a:pt x="7" y="31"/>
                      </a:lnTo>
                      <a:lnTo>
                        <a:pt x="7" y="33"/>
                      </a:lnTo>
                      <a:lnTo>
                        <a:pt x="10" y="33"/>
                      </a:lnTo>
                      <a:lnTo>
                        <a:pt x="12" y="33"/>
                      </a:lnTo>
                      <a:lnTo>
                        <a:pt x="15" y="33"/>
                      </a:lnTo>
                      <a:lnTo>
                        <a:pt x="15" y="31"/>
                      </a:lnTo>
                      <a:lnTo>
                        <a:pt x="17" y="31"/>
                      </a:lnTo>
                      <a:lnTo>
                        <a:pt x="17" y="28"/>
                      </a:lnTo>
                      <a:lnTo>
                        <a:pt x="17" y="26"/>
                      </a:lnTo>
                      <a:lnTo>
                        <a:pt x="17" y="23"/>
                      </a:lnTo>
                      <a:lnTo>
                        <a:pt x="17" y="21"/>
                      </a:lnTo>
                      <a:lnTo>
                        <a:pt x="15" y="21"/>
                      </a:lnTo>
                      <a:lnTo>
                        <a:pt x="12" y="18"/>
                      </a:lnTo>
                      <a:lnTo>
                        <a:pt x="10" y="18"/>
                      </a:lnTo>
                      <a:lnTo>
                        <a:pt x="7" y="18"/>
                      </a:lnTo>
                      <a:lnTo>
                        <a:pt x="7" y="16"/>
                      </a:lnTo>
                      <a:lnTo>
                        <a:pt x="10" y="16"/>
                      </a:lnTo>
                      <a:lnTo>
                        <a:pt x="12" y="16"/>
                      </a:lnTo>
                      <a:lnTo>
                        <a:pt x="15" y="13"/>
                      </a:lnTo>
                      <a:lnTo>
                        <a:pt x="15" y="11"/>
                      </a:lnTo>
                      <a:lnTo>
                        <a:pt x="17" y="11"/>
                      </a:lnTo>
                      <a:lnTo>
                        <a:pt x="17" y="8"/>
                      </a:lnTo>
                      <a:lnTo>
                        <a:pt x="15" y="5"/>
                      </a:lnTo>
                      <a:lnTo>
                        <a:pt x="12" y="5"/>
                      </a:lnTo>
                      <a:lnTo>
                        <a:pt x="12" y="3"/>
                      </a:lnTo>
                      <a:lnTo>
                        <a:pt x="10" y="3"/>
                      </a:lnTo>
                      <a:lnTo>
                        <a:pt x="7" y="3"/>
                      </a:lnTo>
                      <a:lnTo>
                        <a:pt x="7" y="5"/>
                      </a:lnTo>
                      <a:lnTo>
                        <a:pt x="5" y="5"/>
                      </a:lnTo>
                      <a:lnTo>
                        <a:pt x="5" y="8"/>
                      </a:lnTo>
                      <a:lnTo>
                        <a:pt x="5" y="11"/>
                      </a:lnTo>
                      <a:lnTo>
                        <a:pt x="0" y="11"/>
                      </a:lnTo>
                      <a:lnTo>
                        <a:pt x="0" y="8"/>
                      </a:lnTo>
                      <a:lnTo>
                        <a:pt x="2" y="5"/>
                      </a:lnTo>
                      <a:lnTo>
                        <a:pt x="2" y="3"/>
                      </a:lnTo>
                      <a:lnTo>
                        <a:pt x="5" y="3"/>
                      </a:lnTo>
                      <a:lnTo>
                        <a:pt x="7" y="0"/>
                      </a:lnTo>
                      <a:lnTo>
                        <a:pt x="10" y="0"/>
                      </a:lnTo>
                      <a:lnTo>
                        <a:pt x="12" y="0"/>
                      </a:lnTo>
                      <a:lnTo>
                        <a:pt x="15" y="0"/>
                      </a:lnTo>
                      <a:lnTo>
                        <a:pt x="17" y="3"/>
                      </a:lnTo>
                      <a:lnTo>
                        <a:pt x="20" y="5"/>
                      </a:lnTo>
                      <a:lnTo>
                        <a:pt x="20" y="8"/>
                      </a:lnTo>
                      <a:lnTo>
                        <a:pt x="20" y="11"/>
                      </a:lnTo>
                      <a:lnTo>
                        <a:pt x="22" y="11"/>
                      </a:lnTo>
                      <a:lnTo>
                        <a:pt x="20" y="11"/>
                      </a:lnTo>
                      <a:lnTo>
                        <a:pt x="20" y="13"/>
                      </a:lnTo>
                      <a:lnTo>
                        <a:pt x="20" y="16"/>
                      </a:lnTo>
                      <a:lnTo>
                        <a:pt x="17" y="16"/>
                      </a:lnTo>
                      <a:lnTo>
                        <a:pt x="17" y="18"/>
                      </a:lnTo>
                      <a:lnTo>
                        <a:pt x="20" y="18"/>
                      </a:lnTo>
                      <a:lnTo>
                        <a:pt x="20" y="21"/>
                      </a:lnTo>
                      <a:lnTo>
                        <a:pt x="22" y="21"/>
                      </a:lnTo>
                      <a:lnTo>
                        <a:pt x="22" y="23"/>
                      </a:lnTo>
                      <a:lnTo>
                        <a:pt x="22" y="26"/>
                      </a:lnTo>
                      <a:lnTo>
                        <a:pt x="22" y="28"/>
                      </a:lnTo>
                      <a:lnTo>
                        <a:pt x="22" y="31"/>
                      </a:lnTo>
                      <a:lnTo>
                        <a:pt x="20" y="33"/>
                      </a:lnTo>
                      <a:lnTo>
                        <a:pt x="17" y="33"/>
                      </a:lnTo>
                      <a:lnTo>
                        <a:pt x="17" y="36"/>
                      </a:lnTo>
                      <a:lnTo>
                        <a:pt x="15" y="36"/>
                      </a:lnTo>
                      <a:lnTo>
                        <a:pt x="12" y="36"/>
                      </a:lnTo>
                      <a:lnTo>
                        <a:pt x="10" y="36"/>
                      </a:lnTo>
                      <a:lnTo>
                        <a:pt x="7" y="36"/>
                      </a:lnTo>
                      <a:lnTo>
                        <a:pt x="5" y="36"/>
                      </a:lnTo>
                      <a:lnTo>
                        <a:pt x="2" y="36"/>
                      </a:lnTo>
                      <a:lnTo>
                        <a:pt x="2" y="33"/>
                      </a:lnTo>
                      <a:lnTo>
                        <a:pt x="0" y="31"/>
                      </a:lnTo>
                      <a:lnTo>
                        <a:pt x="0" y="28"/>
                      </a:lnTo>
                      <a:lnTo>
                        <a:pt x="0" y="26"/>
                      </a:lnTo>
                      <a:close/>
                    </a:path>
                  </a:pathLst>
                </a:custGeom>
                <a:solidFill>
                  <a:srgbClr val="000000"/>
                </a:solidFill>
                <a:ln w="4763">
                  <a:solidFill>
                    <a:srgbClr val="000000"/>
                  </a:solidFill>
                  <a:prstDash val="solid"/>
                  <a:round/>
                  <a:headEnd/>
                  <a:tailEnd/>
                </a:ln>
              </p:spPr>
              <p:txBody>
                <a:bodyPr/>
                <a:lstStyle/>
                <a:p>
                  <a:endParaRPr lang="en-GB"/>
                </a:p>
              </p:txBody>
            </p:sp>
            <p:sp>
              <p:nvSpPr>
                <p:cNvPr id="125" name="Freeform 438">
                  <a:extLst>
                    <a:ext uri="{FF2B5EF4-FFF2-40B4-BE49-F238E27FC236}">
                      <a16:creationId xmlns:a16="http://schemas.microsoft.com/office/drawing/2014/main" id="{2D647E17-6CC3-4806-A959-A979D889E17C}"/>
                    </a:ext>
                  </a:extLst>
                </p:cNvPr>
                <p:cNvSpPr>
                  <a:spLocks noChangeAspect="1"/>
                </p:cNvSpPr>
                <p:nvPr/>
              </p:nvSpPr>
              <p:spPr bwMode="auto">
                <a:xfrm>
                  <a:off x="4467" y="3664"/>
                  <a:ext cx="23" cy="38"/>
                </a:xfrm>
                <a:custGeom>
                  <a:avLst/>
                  <a:gdLst>
                    <a:gd name="T0" fmla="*/ 2 w 23"/>
                    <a:gd name="T1" fmla="*/ 26 h 38"/>
                    <a:gd name="T2" fmla="*/ 2 w 23"/>
                    <a:gd name="T3" fmla="*/ 28 h 38"/>
                    <a:gd name="T4" fmla="*/ 5 w 23"/>
                    <a:gd name="T5" fmla="*/ 33 h 38"/>
                    <a:gd name="T6" fmla="*/ 7 w 23"/>
                    <a:gd name="T7" fmla="*/ 33 h 38"/>
                    <a:gd name="T8" fmla="*/ 7 w 23"/>
                    <a:gd name="T9" fmla="*/ 33 h 38"/>
                    <a:gd name="T10" fmla="*/ 10 w 23"/>
                    <a:gd name="T11" fmla="*/ 33 h 38"/>
                    <a:gd name="T12" fmla="*/ 12 w 23"/>
                    <a:gd name="T13" fmla="*/ 33 h 38"/>
                    <a:gd name="T14" fmla="*/ 15 w 23"/>
                    <a:gd name="T15" fmla="*/ 31 h 38"/>
                    <a:gd name="T16" fmla="*/ 18 w 23"/>
                    <a:gd name="T17" fmla="*/ 31 h 38"/>
                    <a:gd name="T18" fmla="*/ 18 w 23"/>
                    <a:gd name="T19" fmla="*/ 26 h 38"/>
                    <a:gd name="T20" fmla="*/ 18 w 23"/>
                    <a:gd name="T21" fmla="*/ 23 h 38"/>
                    <a:gd name="T22" fmla="*/ 15 w 23"/>
                    <a:gd name="T23" fmla="*/ 21 h 38"/>
                    <a:gd name="T24" fmla="*/ 12 w 23"/>
                    <a:gd name="T25" fmla="*/ 21 h 38"/>
                    <a:gd name="T26" fmla="*/ 10 w 23"/>
                    <a:gd name="T27" fmla="*/ 21 h 38"/>
                    <a:gd name="T28" fmla="*/ 7 w 23"/>
                    <a:gd name="T29" fmla="*/ 21 h 38"/>
                    <a:gd name="T30" fmla="*/ 7 w 23"/>
                    <a:gd name="T31" fmla="*/ 16 h 38"/>
                    <a:gd name="T32" fmla="*/ 10 w 23"/>
                    <a:gd name="T33" fmla="*/ 16 h 38"/>
                    <a:gd name="T34" fmla="*/ 12 w 23"/>
                    <a:gd name="T35" fmla="*/ 16 h 38"/>
                    <a:gd name="T36" fmla="*/ 15 w 23"/>
                    <a:gd name="T37" fmla="*/ 16 h 38"/>
                    <a:gd name="T38" fmla="*/ 15 w 23"/>
                    <a:gd name="T39" fmla="*/ 13 h 38"/>
                    <a:gd name="T40" fmla="*/ 15 w 23"/>
                    <a:gd name="T41" fmla="*/ 11 h 38"/>
                    <a:gd name="T42" fmla="*/ 15 w 23"/>
                    <a:gd name="T43" fmla="*/ 11 h 38"/>
                    <a:gd name="T44" fmla="*/ 15 w 23"/>
                    <a:gd name="T45" fmla="*/ 8 h 38"/>
                    <a:gd name="T46" fmla="*/ 15 w 23"/>
                    <a:gd name="T47" fmla="*/ 5 h 38"/>
                    <a:gd name="T48" fmla="*/ 12 w 23"/>
                    <a:gd name="T49" fmla="*/ 5 h 38"/>
                    <a:gd name="T50" fmla="*/ 10 w 23"/>
                    <a:gd name="T51" fmla="*/ 5 h 38"/>
                    <a:gd name="T52" fmla="*/ 7 w 23"/>
                    <a:gd name="T53" fmla="*/ 5 h 38"/>
                    <a:gd name="T54" fmla="*/ 5 w 23"/>
                    <a:gd name="T55" fmla="*/ 5 h 38"/>
                    <a:gd name="T56" fmla="*/ 5 w 23"/>
                    <a:gd name="T57" fmla="*/ 8 h 38"/>
                    <a:gd name="T58" fmla="*/ 2 w 23"/>
                    <a:gd name="T59" fmla="*/ 11 h 38"/>
                    <a:gd name="T60" fmla="*/ 0 w 23"/>
                    <a:gd name="T61" fmla="*/ 11 h 38"/>
                    <a:gd name="T62" fmla="*/ 0 w 23"/>
                    <a:gd name="T63" fmla="*/ 8 h 38"/>
                    <a:gd name="T64" fmla="*/ 2 w 23"/>
                    <a:gd name="T65" fmla="*/ 5 h 38"/>
                    <a:gd name="T66" fmla="*/ 5 w 23"/>
                    <a:gd name="T67" fmla="*/ 3 h 38"/>
                    <a:gd name="T68" fmla="*/ 10 w 23"/>
                    <a:gd name="T69" fmla="*/ 3 h 38"/>
                    <a:gd name="T70" fmla="*/ 10 w 23"/>
                    <a:gd name="T71" fmla="*/ 3 h 38"/>
                    <a:gd name="T72" fmla="*/ 15 w 23"/>
                    <a:gd name="T73" fmla="*/ 3 h 38"/>
                    <a:gd name="T74" fmla="*/ 15 w 23"/>
                    <a:gd name="T75" fmla="*/ 3 h 38"/>
                    <a:gd name="T76" fmla="*/ 18 w 23"/>
                    <a:gd name="T77" fmla="*/ 5 h 38"/>
                    <a:gd name="T78" fmla="*/ 20 w 23"/>
                    <a:gd name="T79" fmla="*/ 5 h 38"/>
                    <a:gd name="T80" fmla="*/ 20 w 23"/>
                    <a:gd name="T81" fmla="*/ 8 h 38"/>
                    <a:gd name="T82" fmla="*/ 20 w 23"/>
                    <a:gd name="T83" fmla="*/ 11 h 38"/>
                    <a:gd name="T84" fmla="*/ 20 w 23"/>
                    <a:gd name="T85" fmla="*/ 13 h 38"/>
                    <a:gd name="T86" fmla="*/ 20 w 23"/>
                    <a:gd name="T87" fmla="*/ 16 h 38"/>
                    <a:gd name="T88" fmla="*/ 18 w 23"/>
                    <a:gd name="T89" fmla="*/ 16 h 38"/>
                    <a:gd name="T90" fmla="*/ 15 w 23"/>
                    <a:gd name="T91" fmla="*/ 18 h 38"/>
                    <a:gd name="T92" fmla="*/ 18 w 23"/>
                    <a:gd name="T93" fmla="*/ 18 h 38"/>
                    <a:gd name="T94" fmla="*/ 20 w 23"/>
                    <a:gd name="T95" fmla="*/ 21 h 38"/>
                    <a:gd name="T96" fmla="*/ 23 w 23"/>
                    <a:gd name="T97" fmla="*/ 23 h 38"/>
                    <a:gd name="T98" fmla="*/ 23 w 23"/>
                    <a:gd name="T99" fmla="*/ 26 h 38"/>
                    <a:gd name="T100" fmla="*/ 23 w 23"/>
                    <a:gd name="T101" fmla="*/ 28 h 38"/>
                    <a:gd name="T102" fmla="*/ 20 w 23"/>
                    <a:gd name="T103" fmla="*/ 33 h 38"/>
                    <a:gd name="T104" fmla="*/ 18 w 23"/>
                    <a:gd name="T105" fmla="*/ 36 h 38"/>
                    <a:gd name="T106" fmla="*/ 15 w 23"/>
                    <a:gd name="T107" fmla="*/ 38 h 38"/>
                    <a:gd name="T108" fmla="*/ 10 w 23"/>
                    <a:gd name="T109" fmla="*/ 38 h 38"/>
                    <a:gd name="T110" fmla="*/ 7 w 23"/>
                    <a:gd name="T111" fmla="*/ 38 h 38"/>
                    <a:gd name="T112" fmla="*/ 2 w 23"/>
                    <a:gd name="T113" fmla="*/ 36 h 38"/>
                    <a:gd name="T114" fmla="*/ 2 w 23"/>
                    <a:gd name="T115" fmla="*/ 33 h 38"/>
                    <a:gd name="T116" fmla="*/ 0 w 23"/>
                    <a:gd name="T117" fmla="*/ 31 h 38"/>
                    <a:gd name="T118" fmla="*/ 0 w 23"/>
                    <a:gd name="T119" fmla="*/ 28 h 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 h="38">
                      <a:moveTo>
                        <a:pt x="0" y="28"/>
                      </a:moveTo>
                      <a:lnTo>
                        <a:pt x="2" y="26"/>
                      </a:lnTo>
                      <a:lnTo>
                        <a:pt x="2" y="28"/>
                      </a:lnTo>
                      <a:lnTo>
                        <a:pt x="5" y="31"/>
                      </a:lnTo>
                      <a:lnTo>
                        <a:pt x="5" y="33"/>
                      </a:lnTo>
                      <a:lnTo>
                        <a:pt x="7" y="33"/>
                      </a:lnTo>
                      <a:lnTo>
                        <a:pt x="10" y="33"/>
                      </a:lnTo>
                      <a:lnTo>
                        <a:pt x="12" y="33"/>
                      </a:lnTo>
                      <a:lnTo>
                        <a:pt x="15" y="33"/>
                      </a:lnTo>
                      <a:lnTo>
                        <a:pt x="15" y="31"/>
                      </a:lnTo>
                      <a:lnTo>
                        <a:pt x="18" y="31"/>
                      </a:lnTo>
                      <a:lnTo>
                        <a:pt x="18" y="28"/>
                      </a:lnTo>
                      <a:lnTo>
                        <a:pt x="18" y="26"/>
                      </a:lnTo>
                      <a:lnTo>
                        <a:pt x="18" y="23"/>
                      </a:lnTo>
                      <a:lnTo>
                        <a:pt x="15" y="21"/>
                      </a:lnTo>
                      <a:lnTo>
                        <a:pt x="12" y="21"/>
                      </a:lnTo>
                      <a:lnTo>
                        <a:pt x="10" y="21"/>
                      </a:lnTo>
                      <a:lnTo>
                        <a:pt x="7" y="21"/>
                      </a:lnTo>
                      <a:lnTo>
                        <a:pt x="7" y="16"/>
                      </a:lnTo>
                      <a:lnTo>
                        <a:pt x="10" y="16"/>
                      </a:lnTo>
                      <a:lnTo>
                        <a:pt x="12" y="16"/>
                      </a:lnTo>
                      <a:lnTo>
                        <a:pt x="15" y="16"/>
                      </a:lnTo>
                      <a:lnTo>
                        <a:pt x="15" y="13"/>
                      </a:lnTo>
                      <a:lnTo>
                        <a:pt x="15" y="11"/>
                      </a:lnTo>
                      <a:lnTo>
                        <a:pt x="15" y="8"/>
                      </a:lnTo>
                      <a:lnTo>
                        <a:pt x="15" y="5"/>
                      </a:lnTo>
                      <a:lnTo>
                        <a:pt x="12" y="5"/>
                      </a:lnTo>
                      <a:lnTo>
                        <a:pt x="10" y="5"/>
                      </a:lnTo>
                      <a:lnTo>
                        <a:pt x="7" y="5"/>
                      </a:lnTo>
                      <a:lnTo>
                        <a:pt x="5" y="5"/>
                      </a:lnTo>
                      <a:lnTo>
                        <a:pt x="5" y="8"/>
                      </a:lnTo>
                      <a:lnTo>
                        <a:pt x="2" y="11"/>
                      </a:lnTo>
                      <a:lnTo>
                        <a:pt x="0" y="11"/>
                      </a:lnTo>
                      <a:lnTo>
                        <a:pt x="0" y="8"/>
                      </a:lnTo>
                      <a:lnTo>
                        <a:pt x="0" y="5"/>
                      </a:lnTo>
                      <a:lnTo>
                        <a:pt x="2" y="5"/>
                      </a:lnTo>
                      <a:lnTo>
                        <a:pt x="2" y="3"/>
                      </a:lnTo>
                      <a:lnTo>
                        <a:pt x="5" y="3"/>
                      </a:lnTo>
                      <a:lnTo>
                        <a:pt x="7" y="3"/>
                      </a:lnTo>
                      <a:lnTo>
                        <a:pt x="10" y="3"/>
                      </a:lnTo>
                      <a:lnTo>
                        <a:pt x="10" y="0"/>
                      </a:lnTo>
                      <a:lnTo>
                        <a:pt x="10" y="3"/>
                      </a:lnTo>
                      <a:lnTo>
                        <a:pt x="12" y="3"/>
                      </a:lnTo>
                      <a:lnTo>
                        <a:pt x="15" y="3"/>
                      </a:lnTo>
                      <a:lnTo>
                        <a:pt x="18" y="3"/>
                      </a:lnTo>
                      <a:lnTo>
                        <a:pt x="18" y="5"/>
                      </a:lnTo>
                      <a:lnTo>
                        <a:pt x="20" y="5"/>
                      </a:lnTo>
                      <a:lnTo>
                        <a:pt x="20" y="8"/>
                      </a:lnTo>
                      <a:lnTo>
                        <a:pt x="20" y="11"/>
                      </a:lnTo>
                      <a:lnTo>
                        <a:pt x="20" y="13"/>
                      </a:lnTo>
                      <a:lnTo>
                        <a:pt x="20" y="16"/>
                      </a:lnTo>
                      <a:lnTo>
                        <a:pt x="18" y="16"/>
                      </a:lnTo>
                      <a:lnTo>
                        <a:pt x="18" y="18"/>
                      </a:lnTo>
                      <a:lnTo>
                        <a:pt x="15" y="18"/>
                      </a:lnTo>
                      <a:lnTo>
                        <a:pt x="18" y="18"/>
                      </a:lnTo>
                      <a:lnTo>
                        <a:pt x="20" y="21"/>
                      </a:lnTo>
                      <a:lnTo>
                        <a:pt x="20" y="23"/>
                      </a:lnTo>
                      <a:lnTo>
                        <a:pt x="23" y="23"/>
                      </a:lnTo>
                      <a:lnTo>
                        <a:pt x="23" y="26"/>
                      </a:lnTo>
                      <a:lnTo>
                        <a:pt x="23" y="28"/>
                      </a:lnTo>
                      <a:lnTo>
                        <a:pt x="20" y="31"/>
                      </a:lnTo>
                      <a:lnTo>
                        <a:pt x="20" y="33"/>
                      </a:lnTo>
                      <a:lnTo>
                        <a:pt x="18" y="33"/>
                      </a:lnTo>
                      <a:lnTo>
                        <a:pt x="18" y="36"/>
                      </a:lnTo>
                      <a:lnTo>
                        <a:pt x="15" y="38"/>
                      </a:lnTo>
                      <a:lnTo>
                        <a:pt x="10" y="38"/>
                      </a:lnTo>
                      <a:lnTo>
                        <a:pt x="7" y="38"/>
                      </a:lnTo>
                      <a:lnTo>
                        <a:pt x="5" y="36"/>
                      </a:lnTo>
                      <a:lnTo>
                        <a:pt x="2" y="36"/>
                      </a:lnTo>
                      <a:lnTo>
                        <a:pt x="2" y="33"/>
                      </a:lnTo>
                      <a:lnTo>
                        <a:pt x="0" y="33"/>
                      </a:lnTo>
                      <a:lnTo>
                        <a:pt x="0" y="31"/>
                      </a:lnTo>
                      <a:lnTo>
                        <a:pt x="0" y="28"/>
                      </a:lnTo>
                      <a:close/>
                    </a:path>
                  </a:pathLst>
                </a:custGeom>
                <a:solidFill>
                  <a:srgbClr val="000000"/>
                </a:solidFill>
                <a:ln w="4763">
                  <a:solidFill>
                    <a:srgbClr val="000000"/>
                  </a:solidFill>
                  <a:prstDash val="solid"/>
                  <a:round/>
                  <a:headEnd/>
                  <a:tailEnd/>
                </a:ln>
              </p:spPr>
              <p:txBody>
                <a:bodyPr/>
                <a:lstStyle/>
                <a:p>
                  <a:endParaRPr lang="en-GB"/>
                </a:p>
              </p:txBody>
            </p:sp>
            <p:grpSp>
              <p:nvGrpSpPr>
                <p:cNvPr id="126" name="Group 439">
                  <a:extLst>
                    <a:ext uri="{FF2B5EF4-FFF2-40B4-BE49-F238E27FC236}">
                      <a16:creationId xmlns:a16="http://schemas.microsoft.com/office/drawing/2014/main" id="{40C676F9-85F9-4B33-93CA-6D10D26DF276}"/>
                    </a:ext>
                  </a:extLst>
                </p:cNvPr>
                <p:cNvGrpSpPr>
                  <a:grpSpLocks noChangeAspect="1"/>
                </p:cNvGrpSpPr>
                <p:nvPr/>
              </p:nvGrpSpPr>
              <p:grpSpPr bwMode="auto">
                <a:xfrm>
                  <a:off x="3364" y="2893"/>
                  <a:ext cx="10" cy="615"/>
                  <a:chOff x="3364" y="2893"/>
                  <a:chExt cx="10" cy="615"/>
                </a:xfrm>
              </p:grpSpPr>
              <p:sp>
                <p:nvSpPr>
                  <p:cNvPr id="168" name="Freeform 440">
                    <a:extLst>
                      <a:ext uri="{FF2B5EF4-FFF2-40B4-BE49-F238E27FC236}">
                        <a16:creationId xmlns:a16="http://schemas.microsoft.com/office/drawing/2014/main" id="{FCFCF426-EC1D-4B82-AB69-D3D525F75925}"/>
                      </a:ext>
                    </a:extLst>
                  </p:cNvPr>
                  <p:cNvSpPr>
                    <a:spLocks noChangeAspect="1"/>
                  </p:cNvSpPr>
                  <p:nvPr/>
                </p:nvSpPr>
                <p:spPr bwMode="auto">
                  <a:xfrm>
                    <a:off x="3364" y="3458"/>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9" name="Freeform 441">
                    <a:extLst>
                      <a:ext uri="{FF2B5EF4-FFF2-40B4-BE49-F238E27FC236}">
                        <a16:creationId xmlns:a16="http://schemas.microsoft.com/office/drawing/2014/main" id="{28B0A966-B51D-4077-B781-C402C8EB5B5A}"/>
                      </a:ext>
                    </a:extLst>
                  </p:cNvPr>
                  <p:cNvSpPr>
                    <a:spLocks noChangeAspect="1"/>
                  </p:cNvSpPr>
                  <p:nvPr/>
                </p:nvSpPr>
                <p:spPr bwMode="auto">
                  <a:xfrm>
                    <a:off x="3364" y="3387"/>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5 h 51"/>
                      <a:gd name="T12" fmla="*/ 10 w 10"/>
                      <a:gd name="T13" fmla="*/ 45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5"/>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0" name="Freeform 442">
                    <a:extLst>
                      <a:ext uri="{FF2B5EF4-FFF2-40B4-BE49-F238E27FC236}">
                        <a16:creationId xmlns:a16="http://schemas.microsoft.com/office/drawing/2014/main" id="{12D658B1-01C4-4D35-892A-D8D98F734E39}"/>
                      </a:ext>
                    </a:extLst>
                  </p:cNvPr>
                  <p:cNvSpPr>
                    <a:spLocks noChangeAspect="1"/>
                  </p:cNvSpPr>
                  <p:nvPr/>
                </p:nvSpPr>
                <p:spPr bwMode="auto">
                  <a:xfrm>
                    <a:off x="3364" y="3316"/>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6 h 51"/>
                      <a:gd name="T16" fmla="*/ 8 w 10"/>
                      <a:gd name="T17" fmla="*/ 3 h 51"/>
                      <a:gd name="T18" fmla="*/ 5 w 10"/>
                      <a:gd name="T19" fmla="*/ 0 h 51"/>
                      <a:gd name="T20" fmla="*/ 5 w 10"/>
                      <a:gd name="T21" fmla="*/ 0 h 51"/>
                      <a:gd name="T22" fmla="*/ 3 w 10"/>
                      <a:gd name="T23" fmla="*/ 3 h 51"/>
                      <a:gd name="T24" fmla="*/ 0 w 10"/>
                      <a:gd name="T25" fmla="*/ 6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6"/>
                        </a:lnTo>
                        <a:lnTo>
                          <a:pt x="10" y="6"/>
                        </a:lnTo>
                        <a:lnTo>
                          <a:pt x="8" y="3"/>
                        </a:lnTo>
                        <a:lnTo>
                          <a:pt x="5" y="0"/>
                        </a:lnTo>
                        <a:lnTo>
                          <a:pt x="3" y="3"/>
                        </a:lnTo>
                        <a:lnTo>
                          <a:pt x="0" y="6"/>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1" name="Freeform 443">
                    <a:extLst>
                      <a:ext uri="{FF2B5EF4-FFF2-40B4-BE49-F238E27FC236}">
                        <a16:creationId xmlns:a16="http://schemas.microsoft.com/office/drawing/2014/main" id="{F3F9C27D-FCF2-4376-8E23-EEDD527CC6D0}"/>
                      </a:ext>
                    </a:extLst>
                  </p:cNvPr>
                  <p:cNvSpPr>
                    <a:spLocks noChangeAspect="1"/>
                  </p:cNvSpPr>
                  <p:nvPr/>
                </p:nvSpPr>
                <p:spPr bwMode="auto">
                  <a:xfrm>
                    <a:off x="3364" y="3246"/>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2" name="Freeform 444">
                    <a:extLst>
                      <a:ext uri="{FF2B5EF4-FFF2-40B4-BE49-F238E27FC236}">
                        <a16:creationId xmlns:a16="http://schemas.microsoft.com/office/drawing/2014/main" id="{8C1329BC-BA84-4E21-A6EF-AF20480310B7}"/>
                      </a:ext>
                    </a:extLst>
                  </p:cNvPr>
                  <p:cNvSpPr>
                    <a:spLocks noChangeAspect="1"/>
                  </p:cNvSpPr>
                  <p:nvPr/>
                </p:nvSpPr>
                <p:spPr bwMode="auto">
                  <a:xfrm>
                    <a:off x="3364" y="3175"/>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3" name="Freeform 445">
                    <a:extLst>
                      <a:ext uri="{FF2B5EF4-FFF2-40B4-BE49-F238E27FC236}">
                        <a16:creationId xmlns:a16="http://schemas.microsoft.com/office/drawing/2014/main" id="{2B72D919-AD8A-4DF8-8B7A-E90311F76E1B}"/>
                      </a:ext>
                    </a:extLst>
                  </p:cNvPr>
                  <p:cNvSpPr>
                    <a:spLocks noChangeAspect="1"/>
                  </p:cNvSpPr>
                  <p:nvPr/>
                </p:nvSpPr>
                <p:spPr bwMode="auto">
                  <a:xfrm>
                    <a:off x="3364" y="3105"/>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4" name="Freeform 446">
                    <a:extLst>
                      <a:ext uri="{FF2B5EF4-FFF2-40B4-BE49-F238E27FC236}">
                        <a16:creationId xmlns:a16="http://schemas.microsoft.com/office/drawing/2014/main" id="{EE83315D-7367-4E9A-8703-23E3386BE886}"/>
                      </a:ext>
                    </a:extLst>
                  </p:cNvPr>
                  <p:cNvSpPr>
                    <a:spLocks noChangeAspect="1"/>
                  </p:cNvSpPr>
                  <p:nvPr/>
                </p:nvSpPr>
                <p:spPr bwMode="auto">
                  <a:xfrm>
                    <a:off x="3364" y="3034"/>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5 h 51"/>
                      <a:gd name="T12" fmla="*/ 10 w 10"/>
                      <a:gd name="T13" fmla="*/ 45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5"/>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5" name="Freeform 447">
                    <a:extLst>
                      <a:ext uri="{FF2B5EF4-FFF2-40B4-BE49-F238E27FC236}">
                        <a16:creationId xmlns:a16="http://schemas.microsoft.com/office/drawing/2014/main" id="{2752A8D7-C26F-4F7F-A1C6-E93405BB3560}"/>
                      </a:ext>
                    </a:extLst>
                  </p:cNvPr>
                  <p:cNvSpPr>
                    <a:spLocks noChangeAspect="1"/>
                  </p:cNvSpPr>
                  <p:nvPr/>
                </p:nvSpPr>
                <p:spPr bwMode="auto">
                  <a:xfrm>
                    <a:off x="3364" y="2964"/>
                    <a:ext cx="10" cy="50"/>
                  </a:xfrm>
                  <a:custGeom>
                    <a:avLst/>
                    <a:gdLst>
                      <a:gd name="T0" fmla="*/ 0 w 10"/>
                      <a:gd name="T1" fmla="*/ 47 h 50"/>
                      <a:gd name="T2" fmla="*/ 3 w 10"/>
                      <a:gd name="T3" fmla="*/ 47 h 50"/>
                      <a:gd name="T4" fmla="*/ 5 w 10"/>
                      <a:gd name="T5" fmla="*/ 50 h 50"/>
                      <a:gd name="T6" fmla="*/ 5 w 10"/>
                      <a:gd name="T7" fmla="*/ 50 h 50"/>
                      <a:gd name="T8" fmla="*/ 8 w 10"/>
                      <a:gd name="T9" fmla="*/ 47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7"/>
                        </a:moveTo>
                        <a:lnTo>
                          <a:pt x="3" y="47"/>
                        </a:lnTo>
                        <a:lnTo>
                          <a:pt x="5" y="50"/>
                        </a:lnTo>
                        <a:lnTo>
                          <a:pt x="8" y="47"/>
                        </a:lnTo>
                        <a:lnTo>
                          <a:pt x="10" y="45"/>
                        </a:lnTo>
                        <a:lnTo>
                          <a:pt x="10"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6" name="Freeform 448">
                    <a:extLst>
                      <a:ext uri="{FF2B5EF4-FFF2-40B4-BE49-F238E27FC236}">
                        <a16:creationId xmlns:a16="http://schemas.microsoft.com/office/drawing/2014/main" id="{583DFEF0-B73C-444F-84B1-7417EBC45C1E}"/>
                      </a:ext>
                    </a:extLst>
                  </p:cNvPr>
                  <p:cNvSpPr>
                    <a:spLocks noChangeAspect="1"/>
                  </p:cNvSpPr>
                  <p:nvPr/>
                </p:nvSpPr>
                <p:spPr bwMode="auto">
                  <a:xfrm>
                    <a:off x="3364" y="2893"/>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27" name="Group 449">
                  <a:extLst>
                    <a:ext uri="{FF2B5EF4-FFF2-40B4-BE49-F238E27FC236}">
                      <a16:creationId xmlns:a16="http://schemas.microsoft.com/office/drawing/2014/main" id="{530F68DB-9B19-44A9-9B7B-07B15B863510}"/>
                    </a:ext>
                  </a:extLst>
                </p:cNvPr>
                <p:cNvGrpSpPr>
                  <a:grpSpLocks noChangeAspect="1"/>
                </p:cNvGrpSpPr>
                <p:nvPr/>
              </p:nvGrpSpPr>
              <p:grpSpPr bwMode="auto">
                <a:xfrm>
                  <a:off x="3957" y="2893"/>
                  <a:ext cx="10" cy="615"/>
                  <a:chOff x="3957" y="2893"/>
                  <a:chExt cx="10" cy="615"/>
                </a:xfrm>
              </p:grpSpPr>
              <p:sp>
                <p:nvSpPr>
                  <p:cNvPr id="159" name="Freeform 450">
                    <a:extLst>
                      <a:ext uri="{FF2B5EF4-FFF2-40B4-BE49-F238E27FC236}">
                        <a16:creationId xmlns:a16="http://schemas.microsoft.com/office/drawing/2014/main" id="{5F87926D-494B-428C-B22D-3F5E7B746EB0}"/>
                      </a:ext>
                    </a:extLst>
                  </p:cNvPr>
                  <p:cNvSpPr>
                    <a:spLocks noChangeAspect="1"/>
                  </p:cNvSpPr>
                  <p:nvPr/>
                </p:nvSpPr>
                <p:spPr bwMode="auto">
                  <a:xfrm>
                    <a:off x="3957" y="3458"/>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0" name="Freeform 451">
                    <a:extLst>
                      <a:ext uri="{FF2B5EF4-FFF2-40B4-BE49-F238E27FC236}">
                        <a16:creationId xmlns:a16="http://schemas.microsoft.com/office/drawing/2014/main" id="{3C243A10-D6ED-4DD0-8DDD-F83C8EF8BD13}"/>
                      </a:ext>
                    </a:extLst>
                  </p:cNvPr>
                  <p:cNvSpPr>
                    <a:spLocks noChangeAspect="1"/>
                  </p:cNvSpPr>
                  <p:nvPr/>
                </p:nvSpPr>
                <p:spPr bwMode="auto">
                  <a:xfrm>
                    <a:off x="3957" y="3387"/>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5 h 51"/>
                      <a:gd name="T12" fmla="*/ 10 w 10"/>
                      <a:gd name="T13" fmla="*/ 45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5"/>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1" name="Freeform 452">
                    <a:extLst>
                      <a:ext uri="{FF2B5EF4-FFF2-40B4-BE49-F238E27FC236}">
                        <a16:creationId xmlns:a16="http://schemas.microsoft.com/office/drawing/2014/main" id="{EAE80B98-427D-4FD2-8299-C6C0A42C037B}"/>
                      </a:ext>
                    </a:extLst>
                  </p:cNvPr>
                  <p:cNvSpPr>
                    <a:spLocks noChangeAspect="1"/>
                  </p:cNvSpPr>
                  <p:nvPr/>
                </p:nvSpPr>
                <p:spPr bwMode="auto">
                  <a:xfrm>
                    <a:off x="3957" y="3316"/>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6 h 51"/>
                      <a:gd name="T16" fmla="*/ 8 w 10"/>
                      <a:gd name="T17" fmla="*/ 3 h 51"/>
                      <a:gd name="T18" fmla="*/ 5 w 10"/>
                      <a:gd name="T19" fmla="*/ 0 h 51"/>
                      <a:gd name="T20" fmla="*/ 5 w 10"/>
                      <a:gd name="T21" fmla="*/ 0 h 51"/>
                      <a:gd name="T22" fmla="*/ 3 w 10"/>
                      <a:gd name="T23" fmla="*/ 3 h 51"/>
                      <a:gd name="T24" fmla="*/ 0 w 10"/>
                      <a:gd name="T25" fmla="*/ 6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6"/>
                        </a:lnTo>
                        <a:lnTo>
                          <a:pt x="10" y="6"/>
                        </a:lnTo>
                        <a:lnTo>
                          <a:pt x="8" y="3"/>
                        </a:lnTo>
                        <a:lnTo>
                          <a:pt x="5" y="0"/>
                        </a:lnTo>
                        <a:lnTo>
                          <a:pt x="3" y="3"/>
                        </a:lnTo>
                        <a:lnTo>
                          <a:pt x="0" y="6"/>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2" name="Freeform 453">
                    <a:extLst>
                      <a:ext uri="{FF2B5EF4-FFF2-40B4-BE49-F238E27FC236}">
                        <a16:creationId xmlns:a16="http://schemas.microsoft.com/office/drawing/2014/main" id="{0DC4C0C1-7285-48C1-9DB1-B99A326F5A10}"/>
                      </a:ext>
                    </a:extLst>
                  </p:cNvPr>
                  <p:cNvSpPr>
                    <a:spLocks noChangeAspect="1"/>
                  </p:cNvSpPr>
                  <p:nvPr/>
                </p:nvSpPr>
                <p:spPr bwMode="auto">
                  <a:xfrm>
                    <a:off x="3957" y="3246"/>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3" name="Freeform 454">
                    <a:extLst>
                      <a:ext uri="{FF2B5EF4-FFF2-40B4-BE49-F238E27FC236}">
                        <a16:creationId xmlns:a16="http://schemas.microsoft.com/office/drawing/2014/main" id="{13A2E5BF-AE68-413A-B557-893C265FAE6E}"/>
                      </a:ext>
                    </a:extLst>
                  </p:cNvPr>
                  <p:cNvSpPr>
                    <a:spLocks noChangeAspect="1"/>
                  </p:cNvSpPr>
                  <p:nvPr/>
                </p:nvSpPr>
                <p:spPr bwMode="auto">
                  <a:xfrm>
                    <a:off x="3957" y="3175"/>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4" name="Freeform 455">
                    <a:extLst>
                      <a:ext uri="{FF2B5EF4-FFF2-40B4-BE49-F238E27FC236}">
                        <a16:creationId xmlns:a16="http://schemas.microsoft.com/office/drawing/2014/main" id="{67E793CC-5FB0-43A0-8B13-5017699C4BD7}"/>
                      </a:ext>
                    </a:extLst>
                  </p:cNvPr>
                  <p:cNvSpPr>
                    <a:spLocks noChangeAspect="1"/>
                  </p:cNvSpPr>
                  <p:nvPr/>
                </p:nvSpPr>
                <p:spPr bwMode="auto">
                  <a:xfrm>
                    <a:off x="3957" y="3105"/>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5" name="Freeform 456">
                    <a:extLst>
                      <a:ext uri="{FF2B5EF4-FFF2-40B4-BE49-F238E27FC236}">
                        <a16:creationId xmlns:a16="http://schemas.microsoft.com/office/drawing/2014/main" id="{30868D38-D998-4DBA-81BD-E70EE5BA2062}"/>
                      </a:ext>
                    </a:extLst>
                  </p:cNvPr>
                  <p:cNvSpPr>
                    <a:spLocks noChangeAspect="1"/>
                  </p:cNvSpPr>
                  <p:nvPr/>
                </p:nvSpPr>
                <p:spPr bwMode="auto">
                  <a:xfrm>
                    <a:off x="3957" y="3034"/>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5 h 51"/>
                      <a:gd name="T12" fmla="*/ 10 w 10"/>
                      <a:gd name="T13" fmla="*/ 45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5"/>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6" name="Freeform 457">
                    <a:extLst>
                      <a:ext uri="{FF2B5EF4-FFF2-40B4-BE49-F238E27FC236}">
                        <a16:creationId xmlns:a16="http://schemas.microsoft.com/office/drawing/2014/main" id="{361F2573-6E05-4FF2-A600-CA9A2DE351B7}"/>
                      </a:ext>
                    </a:extLst>
                  </p:cNvPr>
                  <p:cNvSpPr>
                    <a:spLocks noChangeAspect="1"/>
                  </p:cNvSpPr>
                  <p:nvPr/>
                </p:nvSpPr>
                <p:spPr bwMode="auto">
                  <a:xfrm>
                    <a:off x="3957" y="2964"/>
                    <a:ext cx="10" cy="50"/>
                  </a:xfrm>
                  <a:custGeom>
                    <a:avLst/>
                    <a:gdLst>
                      <a:gd name="T0" fmla="*/ 0 w 10"/>
                      <a:gd name="T1" fmla="*/ 47 h 50"/>
                      <a:gd name="T2" fmla="*/ 3 w 10"/>
                      <a:gd name="T3" fmla="*/ 47 h 50"/>
                      <a:gd name="T4" fmla="*/ 5 w 10"/>
                      <a:gd name="T5" fmla="*/ 50 h 50"/>
                      <a:gd name="T6" fmla="*/ 5 w 10"/>
                      <a:gd name="T7" fmla="*/ 50 h 50"/>
                      <a:gd name="T8" fmla="*/ 8 w 10"/>
                      <a:gd name="T9" fmla="*/ 47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7"/>
                        </a:moveTo>
                        <a:lnTo>
                          <a:pt x="3" y="47"/>
                        </a:lnTo>
                        <a:lnTo>
                          <a:pt x="5" y="50"/>
                        </a:lnTo>
                        <a:lnTo>
                          <a:pt x="8" y="47"/>
                        </a:lnTo>
                        <a:lnTo>
                          <a:pt x="10" y="45"/>
                        </a:lnTo>
                        <a:lnTo>
                          <a:pt x="10"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7" name="Freeform 458">
                    <a:extLst>
                      <a:ext uri="{FF2B5EF4-FFF2-40B4-BE49-F238E27FC236}">
                        <a16:creationId xmlns:a16="http://schemas.microsoft.com/office/drawing/2014/main" id="{4ECEE84F-9675-43D8-AAE1-93EF01A59658}"/>
                      </a:ext>
                    </a:extLst>
                  </p:cNvPr>
                  <p:cNvSpPr>
                    <a:spLocks noChangeAspect="1"/>
                  </p:cNvSpPr>
                  <p:nvPr/>
                </p:nvSpPr>
                <p:spPr bwMode="auto">
                  <a:xfrm>
                    <a:off x="3957" y="2893"/>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28" name="Group 459">
                  <a:extLst>
                    <a:ext uri="{FF2B5EF4-FFF2-40B4-BE49-F238E27FC236}">
                      <a16:creationId xmlns:a16="http://schemas.microsoft.com/office/drawing/2014/main" id="{3B911383-7D5E-4778-AB68-35BA3F15FB8F}"/>
                    </a:ext>
                  </a:extLst>
                </p:cNvPr>
                <p:cNvGrpSpPr>
                  <a:grpSpLocks noChangeAspect="1"/>
                </p:cNvGrpSpPr>
                <p:nvPr/>
              </p:nvGrpSpPr>
              <p:grpSpPr bwMode="auto">
                <a:xfrm>
                  <a:off x="4255" y="2885"/>
                  <a:ext cx="13" cy="616"/>
                  <a:chOff x="4255" y="2885"/>
                  <a:chExt cx="13" cy="616"/>
                </a:xfrm>
              </p:grpSpPr>
              <p:sp>
                <p:nvSpPr>
                  <p:cNvPr id="150" name="Freeform 460">
                    <a:extLst>
                      <a:ext uri="{FF2B5EF4-FFF2-40B4-BE49-F238E27FC236}">
                        <a16:creationId xmlns:a16="http://schemas.microsoft.com/office/drawing/2014/main" id="{E29639F9-E3A2-4C35-AA21-2C867D18CCDC}"/>
                      </a:ext>
                    </a:extLst>
                  </p:cNvPr>
                  <p:cNvSpPr>
                    <a:spLocks noChangeAspect="1"/>
                  </p:cNvSpPr>
                  <p:nvPr/>
                </p:nvSpPr>
                <p:spPr bwMode="auto">
                  <a:xfrm>
                    <a:off x="4255" y="3450"/>
                    <a:ext cx="10" cy="51"/>
                  </a:xfrm>
                  <a:custGeom>
                    <a:avLst/>
                    <a:gdLst>
                      <a:gd name="T0" fmla="*/ 0 w 10"/>
                      <a:gd name="T1" fmla="*/ 46 h 51"/>
                      <a:gd name="T2" fmla="*/ 0 w 10"/>
                      <a:gd name="T3" fmla="*/ 46 h 51"/>
                      <a:gd name="T4" fmla="*/ 2 w 10"/>
                      <a:gd name="T5" fmla="*/ 48 h 51"/>
                      <a:gd name="T6" fmla="*/ 5 w 10"/>
                      <a:gd name="T7" fmla="*/ 51 h 51"/>
                      <a:gd name="T8" fmla="*/ 5 w 10"/>
                      <a:gd name="T9" fmla="*/ 51 h 51"/>
                      <a:gd name="T10" fmla="*/ 7 w 10"/>
                      <a:gd name="T11" fmla="*/ 48 h 51"/>
                      <a:gd name="T12" fmla="*/ 10 w 10"/>
                      <a:gd name="T13" fmla="*/ 48 h 51"/>
                      <a:gd name="T14" fmla="*/ 10 w 10"/>
                      <a:gd name="T15" fmla="*/ 8 h 51"/>
                      <a:gd name="T16" fmla="*/ 10 w 10"/>
                      <a:gd name="T17" fmla="*/ 5 h 51"/>
                      <a:gd name="T18" fmla="*/ 10 w 10"/>
                      <a:gd name="T19" fmla="*/ 3 h 51"/>
                      <a:gd name="T20" fmla="*/ 7 w 10"/>
                      <a:gd name="T21" fmla="*/ 0 h 51"/>
                      <a:gd name="T22" fmla="*/ 5 w 10"/>
                      <a:gd name="T23" fmla="*/ 0 h 51"/>
                      <a:gd name="T24" fmla="*/ 2 w 10"/>
                      <a:gd name="T25" fmla="*/ 3 h 51"/>
                      <a:gd name="T26" fmla="*/ 0 w 10"/>
                      <a:gd name="T27" fmla="*/ 5 h 51"/>
                      <a:gd name="T28" fmla="*/ 0 w 10"/>
                      <a:gd name="T29" fmla="*/ 46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6"/>
                        </a:moveTo>
                        <a:lnTo>
                          <a:pt x="0" y="46"/>
                        </a:lnTo>
                        <a:lnTo>
                          <a:pt x="2" y="48"/>
                        </a:lnTo>
                        <a:lnTo>
                          <a:pt x="5" y="51"/>
                        </a:lnTo>
                        <a:lnTo>
                          <a:pt x="7" y="48"/>
                        </a:lnTo>
                        <a:lnTo>
                          <a:pt x="10" y="48"/>
                        </a:lnTo>
                        <a:lnTo>
                          <a:pt x="10" y="8"/>
                        </a:lnTo>
                        <a:lnTo>
                          <a:pt x="10" y="5"/>
                        </a:lnTo>
                        <a:lnTo>
                          <a:pt x="10" y="3"/>
                        </a:lnTo>
                        <a:lnTo>
                          <a:pt x="7" y="0"/>
                        </a:lnTo>
                        <a:lnTo>
                          <a:pt x="5" y="0"/>
                        </a:lnTo>
                        <a:lnTo>
                          <a:pt x="2" y="3"/>
                        </a:lnTo>
                        <a:lnTo>
                          <a:pt x="0" y="5"/>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1" name="Freeform 461">
                    <a:extLst>
                      <a:ext uri="{FF2B5EF4-FFF2-40B4-BE49-F238E27FC236}">
                        <a16:creationId xmlns:a16="http://schemas.microsoft.com/office/drawing/2014/main" id="{ACD488F6-087D-4288-AE15-D3793962A5FB}"/>
                      </a:ext>
                    </a:extLst>
                  </p:cNvPr>
                  <p:cNvSpPr>
                    <a:spLocks noChangeAspect="1"/>
                  </p:cNvSpPr>
                  <p:nvPr/>
                </p:nvSpPr>
                <p:spPr bwMode="auto">
                  <a:xfrm>
                    <a:off x="4255" y="3380"/>
                    <a:ext cx="10" cy="50"/>
                  </a:xfrm>
                  <a:custGeom>
                    <a:avLst/>
                    <a:gdLst>
                      <a:gd name="T0" fmla="*/ 0 w 10"/>
                      <a:gd name="T1" fmla="*/ 45 h 50"/>
                      <a:gd name="T2" fmla="*/ 0 w 10"/>
                      <a:gd name="T3" fmla="*/ 47 h 50"/>
                      <a:gd name="T4" fmla="*/ 2 w 10"/>
                      <a:gd name="T5" fmla="*/ 50 h 50"/>
                      <a:gd name="T6" fmla="*/ 5 w 10"/>
                      <a:gd name="T7" fmla="*/ 50 h 50"/>
                      <a:gd name="T8" fmla="*/ 7 w 10"/>
                      <a:gd name="T9" fmla="*/ 50 h 50"/>
                      <a:gd name="T10" fmla="*/ 10 w 10"/>
                      <a:gd name="T11" fmla="*/ 50 h 50"/>
                      <a:gd name="T12" fmla="*/ 10 w 10"/>
                      <a:gd name="T13" fmla="*/ 47 h 50"/>
                      <a:gd name="T14" fmla="*/ 10 w 10"/>
                      <a:gd name="T15" fmla="*/ 7 h 50"/>
                      <a:gd name="T16" fmla="*/ 10 w 10"/>
                      <a:gd name="T17" fmla="*/ 5 h 50"/>
                      <a:gd name="T18" fmla="*/ 10 w 10"/>
                      <a:gd name="T19" fmla="*/ 2 h 50"/>
                      <a:gd name="T20" fmla="*/ 7 w 10"/>
                      <a:gd name="T21" fmla="*/ 0 h 50"/>
                      <a:gd name="T22" fmla="*/ 5 w 10"/>
                      <a:gd name="T23" fmla="*/ 0 h 50"/>
                      <a:gd name="T24" fmla="*/ 2 w 10"/>
                      <a:gd name="T25" fmla="*/ 2 h 50"/>
                      <a:gd name="T26" fmla="*/ 0 w 10"/>
                      <a:gd name="T27" fmla="*/ 5 h 50"/>
                      <a:gd name="T28" fmla="*/ 0 w 10"/>
                      <a:gd name="T29" fmla="*/ 45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5"/>
                        </a:moveTo>
                        <a:lnTo>
                          <a:pt x="0" y="47"/>
                        </a:lnTo>
                        <a:lnTo>
                          <a:pt x="2" y="50"/>
                        </a:lnTo>
                        <a:lnTo>
                          <a:pt x="5" y="50"/>
                        </a:lnTo>
                        <a:lnTo>
                          <a:pt x="7" y="50"/>
                        </a:lnTo>
                        <a:lnTo>
                          <a:pt x="10" y="50"/>
                        </a:lnTo>
                        <a:lnTo>
                          <a:pt x="10" y="47"/>
                        </a:lnTo>
                        <a:lnTo>
                          <a:pt x="10" y="7"/>
                        </a:lnTo>
                        <a:lnTo>
                          <a:pt x="10" y="5"/>
                        </a:lnTo>
                        <a:lnTo>
                          <a:pt x="10" y="2"/>
                        </a:lnTo>
                        <a:lnTo>
                          <a:pt x="7" y="0"/>
                        </a:lnTo>
                        <a:lnTo>
                          <a:pt x="5" y="0"/>
                        </a:lnTo>
                        <a:lnTo>
                          <a:pt x="2" y="2"/>
                        </a:lnTo>
                        <a:lnTo>
                          <a:pt x="0" y="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2" name="Freeform 462">
                    <a:extLst>
                      <a:ext uri="{FF2B5EF4-FFF2-40B4-BE49-F238E27FC236}">
                        <a16:creationId xmlns:a16="http://schemas.microsoft.com/office/drawing/2014/main" id="{7BA41BBD-7808-4FE1-A555-B5A2FCCBB27A}"/>
                      </a:ext>
                    </a:extLst>
                  </p:cNvPr>
                  <p:cNvSpPr>
                    <a:spLocks noChangeAspect="1"/>
                  </p:cNvSpPr>
                  <p:nvPr/>
                </p:nvSpPr>
                <p:spPr bwMode="auto">
                  <a:xfrm>
                    <a:off x="4255" y="3309"/>
                    <a:ext cx="10" cy="50"/>
                  </a:xfrm>
                  <a:custGeom>
                    <a:avLst/>
                    <a:gdLst>
                      <a:gd name="T0" fmla="*/ 0 w 10"/>
                      <a:gd name="T1" fmla="*/ 45 h 50"/>
                      <a:gd name="T2" fmla="*/ 0 w 10"/>
                      <a:gd name="T3" fmla="*/ 48 h 50"/>
                      <a:gd name="T4" fmla="*/ 2 w 10"/>
                      <a:gd name="T5" fmla="*/ 50 h 50"/>
                      <a:gd name="T6" fmla="*/ 5 w 10"/>
                      <a:gd name="T7" fmla="*/ 50 h 50"/>
                      <a:gd name="T8" fmla="*/ 7 w 10"/>
                      <a:gd name="T9" fmla="*/ 50 h 50"/>
                      <a:gd name="T10" fmla="*/ 10 w 10"/>
                      <a:gd name="T11" fmla="*/ 50 h 50"/>
                      <a:gd name="T12" fmla="*/ 10 w 10"/>
                      <a:gd name="T13" fmla="*/ 48 h 50"/>
                      <a:gd name="T14" fmla="*/ 10 w 10"/>
                      <a:gd name="T15" fmla="*/ 7 h 50"/>
                      <a:gd name="T16" fmla="*/ 10 w 10"/>
                      <a:gd name="T17" fmla="*/ 5 h 50"/>
                      <a:gd name="T18" fmla="*/ 10 w 10"/>
                      <a:gd name="T19" fmla="*/ 2 h 50"/>
                      <a:gd name="T20" fmla="*/ 7 w 10"/>
                      <a:gd name="T21" fmla="*/ 0 h 50"/>
                      <a:gd name="T22" fmla="*/ 5 w 10"/>
                      <a:gd name="T23" fmla="*/ 0 h 50"/>
                      <a:gd name="T24" fmla="*/ 2 w 10"/>
                      <a:gd name="T25" fmla="*/ 2 h 50"/>
                      <a:gd name="T26" fmla="*/ 0 w 10"/>
                      <a:gd name="T27" fmla="*/ 5 h 50"/>
                      <a:gd name="T28" fmla="*/ 0 w 10"/>
                      <a:gd name="T29" fmla="*/ 45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5"/>
                        </a:moveTo>
                        <a:lnTo>
                          <a:pt x="0" y="48"/>
                        </a:lnTo>
                        <a:lnTo>
                          <a:pt x="2" y="50"/>
                        </a:lnTo>
                        <a:lnTo>
                          <a:pt x="5" y="50"/>
                        </a:lnTo>
                        <a:lnTo>
                          <a:pt x="7" y="50"/>
                        </a:lnTo>
                        <a:lnTo>
                          <a:pt x="10" y="50"/>
                        </a:lnTo>
                        <a:lnTo>
                          <a:pt x="10" y="48"/>
                        </a:lnTo>
                        <a:lnTo>
                          <a:pt x="10" y="7"/>
                        </a:lnTo>
                        <a:lnTo>
                          <a:pt x="10" y="5"/>
                        </a:lnTo>
                        <a:lnTo>
                          <a:pt x="10" y="2"/>
                        </a:lnTo>
                        <a:lnTo>
                          <a:pt x="7" y="0"/>
                        </a:lnTo>
                        <a:lnTo>
                          <a:pt x="5" y="0"/>
                        </a:lnTo>
                        <a:lnTo>
                          <a:pt x="2" y="2"/>
                        </a:lnTo>
                        <a:lnTo>
                          <a:pt x="0" y="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3" name="Freeform 463">
                    <a:extLst>
                      <a:ext uri="{FF2B5EF4-FFF2-40B4-BE49-F238E27FC236}">
                        <a16:creationId xmlns:a16="http://schemas.microsoft.com/office/drawing/2014/main" id="{BC453B8D-97A9-4AAB-8AEC-9FFA77EA7FCB}"/>
                      </a:ext>
                    </a:extLst>
                  </p:cNvPr>
                  <p:cNvSpPr>
                    <a:spLocks noChangeAspect="1"/>
                  </p:cNvSpPr>
                  <p:nvPr/>
                </p:nvSpPr>
                <p:spPr bwMode="auto">
                  <a:xfrm>
                    <a:off x="4255" y="3238"/>
                    <a:ext cx="10" cy="51"/>
                  </a:xfrm>
                  <a:custGeom>
                    <a:avLst/>
                    <a:gdLst>
                      <a:gd name="T0" fmla="*/ 0 w 10"/>
                      <a:gd name="T1" fmla="*/ 46 h 51"/>
                      <a:gd name="T2" fmla="*/ 0 w 10"/>
                      <a:gd name="T3" fmla="*/ 48 h 51"/>
                      <a:gd name="T4" fmla="*/ 2 w 10"/>
                      <a:gd name="T5" fmla="*/ 51 h 51"/>
                      <a:gd name="T6" fmla="*/ 5 w 10"/>
                      <a:gd name="T7" fmla="*/ 51 h 51"/>
                      <a:gd name="T8" fmla="*/ 7 w 10"/>
                      <a:gd name="T9" fmla="*/ 51 h 51"/>
                      <a:gd name="T10" fmla="*/ 10 w 10"/>
                      <a:gd name="T11" fmla="*/ 51 h 51"/>
                      <a:gd name="T12" fmla="*/ 10 w 10"/>
                      <a:gd name="T13" fmla="*/ 48 h 51"/>
                      <a:gd name="T14" fmla="*/ 10 w 10"/>
                      <a:gd name="T15" fmla="*/ 8 h 51"/>
                      <a:gd name="T16" fmla="*/ 10 w 10"/>
                      <a:gd name="T17" fmla="*/ 5 h 51"/>
                      <a:gd name="T18" fmla="*/ 10 w 10"/>
                      <a:gd name="T19" fmla="*/ 3 h 51"/>
                      <a:gd name="T20" fmla="*/ 7 w 10"/>
                      <a:gd name="T21" fmla="*/ 0 h 51"/>
                      <a:gd name="T22" fmla="*/ 5 w 10"/>
                      <a:gd name="T23" fmla="*/ 0 h 51"/>
                      <a:gd name="T24" fmla="*/ 2 w 10"/>
                      <a:gd name="T25" fmla="*/ 3 h 51"/>
                      <a:gd name="T26" fmla="*/ 0 w 10"/>
                      <a:gd name="T27" fmla="*/ 5 h 51"/>
                      <a:gd name="T28" fmla="*/ 0 w 10"/>
                      <a:gd name="T29" fmla="*/ 46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6"/>
                        </a:moveTo>
                        <a:lnTo>
                          <a:pt x="0" y="48"/>
                        </a:lnTo>
                        <a:lnTo>
                          <a:pt x="2" y="51"/>
                        </a:lnTo>
                        <a:lnTo>
                          <a:pt x="5" y="51"/>
                        </a:lnTo>
                        <a:lnTo>
                          <a:pt x="7" y="51"/>
                        </a:lnTo>
                        <a:lnTo>
                          <a:pt x="10" y="51"/>
                        </a:lnTo>
                        <a:lnTo>
                          <a:pt x="10" y="48"/>
                        </a:lnTo>
                        <a:lnTo>
                          <a:pt x="10" y="8"/>
                        </a:lnTo>
                        <a:lnTo>
                          <a:pt x="10" y="5"/>
                        </a:lnTo>
                        <a:lnTo>
                          <a:pt x="10" y="3"/>
                        </a:lnTo>
                        <a:lnTo>
                          <a:pt x="7" y="0"/>
                        </a:lnTo>
                        <a:lnTo>
                          <a:pt x="5" y="0"/>
                        </a:lnTo>
                        <a:lnTo>
                          <a:pt x="2" y="3"/>
                        </a:lnTo>
                        <a:lnTo>
                          <a:pt x="0" y="5"/>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4" name="Freeform 464">
                    <a:extLst>
                      <a:ext uri="{FF2B5EF4-FFF2-40B4-BE49-F238E27FC236}">
                        <a16:creationId xmlns:a16="http://schemas.microsoft.com/office/drawing/2014/main" id="{B31B63CE-E92A-4D49-ABF6-012CA01EC00F}"/>
                      </a:ext>
                    </a:extLst>
                  </p:cNvPr>
                  <p:cNvSpPr>
                    <a:spLocks noChangeAspect="1"/>
                  </p:cNvSpPr>
                  <p:nvPr/>
                </p:nvSpPr>
                <p:spPr bwMode="auto">
                  <a:xfrm>
                    <a:off x="4255" y="3168"/>
                    <a:ext cx="13" cy="50"/>
                  </a:xfrm>
                  <a:custGeom>
                    <a:avLst/>
                    <a:gdLst>
                      <a:gd name="T0" fmla="*/ 0 w 13"/>
                      <a:gd name="T1" fmla="*/ 45 h 50"/>
                      <a:gd name="T2" fmla="*/ 0 w 13"/>
                      <a:gd name="T3" fmla="*/ 48 h 50"/>
                      <a:gd name="T4" fmla="*/ 2 w 13"/>
                      <a:gd name="T5" fmla="*/ 50 h 50"/>
                      <a:gd name="T6" fmla="*/ 5 w 13"/>
                      <a:gd name="T7" fmla="*/ 50 h 50"/>
                      <a:gd name="T8" fmla="*/ 7 w 13"/>
                      <a:gd name="T9" fmla="*/ 50 h 50"/>
                      <a:gd name="T10" fmla="*/ 10 w 13"/>
                      <a:gd name="T11" fmla="*/ 50 h 50"/>
                      <a:gd name="T12" fmla="*/ 10 w 13"/>
                      <a:gd name="T13" fmla="*/ 48 h 50"/>
                      <a:gd name="T14" fmla="*/ 13 w 13"/>
                      <a:gd name="T15" fmla="*/ 7 h 50"/>
                      <a:gd name="T16" fmla="*/ 13 w 13"/>
                      <a:gd name="T17" fmla="*/ 5 h 50"/>
                      <a:gd name="T18" fmla="*/ 10 w 13"/>
                      <a:gd name="T19" fmla="*/ 2 h 50"/>
                      <a:gd name="T20" fmla="*/ 7 w 13"/>
                      <a:gd name="T21" fmla="*/ 0 h 50"/>
                      <a:gd name="T22" fmla="*/ 5 w 13"/>
                      <a:gd name="T23" fmla="*/ 0 h 50"/>
                      <a:gd name="T24" fmla="*/ 2 w 13"/>
                      <a:gd name="T25" fmla="*/ 2 h 50"/>
                      <a:gd name="T26" fmla="*/ 2 w 13"/>
                      <a:gd name="T27" fmla="*/ 5 h 50"/>
                      <a:gd name="T28" fmla="*/ 0 w 13"/>
                      <a:gd name="T29" fmla="*/ 45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 h="50">
                        <a:moveTo>
                          <a:pt x="0" y="45"/>
                        </a:moveTo>
                        <a:lnTo>
                          <a:pt x="0" y="48"/>
                        </a:lnTo>
                        <a:lnTo>
                          <a:pt x="2" y="50"/>
                        </a:lnTo>
                        <a:lnTo>
                          <a:pt x="5" y="50"/>
                        </a:lnTo>
                        <a:lnTo>
                          <a:pt x="7" y="50"/>
                        </a:lnTo>
                        <a:lnTo>
                          <a:pt x="10" y="50"/>
                        </a:lnTo>
                        <a:lnTo>
                          <a:pt x="10" y="48"/>
                        </a:lnTo>
                        <a:lnTo>
                          <a:pt x="13" y="7"/>
                        </a:lnTo>
                        <a:lnTo>
                          <a:pt x="13" y="5"/>
                        </a:lnTo>
                        <a:lnTo>
                          <a:pt x="10" y="2"/>
                        </a:lnTo>
                        <a:lnTo>
                          <a:pt x="7" y="0"/>
                        </a:lnTo>
                        <a:lnTo>
                          <a:pt x="5" y="0"/>
                        </a:lnTo>
                        <a:lnTo>
                          <a:pt x="2" y="2"/>
                        </a:lnTo>
                        <a:lnTo>
                          <a:pt x="2" y="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5" name="Freeform 465">
                    <a:extLst>
                      <a:ext uri="{FF2B5EF4-FFF2-40B4-BE49-F238E27FC236}">
                        <a16:creationId xmlns:a16="http://schemas.microsoft.com/office/drawing/2014/main" id="{5236F587-89CB-4880-9C23-EB1A9A158F5B}"/>
                      </a:ext>
                    </a:extLst>
                  </p:cNvPr>
                  <p:cNvSpPr>
                    <a:spLocks noChangeAspect="1"/>
                  </p:cNvSpPr>
                  <p:nvPr/>
                </p:nvSpPr>
                <p:spPr bwMode="auto">
                  <a:xfrm>
                    <a:off x="4257" y="3097"/>
                    <a:ext cx="11" cy="51"/>
                  </a:xfrm>
                  <a:custGeom>
                    <a:avLst/>
                    <a:gdLst>
                      <a:gd name="T0" fmla="*/ 0 w 11"/>
                      <a:gd name="T1" fmla="*/ 46 h 51"/>
                      <a:gd name="T2" fmla="*/ 0 w 11"/>
                      <a:gd name="T3" fmla="*/ 48 h 51"/>
                      <a:gd name="T4" fmla="*/ 0 w 11"/>
                      <a:gd name="T5" fmla="*/ 51 h 51"/>
                      <a:gd name="T6" fmla="*/ 3 w 11"/>
                      <a:gd name="T7" fmla="*/ 51 h 51"/>
                      <a:gd name="T8" fmla="*/ 5 w 11"/>
                      <a:gd name="T9" fmla="*/ 51 h 51"/>
                      <a:gd name="T10" fmla="*/ 8 w 11"/>
                      <a:gd name="T11" fmla="*/ 51 h 51"/>
                      <a:gd name="T12" fmla="*/ 11 w 11"/>
                      <a:gd name="T13" fmla="*/ 48 h 51"/>
                      <a:gd name="T14" fmla="*/ 11 w 11"/>
                      <a:gd name="T15" fmla="*/ 8 h 51"/>
                      <a:gd name="T16" fmla="*/ 11 w 11"/>
                      <a:gd name="T17" fmla="*/ 5 h 51"/>
                      <a:gd name="T18" fmla="*/ 8 w 11"/>
                      <a:gd name="T19" fmla="*/ 3 h 51"/>
                      <a:gd name="T20" fmla="*/ 5 w 11"/>
                      <a:gd name="T21" fmla="*/ 0 h 51"/>
                      <a:gd name="T22" fmla="*/ 3 w 11"/>
                      <a:gd name="T23" fmla="*/ 0 h 51"/>
                      <a:gd name="T24" fmla="*/ 0 w 11"/>
                      <a:gd name="T25" fmla="*/ 3 h 51"/>
                      <a:gd name="T26" fmla="*/ 0 w 11"/>
                      <a:gd name="T27" fmla="*/ 5 h 51"/>
                      <a:gd name="T28" fmla="*/ 0 w 11"/>
                      <a:gd name="T29" fmla="*/ 46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1">
                        <a:moveTo>
                          <a:pt x="0" y="46"/>
                        </a:moveTo>
                        <a:lnTo>
                          <a:pt x="0" y="48"/>
                        </a:lnTo>
                        <a:lnTo>
                          <a:pt x="0" y="51"/>
                        </a:lnTo>
                        <a:lnTo>
                          <a:pt x="3" y="51"/>
                        </a:lnTo>
                        <a:lnTo>
                          <a:pt x="5" y="51"/>
                        </a:lnTo>
                        <a:lnTo>
                          <a:pt x="8" y="51"/>
                        </a:lnTo>
                        <a:lnTo>
                          <a:pt x="11" y="48"/>
                        </a:lnTo>
                        <a:lnTo>
                          <a:pt x="11" y="8"/>
                        </a:lnTo>
                        <a:lnTo>
                          <a:pt x="11" y="5"/>
                        </a:lnTo>
                        <a:lnTo>
                          <a:pt x="8" y="3"/>
                        </a:lnTo>
                        <a:lnTo>
                          <a:pt x="5" y="0"/>
                        </a:lnTo>
                        <a:lnTo>
                          <a:pt x="3" y="0"/>
                        </a:lnTo>
                        <a:lnTo>
                          <a:pt x="0" y="3"/>
                        </a:lnTo>
                        <a:lnTo>
                          <a:pt x="0" y="5"/>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6" name="Freeform 466">
                    <a:extLst>
                      <a:ext uri="{FF2B5EF4-FFF2-40B4-BE49-F238E27FC236}">
                        <a16:creationId xmlns:a16="http://schemas.microsoft.com/office/drawing/2014/main" id="{21069F99-9F30-4836-B53A-A2B016689277}"/>
                      </a:ext>
                    </a:extLst>
                  </p:cNvPr>
                  <p:cNvSpPr>
                    <a:spLocks noChangeAspect="1"/>
                  </p:cNvSpPr>
                  <p:nvPr/>
                </p:nvSpPr>
                <p:spPr bwMode="auto">
                  <a:xfrm>
                    <a:off x="4257" y="3027"/>
                    <a:ext cx="11" cy="50"/>
                  </a:xfrm>
                  <a:custGeom>
                    <a:avLst/>
                    <a:gdLst>
                      <a:gd name="T0" fmla="*/ 0 w 11"/>
                      <a:gd name="T1" fmla="*/ 45 h 50"/>
                      <a:gd name="T2" fmla="*/ 0 w 11"/>
                      <a:gd name="T3" fmla="*/ 47 h 50"/>
                      <a:gd name="T4" fmla="*/ 0 w 11"/>
                      <a:gd name="T5" fmla="*/ 50 h 50"/>
                      <a:gd name="T6" fmla="*/ 3 w 11"/>
                      <a:gd name="T7" fmla="*/ 50 h 50"/>
                      <a:gd name="T8" fmla="*/ 5 w 11"/>
                      <a:gd name="T9" fmla="*/ 50 h 50"/>
                      <a:gd name="T10" fmla="*/ 8 w 11"/>
                      <a:gd name="T11" fmla="*/ 50 h 50"/>
                      <a:gd name="T12" fmla="*/ 11 w 11"/>
                      <a:gd name="T13" fmla="*/ 47 h 50"/>
                      <a:gd name="T14" fmla="*/ 11 w 11"/>
                      <a:gd name="T15" fmla="*/ 7 h 50"/>
                      <a:gd name="T16" fmla="*/ 11 w 11"/>
                      <a:gd name="T17" fmla="*/ 5 h 50"/>
                      <a:gd name="T18" fmla="*/ 8 w 11"/>
                      <a:gd name="T19" fmla="*/ 2 h 50"/>
                      <a:gd name="T20" fmla="*/ 5 w 11"/>
                      <a:gd name="T21" fmla="*/ 0 h 50"/>
                      <a:gd name="T22" fmla="*/ 3 w 11"/>
                      <a:gd name="T23" fmla="*/ 0 h 50"/>
                      <a:gd name="T24" fmla="*/ 0 w 11"/>
                      <a:gd name="T25" fmla="*/ 2 h 50"/>
                      <a:gd name="T26" fmla="*/ 0 w 11"/>
                      <a:gd name="T27" fmla="*/ 5 h 50"/>
                      <a:gd name="T28" fmla="*/ 0 w 11"/>
                      <a:gd name="T29" fmla="*/ 45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0">
                        <a:moveTo>
                          <a:pt x="0" y="45"/>
                        </a:moveTo>
                        <a:lnTo>
                          <a:pt x="0" y="47"/>
                        </a:lnTo>
                        <a:lnTo>
                          <a:pt x="0" y="50"/>
                        </a:lnTo>
                        <a:lnTo>
                          <a:pt x="3" y="50"/>
                        </a:lnTo>
                        <a:lnTo>
                          <a:pt x="5" y="50"/>
                        </a:lnTo>
                        <a:lnTo>
                          <a:pt x="8" y="50"/>
                        </a:lnTo>
                        <a:lnTo>
                          <a:pt x="11" y="47"/>
                        </a:lnTo>
                        <a:lnTo>
                          <a:pt x="11" y="7"/>
                        </a:lnTo>
                        <a:lnTo>
                          <a:pt x="11" y="5"/>
                        </a:lnTo>
                        <a:lnTo>
                          <a:pt x="8" y="2"/>
                        </a:lnTo>
                        <a:lnTo>
                          <a:pt x="5" y="0"/>
                        </a:lnTo>
                        <a:lnTo>
                          <a:pt x="3" y="0"/>
                        </a:lnTo>
                        <a:lnTo>
                          <a:pt x="0" y="2"/>
                        </a:lnTo>
                        <a:lnTo>
                          <a:pt x="0" y="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7" name="Freeform 467">
                    <a:extLst>
                      <a:ext uri="{FF2B5EF4-FFF2-40B4-BE49-F238E27FC236}">
                        <a16:creationId xmlns:a16="http://schemas.microsoft.com/office/drawing/2014/main" id="{147B05A9-F806-4DB2-9802-0FA2107F88E7}"/>
                      </a:ext>
                    </a:extLst>
                  </p:cNvPr>
                  <p:cNvSpPr>
                    <a:spLocks noChangeAspect="1"/>
                  </p:cNvSpPr>
                  <p:nvPr/>
                </p:nvSpPr>
                <p:spPr bwMode="auto">
                  <a:xfrm>
                    <a:off x="4257" y="2956"/>
                    <a:ext cx="11" cy="50"/>
                  </a:xfrm>
                  <a:custGeom>
                    <a:avLst/>
                    <a:gdLst>
                      <a:gd name="T0" fmla="*/ 0 w 11"/>
                      <a:gd name="T1" fmla="*/ 45 h 50"/>
                      <a:gd name="T2" fmla="*/ 0 w 11"/>
                      <a:gd name="T3" fmla="*/ 48 h 50"/>
                      <a:gd name="T4" fmla="*/ 0 w 11"/>
                      <a:gd name="T5" fmla="*/ 50 h 50"/>
                      <a:gd name="T6" fmla="*/ 3 w 11"/>
                      <a:gd name="T7" fmla="*/ 50 h 50"/>
                      <a:gd name="T8" fmla="*/ 5 w 11"/>
                      <a:gd name="T9" fmla="*/ 50 h 50"/>
                      <a:gd name="T10" fmla="*/ 8 w 11"/>
                      <a:gd name="T11" fmla="*/ 50 h 50"/>
                      <a:gd name="T12" fmla="*/ 11 w 11"/>
                      <a:gd name="T13" fmla="*/ 48 h 50"/>
                      <a:gd name="T14" fmla="*/ 11 w 11"/>
                      <a:gd name="T15" fmla="*/ 8 h 50"/>
                      <a:gd name="T16" fmla="*/ 11 w 11"/>
                      <a:gd name="T17" fmla="*/ 5 h 50"/>
                      <a:gd name="T18" fmla="*/ 8 w 11"/>
                      <a:gd name="T19" fmla="*/ 2 h 50"/>
                      <a:gd name="T20" fmla="*/ 5 w 11"/>
                      <a:gd name="T21" fmla="*/ 0 h 50"/>
                      <a:gd name="T22" fmla="*/ 3 w 11"/>
                      <a:gd name="T23" fmla="*/ 0 h 50"/>
                      <a:gd name="T24" fmla="*/ 0 w 11"/>
                      <a:gd name="T25" fmla="*/ 2 h 50"/>
                      <a:gd name="T26" fmla="*/ 0 w 11"/>
                      <a:gd name="T27" fmla="*/ 5 h 50"/>
                      <a:gd name="T28" fmla="*/ 0 w 11"/>
                      <a:gd name="T29" fmla="*/ 45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0">
                        <a:moveTo>
                          <a:pt x="0" y="45"/>
                        </a:moveTo>
                        <a:lnTo>
                          <a:pt x="0" y="48"/>
                        </a:lnTo>
                        <a:lnTo>
                          <a:pt x="0" y="50"/>
                        </a:lnTo>
                        <a:lnTo>
                          <a:pt x="3" y="50"/>
                        </a:lnTo>
                        <a:lnTo>
                          <a:pt x="5" y="50"/>
                        </a:lnTo>
                        <a:lnTo>
                          <a:pt x="8" y="50"/>
                        </a:lnTo>
                        <a:lnTo>
                          <a:pt x="11" y="48"/>
                        </a:lnTo>
                        <a:lnTo>
                          <a:pt x="11" y="8"/>
                        </a:lnTo>
                        <a:lnTo>
                          <a:pt x="11" y="5"/>
                        </a:lnTo>
                        <a:lnTo>
                          <a:pt x="8" y="2"/>
                        </a:lnTo>
                        <a:lnTo>
                          <a:pt x="5" y="0"/>
                        </a:lnTo>
                        <a:lnTo>
                          <a:pt x="3" y="0"/>
                        </a:lnTo>
                        <a:lnTo>
                          <a:pt x="0" y="2"/>
                        </a:lnTo>
                        <a:lnTo>
                          <a:pt x="0" y="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8" name="Freeform 468">
                    <a:extLst>
                      <a:ext uri="{FF2B5EF4-FFF2-40B4-BE49-F238E27FC236}">
                        <a16:creationId xmlns:a16="http://schemas.microsoft.com/office/drawing/2014/main" id="{B778593E-54FA-4EB4-A188-852F64C858E1}"/>
                      </a:ext>
                    </a:extLst>
                  </p:cNvPr>
                  <p:cNvSpPr>
                    <a:spLocks noChangeAspect="1"/>
                  </p:cNvSpPr>
                  <p:nvPr/>
                </p:nvSpPr>
                <p:spPr bwMode="auto">
                  <a:xfrm>
                    <a:off x="4257" y="2885"/>
                    <a:ext cx="11" cy="51"/>
                  </a:xfrm>
                  <a:custGeom>
                    <a:avLst/>
                    <a:gdLst>
                      <a:gd name="T0" fmla="*/ 0 w 11"/>
                      <a:gd name="T1" fmla="*/ 46 h 51"/>
                      <a:gd name="T2" fmla="*/ 0 w 11"/>
                      <a:gd name="T3" fmla="*/ 48 h 51"/>
                      <a:gd name="T4" fmla="*/ 0 w 11"/>
                      <a:gd name="T5" fmla="*/ 51 h 51"/>
                      <a:gd name="T6" fmla="*/ 3 w 11"/>
                      <a:gd name="T7" fmla="*/ 51 h 51"/>
                      <a:gd name="T8" fmla="*/ 5 w 11"/>
                      <a:gd name="T9" fmla="*/ 51 h 51"/>
                      <a:gd name="T10" fmla="*/ 8 w 11"/>
                      <a:gd name="T11" fmla="*/ 51 h 51"/>
                      <a:gd name="T12" fmla="*/ 11 w 11"/>
                      <a:gd name="T13" fmla="*/ 48 h 51"/>
                      <a:gd name="T14" fmla="*/ 11 w 11"/>
                      <a:gd name="T15" fmla="*/ 8 h 51"/>
                      <a:gd name="T16" fmla="*/ 11 w 11"/>
                      <a:gd name="T17" fmla="*/ 5 h 51"/>
                      <a:gd name="T18" fmla="*/ 8 w 11"/>
                      <a:gd name="T19" fmla="*/ 3 h 51"/>
                      <a:gd name="T20" fmla="*/ 5 w 11"/>
                      <a:gd name="T21" fmla="*/ 0 h 51"/>
                      <a:gd name="T22" fmla="*/ 3 w 11"/>
                      <a:gd name="T23" fmla="*/ 0 h 51"/>
                      <a:gd name="T24" fmla="*/ 0 w 11"/>
                      <a:gd name="T25" fmla="*/ 3 h 51"/>
                      <a:gd name="T26" fmla="*/ 0 w 11"/>
                      <a:gd name="T27" fmla="*/ 5 h 51"/>
                      <a:gd name="T28" fmla="*/ 0 w 11"/>
                      <a:gd name="T29" fmla="*/ 46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1">
                        <a:moveTo>
                          <a:pt x="0" y="46"/>
                        </a:moveTo>
                        <a:lnTo>
                          <a:pt x="0" y="48"/>
                        </a:lnTo>
                        <a:lnTo>
                          <a:pt x="0" y="51"/>
                        </a:lnTo>
                        <a:lnTo>
                          <a:pt x="3" y="51"/>
                        </a:lnTo>
                        <a:lnTo>
                          <a:pt x="5" y="51"/>
                        </a:lnTo>
                        <a:lnTo>
                          <a:pt x="8" y="51"/>
                        </a:lnTo>
                        <a:lnTo>
                          <a:pt x="11" y="48"/>
                        </a:lnTo>
                        <a:lnTo>
                          <a:pt x="11" y="8"/>
                        </a:lnTo>
                        <a:lnTo>
                          <a:pt x="11" y="5"/>
                        </a:lnTo>
                        <a:lnTo>
                          <a:pt x="8" y="3"/>
                        </a:lnTo>
                        <a:lnTo>
                          <a:pt x="5" y="0"/>
                        </a:lnTo>
                        <a:lnTo>
                          <a:pt x="3" y="0"/>
                        </a:lnTo>
                        <a:lnTo>
                          <a:pt x="0" y="3"/>
                        </a:lnTo>
                        <a:lnTo>
                          <a:pt x="0" y="5"/>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29" name="Group 469">
                  <a:extLst>
                    <a:ext uri="{FF2B5EF4-FFF2-40B4-BE49-F238E27FC236}">
                      <a16:creationId xmlns:a16="http://schemas.microsoft.com/office/drawing/2014/main" id="{2F76F348-62CC-4B8A-A526-B7A8C92AB5A7}"/>
                    </a:ext>
                  </a:extLst>
                </p:cNvPr>
                <p:cNvGrpSpPr>
                  <a:grpSpLocks noChangeAspect="1"/>
                </p:cNvGrpSpPr>
                <p:nvPr/>
              </p:nvGrpSpPr>
              <p:grpSpPr bwMode="auto">
                <a:xfrm>
                  <a:off x="4767" y="2885"/>
                  <a:ext cx="10" cy="616"/>
                  <a:chOff x="4767" y="2885"/>
                  <a:chExt cx="10" cy="616"/>
                </a:xfrm>
              </p:grpSpPr>
              <p:sp>
                <p:nvSpPr>
                  <p:cNvPr id="141" name="Freeform 470">
                    <a:extLst>
                      <a:ext uri="{FF2B5EF4-FFF2-40B4-BE49-F238E27FC236}">
                        <a16:creationId xmlns:a16="http://schemas.microsoft.com/office/drawing/2014/main" id="{77035696-4283-4B42-A8B5-B9329F424C77}"/>
                      </a:ext>
                    </a:extLst>
                  </p:cNvPr>
                  <p:cNvSpPr>
                    <a:spLocks noChangeAspect="1"/>
                  </p:cNvSpPr>
                  <p:nvPr/>
                </p:nvSpPr>
                <p:spPr bwMode="auto">
                  <a:xfrm>
                    <a:off x="4767" y="3450"/>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2" name="Freeform 471">
                    <a:extLst>
                      <a:ext uri="{FF2B5EF4-FFF2-40B4-BE49-F238E27FC236}">
                        <a16:creationId xmlns:a16="http://schemas.microsoft.com/office/drawing/2014/main" id="{201608C5-66AA-495F-B4C5-8B1F41A1B7E1}"/>
                      </a:ext>
                    </a:extLst>
                  </p:cNvPr>
                  <p:cNvSpPr>
                    <a:spLocks noChangeAspect="1"/>
                  </p:cNvSpPr>
                  <p:nvPr/>
                </p:nvSpPr>
                <p:spPr bwMode="auto">
                  <a:xfrm>
                    <a:off x="4767" y="3380"/>
                    <a:ext cx="10" cy="50"/>
                  </a:xfrm>
                  <a:custGeom>
                    <a:avLst/>
                    <a:gdLst>
                      <a:gd name="T0" fmla="*/ 0 w 10"/>
                      <a:gd name="T1" fmla="*/ 47 h 50"/>
                      <a:gd name="T2" fmla="*/ 3 w 10"/>
                      <a:gd name="T3" fmla="*/ 47 h 50"/>
                      <a:gd name="T4" fmla="*/ 5 w 10"/>
                      <a:gd name="T5" fmla="*/ 50 h 50"/>
                      <a:gd name="T6" fmla="*/ 5 w 10"/>
                      <a:gd name="T7" fmla="*/ 50 h 50"/>
                      <a:gd name="T8" fmla="*/ 8 w 10"/>
                      <a:gd name="T9" fmla="*/ 47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7"/>
                        </a:moveTo>
                        <a:lnTo>
                          <a:pt x="3" y="47"/>
                        </a:lnTo>
                        <a:lnTo>
                          <a:pt x="5" y="50"/>
                        </a:lnTo>
                        <a:lnTo>
                          <a:pt x="8" y="47"/>
                        </a:lnTo>
                        <a:lnTo>
                          <a:pt x="10" y="45"/>
                        </a:lnTo>
                        <a:lnTo>
                          <a:pt x="10"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3" name="Freeform 472">
                    <a:extLst>
                      <a:ext uri="{FF2B5EF4-FFF2-40B4-BE49-F238E27FC236}">
                        <a16:creationId xmlns:a16="http://schemas.microsoft.com/office/drawing/2014/main" id="{268B11AA-A5D8-4F35-8491-49FD8BE0652F}"/>
                      </a:ext>
                    </a:extLst>
                  </p:cNvPr>
                  <p:cNvSpPr>
                    <a:spLocks noChangeAspect="1"/>
                  </p:cNvSpPr>
                  <p:nvPr/>
                </p:nvSpPr>
                <p:spPr bwMode="auto">
                  <a:xfrm>
                    <a:off x="4767" y="3309"/>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4" name="Freeform 473">
                    <a:extLst>
                      <a:ext uri="{FF2B5EF4-FFF2-40B4-BE49-F238E27FC236}">
                        <a16:creationId xmlns:a16="http://schemas.microsoft.com/office/drawing/2014/main" id="{F62F15BA-AE8C-416A-BEF2-9C7267FF03EE}"/>
                      </a:ext>
                    </a:extLst>
                  </p:cNvPr>
                  <p:cNvSpPr>
                    <a:spLocks noChangeAspect="1"/>
                  </p:cNvSpPr>
                  <p:nvPr/>
                </p:nvSpPr>
                <p:spPr bwMode="auto">
                  <a:xfrm>
                    <a:off x="4767" y="3238"/>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5" name="Freeform 474">
                    <a:extLst>
                      <a:ext uri="{FF2B5EF4-FFF2-40B4-BE49-F238E27FC236}">
                        <a16:creationId xmlns:a16="http://schemas.microsoft.com/office/drawing/2014/main" id="{4357D89A-64EE-424E-9821-7DCF42D89EF8}"/>
                      </a:ext>
                    </a:extLst>
                  </p:cNvPr>
                  <p:cNvSpPr>
                    <a:spLocks noChangeAspect="1"/>
                  </p:cNvSpPr>
                  <p:nvPr/>
                </p:nvSpPr>
                <p:spPr bwMode="auto">
                  <a:xfrm>
                    <a:off x="4767" y="3168"/>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6" name="Freeform 475">
                    <a:extLst>
                      <a:ext uri="{FF2B5EF4-FFF2-40B4-BE49-F238E27FC236}">
                        <a16:creationId xmlns:a16="http://schemas.microsoft.com/office/drawing/2014/main" id="{52408223-F0F2-444B-B1FB-6F8A00D40700}"/>
                      </a:ext>
                    </a:extLst>
                  </p:cNvPr>
                  <p:cNvSpPr>
                    <a:spLocks noChangeAspect="1"/>
                  </p:cNvSpPr>
                  <p:nvPr/>
                </p:nvSpPr>
                <p:spPr bwMode="auto">
                  <a:xfrm>
                    <a:off x="4767" y="3097"/>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7" name="Freeform 476">
                    <a:extLst>
                      <a:ext uri="{FF2B5EF4-FFF2-40B4-BE49-F238E27FC236}">
                        <a16:creationId xmlns:a16="http://schemas.microsoft.com/office/drawing/2014/main" id="{7A22E9F0-3956-4F90-914E-462091190AC7}"/>
                      </a:ext>
                    </a:extLst>
                  </p:cNvPr>
                  <p:cNvSpPr>
                    <a:spLocks noChangeAspect="1"/>
                  </p:cNvSpPr>
                  <p:nvPr/>
                </p:nvSpPr>
                <p:spPr bwMode="auto">
                  <a:xfrm>
                    <a:off x="4767" y="3027"/>
                    <a:ext cx="10" cy="50"/>
                  </a:xfrm>
                  <a:custGeom>
                    <a:avLst/>
                    <a:gdLst>
                      <a:gd name="T0" fmla="*/ 0 w 10"/>
                      <a:gd name="T1" fmla="*/ 47 h 50"/>
                      <a:gd name="T2" fmla="*/ 3 w 10"/>
                      <a:gd name="T3" fmla="*/ 47 h 50"/>
                      <a:gd name="T4" fmla="*/ 5 w 10"/>
                      <a:gd name="T5" fmla="*/ 50 h 50"/>
                      <a:gd name="T6" fmla="*/ 5 w 10"/>
                      <a:gd name="T7" fmla="*/ 50 h 50"/>
                      <a:gd name="T8" fmla="*/ 8 w 10"/>
                      <a:gd name="T9" fmla="*/ 47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7"/>
                        </a:moveTo>
                        <a:lnTo>
                          <a:pt x="3" y="47"/>
                        </a:lnTo>
                        <a:lnTo>
                          <a:pt x="5" y="50"/>
                        </a:lnTo>
                        <a:lnTo>
                          <a:pt x="8" y="47"/>
                        </a:lnTo>
                        <a:lnTo>
                          <a:pt x="10" y="45"/>
                        </a:lnTo>
                        <a:lnTo>
                          <a:pt x="10"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8" name="Freeform 477">
                    <a:extLst>
                      <a:ext uri="{FF2B5EF4-FFF2-40B4-BE49-F238E27FC236}">
                        <a16:creationId xmlns:a16="http://schemas.microsoft.com/office/drawing/2014/main" id="{37F0676D-9601-4BB3-B699-056F609377EF}"/>
                      </a:ext>
                    </a:extLst>
                  </p:cNvPr>
                  <p:cNvSpPr>
                    <a:spLocks noChangeAspect="1"/>
                  </p:cNvSpPr>
                  <p:nvPr/>
                </p:nvSpPr>
                <p:spPr bwMode="auto">
                  <a:xfrm>
                    <a:off x="4767" y="2956"/>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8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0">
                        <a:moveTo>
                          <a:pt x="0" y="48"/>
                        </a:moveTo>
                        <a:lnTo>
                          <a:pt x="3" y="48"/>
                        </a:lnTo>
                        <a:lnTo>
                          <a:pt x="5" y="50"/>
                        </a:lnTo>
                        <a:lnTo>
                          <a:pt x="8" y="48"/>
                        </a:lnTo>
                        <a:lnTo>
                          <a:pt x="10" y="45"/>
                        </a:lnTo>
                        <a:lnTo>
                          <a:pt x="10" y="5"/>
                        </a:lnTo>
                        <a:lnTo>
                          <a:pt x="8" y="2"/>
                        </a:lnTo>
                        <a:lnTo>
                          <a:pt x="5" y="0"/>
                        </a:lnTo>
                        <a:lnTo>
                          <a:pt x="3" y="2"/>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9" name="Freeform 478">
                    <a:extLst>
                      <a:ext uri="{FF2B5EF4-FFF2-40B4-BE49-F238E27FC236}">
                        <a16:creationId xmlns:a16="http://schemas.microsoft.com/office/drawing/2014/main" id="{5D389986-5D26-48B5-B891-5DB59138607B}"/>
                      </a:ext>
                    </a:extLst>
                  </p:cNvPr>
                  <p:cNvSpPr>
                    <a:spLocks noChangeAspect="1"/>
                  </p:cNvSpPr>
                  <p:nvPr/>
                </p:nvSpPr>
                <p:spPr bwMode="auto">
                  <a:xfrm>
                    <a:off x="4767" y="2885"/>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30" name="Group 479">
                  <a:extLst>
                    <a:ext uri="{FF2B5EF4-FFF2-40B4-BE49-F238E27FC236}">
                      <a16:creationId xmlns:a16="http://schemas.microsoft.com/office/drawing/2014/main" id="{CCD53E02-FAE1-4B80-9A57-8AA663A87318}"/>
                    </a:ext>
                  </a:extLst>
                </p:cNvPr>
                <p:cNvGrpSpPr>
                  <a:grpSpLocks noChangeAspect="1"/>
                </p:cNvGrpSpPr>
                <p:nvPr/>
              </p:nvGrpSpPr>
              <p:grpSpPr bwMode="auto">
                <a:xfrm>
                  <a:off x="5236" y="2885"/>
                  <a:ext cx="11" cy="616"/>
                  <a:chOff x="5236" y="2885"/>
                  <a:chExt cx="11" cy="616"/>
                </a:xfrm>
              </p:grpSpPr>
              <p:sp>
                <p:nvSpPr>
                  <p:cNvPr id="132" name="Freeform 480">
                    <a:extLst>
                      <a:ext uri="{FF2B5EF4-FFF2-40B4-BE49-F238E27FC236}">
                        <a16:creationId xmlns:a16="http://schemas.microsoft.com/office/drawing/2014/main" id="{2BF7F95B-BBD0-4A45-9940-306B7BE1BF3C}"/>
                      </a:ext>
                    </a:extLst>
                  </p:cNvPr>
                  <p:cNvSpPr>
                    <a:spLocks noChangeAspect="1"/>
                  </p:cNvSpPr>
                  <p:nvPr/>
                </p:nvSpPr>
                <p:spPr bwMode="auto">
                  <a:xfrm>
                    <a:off x="5236" y="3450"/>
                    <a:ext cx="11" cy="51"/>
                  </a:xfrm>
                  <a:custGeom>
                    <a:avLst/>
                    <a:gdLst>
                      <a:gd name="T0" fmla="*/ 0 w 11"/>
                      <a:gd name="T1" fmla="*/ 48 h 51"/>
                      <a:gd name="T2" fmla="*/ 3 w 11"/>
                      <a:gd name="T3" fmla="*/ 48 h 51"/>
                      <a:gd name="T4" fmla="*/ 5 w 11"/>
                      <a:gd name="T5" fmla="*/ 51 h 51"/>
                      <a:gd name="T6" fmla="*/ 5 w 11"/>
                      <a:gd name="T7" fmla="*/ 51 h 51"/>
                      <a:gd name="T8" fmla="*/ 8 w 11"/>
                      <a:gd name="T9" fmla="*/ 48 h 51"/>
                      <a:gd name="T10" fmla="*/ 11 w 11"/>
                      <a:gd name="T11" fmla="*/ 46 h 51"/>
                      <a:gd name="T12" fmla="*/ 11 w 11"/>
                      <a:gd name="T13" fmla="*/ 46 h 51"/>
                      <a:gd name="T14" fmla="*/ 11 w 11"/>
                      <a:gd name="T15" fmla="*/ 5 h 51"/>
                      <a:gd name="T16" fmla="*/ 8 w 11"/>
                      <a:gd name="T17" fmla="*/ 3 h 51"/>
                      <a:gd name="T18" fmla="*/ 5 w 11"/>
                      <a:gd name="T19" fmla="*/ 0 h 51"/>
                      <a:gd name="T20" fmla="*/ 5 w 11"/>
                      <a:gd name="T21" fmla="*/ 0 h 51"/>
                      <a:gd name="T22" fmla="*/ 3 w 11"/>
                      <a:gd name="T23" fmla="*/ 3 h 51"/>
                      <a:gd name="T24" fmla="*/ 0 w 11"/>
                      <a:gd name="T25" fmla="*/ 5 h 51"/>
                      <a:gd name="T26" fmla="*/ 0 w 11"/>
                      <a:gd name="T27" fmla="*/ 8 h 51"/>
                      <a:gd name="T28" fmla="*/ 0 w 11"/>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1">
                        <a:moveTo>
                          <a:pt x="0" y="48"/>
                        </a:moveTo>
                        <a:lnTo>
                          <a:pt x="3" y="48"/>
                        </a:lnTo>
                        <a:lnTo>
                          <a:pt x="5" y="51"/>
                        </a:lnTo>
                        <a:lnTo>
                          <a:pt x="8" y="48"/>
                        </a:lnTo>
                        <a:lnTo>
                          <a:pt x="11" y="46"/>
                        </a:lnTo>
                        <a:lnTo>
                          <a:pt x="11"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3" name="Freeform 481">
                    <a:extLst>
                      <a:ext uri="{FF2B5EF4-FFF2-40B4-BE49-F238E27FC236}">
                        <a16:creationId xmlns:a16="http://schemas.microsoft.com/office/drawing/2014/main" id="{8D6566BC-70A9-48AD-8F48-863D9957FE75}"/>
                      </a:ext>
                    </a:extLst>
                  </p:cNvPr>
                  <p:cNvSpPr>
                    <a:spLocks noChangeAspect="1"/>
                  </p:cNvSpPr>
                  <p:nvPr/>
                </p:nvSpPr>
                <p:spPr bwMode="auto">
                  <a:xfrm>
                    <a:off x="5236" y="3380"/>
                    <a:ext cx="11" cy="50"/>
                  </a:xfrm>
                  <a:custGeom>
                    <a:avLst/>
                    <a:gdLst>
                      <a:gd name="T0" fmla="*/ 0 w 11"/>
                      <a:gd name="T1" fmla="*/ 47 h 50"/>
                      <a:gd name="T2" fmla="*/ 3 w 11"/>
                      <a:gd name="T3" fmla="*/ 47 h 50"/>
                      <a:gd name="T4" fmla="*/ 5 w 11"/>
                      <a:gd name="T5" fmla="*/ 50 h 50"/>
                      <a:gd name="T6" fmla="*/ 5 w 11"/>
                      <a:gd name="T7" fmla="*/ 50 h 50"/>
                      <a:gd name="T8" fmla="*/ 8 w 11"/>
                      <a:gd name="T9" fmla="*/ 47 h 50"/>
                      <a:gd name="T10" fmla="*/ 11 w 11"/>
                      <a:gd name="T11" fmla="*/ 45 h 50"/>
                      <a:gd name="T12" fmla="*/ 11 w 11"/>
                      <a:gd name="T13" fmla="*/ 45 h 50"/>
                      <a:gd name="T14" fmla="*/ 11 w 11"/>
                      <a:gd name="T15" fmla="*/ 5 h 50"/>
                      <a:gd name="T16" fmla="*/ 8 w 11"/>
                      <a:gd name="T17" fmla="*/ 2 h 50"/>
                      <a:gd name="T18" fmla="*/ 5 w 11"/>
                      <a:gd name="T19" fmla="*/ 0 h 50"/>
                      <a:gd name="T20" fmla="*/ 5 w 11"/>
                      <a:gd name="T21" fmla="*/ 0 h 50"/>
                      <a:gd name="T22" fmla="*/ 3 w 11"/>
                      <a:gd name="T23" fmla="*/ 2 h 50"/>
                      <a:gd name="T24" fmla="*/ 0 w 11"/>
                      <a:gd name="T25" fmla="*/ 5 h 50"/>
                      <a:gd name="T26" fmla="*/ 0 w 11"/>
                      <a:gd name="T27" fmla="*/ 7 h 50"/>
                      <a:gd name="T28" fmla="*/ 0 w 11"/>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0">
                        <a:moveTo>
                          <a:pt x="0" y="47"/>
                        </a:moveTo>
                        <a:lnTo>
                          <a:pt x="3" y="47"/>
                        </a:lnTo>
                        <a:lnTo>
                          <a:pt x="5" y="50"/>
                        </a:lnTo>
                        <a:lnTo>
                          <a:pt x="8" y="47"/>
                        </a:lnTo>
                        <a:lnTo>
                          <a:pt x="11" y="45"/>
                        </a:lnTo>
                        <a:lnTo>
                          <a:pt x="11"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4" name="Freeform 482">
                    <a:extLst>
                      <a:ext uri="{FF2B5EF4-FFF2-40B4-BE49-F238E27FC236}">
                        <a16:creationId xmlns:a16="http://schemas.microsoft.com/office/drawing/2014/main" id="{BD3530B5-CECD-45D1-B126-4B7E5A2163AD}"/>
                      </a:ext>
                    </a:extLst>
                  </p:cNvPr>
                  <p:cNvSpPr>
                    <a:spLocks noChangeAspect="1"/>
                  </p:cNvSpPr>
                  <p:nvPr/>
                </p:nvSpPr>
                <p:spPr bwMode="auto">
                  <a:xfrm>
                    <a:off x="5236" y="3309"/>
                    <a:ext cx="11" cy="50"/>
                  </a:xfrm>
                  <a:custGeom>
                    <a:avLst/>
                    <a:gdLst>
                      <a:gd name="T0" fmla="*/ 0 w 11"/>
                      <a:gd name="T1" fmla="*/ 48 h 50"/>
                      <a:gd name="T2" fmla="*/ 3 w 11"/>
                      <a:gd name="T3" fmla="*/ 48 h 50"/>
                      <a:gd name="T4" fmla="*/ 5 w 11"/>
                      <a:gd name="T5" fmla="*/ 50 h 50"/>
                      <a:gd name="T6" fmla="*/ 5 w 11"/>
                      <a:gd name="T7" fmla="*/ 50 h 50"/>
                      <a:gd name="T8" fmla="*/ 8 w 11"/>
                      <a:gd name="T9" fmla="*/ 48 h 50"/>
                      <a:gd name="T10" fmla="*/ 11 w 11"/>
                      <a:gd name="T11" fmla="*/ 45 h 50"/>
                      <a:gd name="T12" fmla="*/ 11 w 11"/>
                      <a:gd name="T13" fmla="*/ 45 h 50"/>
                      <a:gd name="T14" fmla="*/ 11 w 11"/>
                      <a:gd name="T15" fmla="*/ 5 h 50"/>
                      <a:gd name="T16" fmla="*/ 8 w 11"/>
                      <a:gd name="T17" fmla="*/ 2 h 50"/>
                      <a:gd name="T18" fmla="*/ 5 w 11"/>
                      <a:gd name="T19" fmla="*/ 0 h 50"/>
                      <a:gd name="T20" fmla="*/ 5 w 11"/>
                      <a:gd name="T21" fmla="*/ 0 h 50"/>
                      <a:gd name="T22" fmla="*/ 3 w 11"/>
                      <a:gd name="T23" fmla="*/ 2 h 50"/>
                      <a:gd name="T24" fmla="*/ 0 w 11"/>
                      <a:gd name="T25" fmla="*/ 5 h 50"/>
                      <a:gd name="T26" fmla="*/ 0 w 11"/>
                      <a:gd name="T27" fmla="*/ 7 h 50"/>
                      <a:gd name="T28" fmla="*/ 0 w 11"/>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0">
                        <a:moveTo>
                          <a:pt x="0" y="48"/>
                        </a:moveTo>
                        <a:lnTo>
                          <a:pt x="3" y="48"/>
                        </a:lnTo>
                        <a:lnTo>
                          <a:pt x="5" y="50"/>
                        </a:lnTo>
                        <a:lnTo>
                          <a:pt x="8" y="48"/>
                        </a:lnTo>
                        <a:lnTo>
                          <a:pt x="11" y="45"/>
                        </a:lnTo>
                        <a:lnTo>
                          <a:pt x="11"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5" name="Freeform 483">
                    <a:extLst>
                      <a:ext uri="{FF2B5EF4-FFF2-40B4-BE49-F238E27FC236}">
                        <a16:creationId xmlns:a16="http://schemas.microsoft.com/office/drawing/2014/main" id="{121B9A31-B1B3-4E1D-A8A5-200D120B38E3}"/>
                      </a:ext>
                    </a:extLst>
                  </p:cNvPr>
                  <p:cNvSpPr>
                    <a:spLocks noChangeAspect="1"/>
                  </p:cNvSpPr>
                  <p:nvPr/>
                </p:nvSpPr>
                <p:spPr bwMode="auto">
                  <a:xfrm>
                    <a:off x="5236" y="3238"/>
                    <a:ext cx="11" cy="51"/>
                  </a:xfrm>
                  <a:custGeom>
                    <a:avLst/>
                    <a:gdLst>
                      <a:gd name="T0" fmla="*/ 0 w 11"/>
                      <a:gd name="T1" fmla="*/ 48 h 51"/>
                      <a:gd name="T2" fmla="*/ 3 w 11"/>
                      <a:gd name="T3" fmla="*/ 48 h 51"/>
                      <a:gd name="T4" fmla="*/ 5 w 11"/>
                      <a:gd name="T5" fmla="*/ 51 h 51"/>
                      <a:gd name="T6" fmla="*/ 5 w 11"/>
                      <a:gd name="T7" fmla="*/ 51 h 51"/>
                      <a:gd name="T8" fmla="*/ 8 w 11"/>
                      <a:gd name="T9" fmla="*/ 48 h 51"/>
                      <a:gd name="T10" fmla="*/ 11 w 11"/>
                      <a:gd name="T11" fmla="*/ 46 h 51"/>
                      <a:gd name="T12" fmla="*/ 11 w 11"/>
                      <a:gd name="T13" fmla="*/ 46 h 51"/>
                      <a:gd name="T14" fmla="*/ 11 w 11"/>
                      <a:gd name="T15" fmla="*/ 5 h 51"/>
                      <a:gd name="T16" fmla="*/ 8 w 11"/>
                      <a:gd name="T17" fmla="*/ 3 h 51"/>
                      <a:gd name="T18" fmla="*/ 5 w 11"/>
                      <a:gd name="T19" fmla="*/ 0 h 51"/>
                      <a:gd name="T20" fmla="*/ 5 w 11"/>
                      <a:gd name="T21" fmla="*/ 0 h 51"/>
                      <a:gd name="T22" fmla="*/ 3 w 11"/>
                      <a:gd name="T23" fmla="*/ 3 h 51"/>
                      <a:gd name="T24" fmla="*/ 0 w 11"/>
                      <a:gd name="T25" fmla="*/ 5 h 51"/>
                      <a:gd name="T26" fmla="*/ 0 w 11"/>
                      <a:gd name="T27" fmla="*/ 8 h 51"/>
                      <a:gd name="T28" fmla="*/ 0 w 11"/>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1">
                        <a:moveTo>
                          <a:pt x="0" y="48"/>
                        </a:moveTo>
                        <a:lnTo>
                          <a:pt x="3" y="48"/>
                        </a:lnTo>
                        <a:lnTo>
                          <a:pt x="5" y="51"/>
                        </a:lnTo>
                        <a:lnTo>
                          <a:pt x="8" y="48"/>
                        </a:lnTo>
                        <a:lnTo>
                          <a:pt x="11" y="46"/>
                        </a:lnTo>
                        <a:lnTo>
                          <a:pt x="11"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6" name="Freeform 484">
                    <a:extLst>
                      <a:ext uri="{FF2B5EF4-FFF2-40B4-BE49-F238E27FC236}">
                        <a16:creationId xmlns:a16="http://schemas.microsoft.com/office/drawing/2014/main" id="{930F11B2-1BF1-4A2A-8D4B-514FEE04A5E9}"/>
                      </a:ext>
                    </a:extLst>
                  </p:cNvPr>
                  <p:cNvSpPr>
                    <a:spLocks noChangeAspect="1"/>
                  </p:cNvSpPr>
                  <p:nvPr/>
                </p:nvSpPr>
                <p:spPr bwMode="auto">
                  <a:xfrm>
                    <a:off x="5236" y="3168"/>
                    <a:ext cx="11" cy="50"/>
                  </a:xfrm>
                  <a:custGeom>
                    <a:avLst/>
                    <a:gdLst>
                      <a:gd name="T0" fmla="*/ 0 w 11"/>
                      <a:gd name="T1" fmla="*/ 48 h 50"/>
                      <a:gd name="T2" fmla="*/ 3 w 11"/>
                      <a:gd name="T3" fmla="*/ 48 h 50"/>
                      <a:gd name="T4" fmla="*/ 5 w 11"/>
                      <a:gd name="T5" fmla="*/ 50 h 50"/>
                      <a:gd name="T6" fmla="*/ 5 w 11"/>
                      <a:gd name="T7" fmla="*/ 50 h 50"/>
                      <a:gd name="T8" fmla="*/ 8 w 11"/>
                      <a:gd name="T9" fmla="*/ 48 h 50"/>
                      <a:gd name="T10" fmla="*/ 11 w 11"/>
                      <a:gd name="T11" fmla="*/ 45 h 50"/>
                      <a:gd name="T12" fmla="*/ 11 w 11"/>
                      <a:gd name="T13" fmla="*/ 45 h 50"/>
                      <a:gd name="T14" fmla="*/ 11 w 11"/>
                      <a:gd name="T15" fmla="*/ 5 h 50"/>
                      <a:gd name="T16" fmla="*/ 8 w 11"/>
                      <a:gd name="T17" fmla="*/ 2 h 50"/>
                      <a:gd name="T18" fmla="*/ 5 w 11"/>
                      <a:gd name="T19" fmla="*/ 0 h 50"/>
                      <a:gd name="T20" fmla="*/ 5 w 11"/>
                      <a:gd name="T21" fmla="*/ 0 h 50"/>
                      <a:gd name="T22" fmla="*/ 3 w 11"/>
                      <a:gd name="T23" fmla="*/ 2 h 50"/>
                      <a:gd name="T24" fmla="*/ 0 w 11"/>
                      <a:gd name="T25" fmla="*/ 5 h 50"/>
                      <a:gd name="T26" fmla="*/ 0 w 11"/>
                      <a:gd name="T27" fmla="*/ 7 h 50"/>
                      <a:gd name="T28" fmla="*/ 0 w 11"/>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0">
                        <a:moveTo>
                          <a:pt x="0" y="48"/>
                        </a:moveTo>
                        <a:lnTo>
                          <a:pt x="3" y="48"/>
                        </a:lnTo>
                        <a:lnTo>
                          <a:pt x="5" y="50"/>
                        </a:lnTo>
                        <a:lnTo>
                          <a:pt x="8" y="48"/>
                        </a:lnTo>
                        <a:lnTo>
                          <a:pt x="11" y="45"/>
                        </a:lnTo>
                        <a:lnTo>
                          <a:pt x="11"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7" name="Freeform 485">
                    <a:extLst>
                      <a:ext uri="{FF2B5EF4-FFF2-40B4-BE49-F238E27FC236}">
                        <a16:creationId xmlns:a16="http://schemas.microsoft.com/office/drawing/2014/main" id="{043B99FC-59BE-49A9-9C81-14C81941F5B2}"/>
                      </a:ext>
                    </a:extLst>
                  </p:cNvPr>
                  <p:cNvSpPr>
                    <a:spLocks noChangeAspect="1"/>
                  </p:cNvSpPr>
                  <p:nvPr/>
                </p:nvSpPr>
                <p:spPr bwMode="auto">
                  <a:xfrm>
                    <a:off x="5236" y="3097"/>
                    <a:ext cx="11" cy="51"/>
                  </a:xfrm>
                  <a:custGeom>
                    <a:avLst/>
                    <a:gdLst>
                      <a:gd name="T0" fmla="*/ 0 w 11"/>
                      <a:gd name="T1" fmla="*/ 48 h 51"/>
                      <a:gd name="T2" fmla="*/ 3 w 11"/>
                      <a:gd name="T3" fmla="*/ 48 h 51"/>
                      <a:gd name="T4" fmla="*/ 5 w 11"/>
                      <a:gd name="T5" fmla="*/ 51 h 51"/>
                      <a:gd name="T6" fmla="*/ 5 w 11"/>
                      <a:gd name="T7" fmla="*/ 51 h 51"/>
                      <a:gd name="T8" fmla="*/ 8 w 11"/>
                      <a:gd name="T9" fmla="*/ 48 h 51"/>
                      <a:gd name="T10" fmla="*/ 11 w 11"/>
                      <a:gd name="T11" fmla="*/ 46 h 51"/>
                      <a:gd name="T12" fmla="*/ 11 w 11"/>
                      <a:gd name="T13" fmla="*/ 46 h 51"/>
                      <a:gd name="T14" fmla="*/ 11 w 11"/>
                      <a:gd name="T15" fmla="*/ 5 h 51"/>
                      <a:gd name="T16" fmla="*/ 8 w 11"/>
                      <a:gd name="T17" fmla="*/ 3 h 51"/>
                      <a:gd name="T18" fmla="*/ 5 w 11"/>
                      <a:gd name="T19" fmla="*/ 0 h 51"/>
                      <a:gd name="T20" fmla="*/ 5 w 11"/>
                      <a:gd name="T21" fmla="*/ 0 h 51"/>
                      <a:gd name="T22" fmla="*/ 3 w 11"/>
                      <a:gd name="T23" fmla="*/ 3 h 51"/>
                      <a:gd name="T24" fmla="*/ 0 w 11"/>
                      <a:gd name="T25" fmla="*/ 5 h 51"/>
                      <a:gd name="T26" fmla="*/ 0 w 11"/>
                      <a:gd name="T27" fmla="*/ 8 h 51"/>
                      <a:gd name="T28" fmla="*/ 0 w 11"/>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1">
                        <a:moveTo>
                          <a:pt x="0" y="48"/>
                        </a:moveTo>
                        <a:lnTo>
                          <a:pt x="3" y="48"/>
                        </a:lnTo>
                        <a:lnTo>
                          <a:pt x="5" y="51"/>
                        </a:lnTo>
                        <a:lnTo>
                          <a:pt x="8" y="48"/>
                        </a:lnTo>
                        <a:lnTo>
                          <a:pt x="11" y="46"/>
                        </a:lnTo>
                        <a:lnTo>
                          <a:pt x="11"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8" name="Freeform 486">
                    <a:extLst>
                      <a:ext uri="{FF2B5EF4-FFF2-40B4-BE49-F238E27FC236}">
                        <a16:creationId xmlns:a16="http://schemas.microsoft.com/office/drawing/2014/main" id="{7B457831-5AF7-411A-ADEB-9553708E4862}"/>
                      </a:ext>
                    </a:extLst>
                  </p:cNvPr>
                  <p:cNvSpPr>
                    <a:spLocks noChangeAspect="1"/>
                  </p:cNvSpPr>
                  <p:nvPr/>
                </p:nvSpPr>
                <p:spPr bwMode="auto">
                  <a:xfrm>
                    <a:off x="5236" y="3027"/>
                    <a:ext cx="11" cy="50"/>
                  </a:xfrm>
                  <a:custGeom>
                    <a:avLst/>
                    <a:gdLst>
                      <a:gd name="T0" fmla="*/ 0 w 11"/>
                      <a:gd name="T1" fmla="*/ 47 h 50"/>
                      <a:gd name="T2" fmla="*/ 3 w 11"/>
                      <a:gd name="T3" fmla="*/ 47 h 50"/>
                      <a:gd name="T4" fmla="*/ 5 w 11"/>
                      <a:gd name="T5" fmla="*/ 50 h 50"/>
                      <a:gd name="T6" fmla="*/ 5 w 11"/>
                      <a:gd name="T7" fmla="*/ 50 h 50"/>
                      <a:gd name="T8" fmla="*/ 8 w 11"/>
                      <a:gd name="T9" fmla="*/ 47 h 50"/>
                      <a:gd name="T10" fmla="*/ 11 w 11"/>
                      <a:gd name="T11" fmla="*/ 45 h 50"/>
                      <a:gd name="T12" fmla="*/ 11 w 11"/>
                      <a:gd name="T13" fmla="*/ 45 h 50"/>
                      <a:gd name="T14" fmla="*/ 11 w 11"/>
                      <a:gd name="T15" fmla="*/ 5 h 50"/>
                      <a:gd name="T16" fmla="*/ 8 w 11"/>
                      <a:gd name="T17" fmla="*/ 2 h 50"/>
                      <a:gd name="T18" fmla="*/ 5 w 11"/>
                      <a:gd name="T19" fmla="*/ 0 h 50"/>
                      <a:gd name="T20" fmla="*/ 5 w 11"/>
                      <a:gd name="T21" fmla="*/ 0 h 50"/>
                      <a:gd name="T22" fmla="*/ 3 w 11"/>
                      <a:gd name="T23" fmla="*/ 2 h 50"/>
                      <a:gd name="T24" fmla="*/ 0 w 11"/>
                      <a:gd name="T25" fmla="*/ 5 h 50"/>
                      <a:gd name="T26" fmla="*/ 0 w 11"/>
                      <a:gd name="T27" fmla="*/ 7 h 50"/>
                      <a:gd name="T28" fmla="*/ 0 w 11"/>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0">
                        <a:moveTo>
                          <a:pt x="0" y="47"/>
                        </a:moveTo>
                        <a:lnTo>
                          <a:pt x="3" y="47"/>
                        </a:lnTo>
                        <a:lnTo>
                          <a:pt x="5" y="50"/>
                        </a:lnTo>
                        <a:lnTo>
                          <a:pt x="8" y="47"/>
                        </a:lnTo>
                        <a:lnTo>
                          <a:pt x="11" y="45"/>
                        </a:lnTo>
                        <a:lnTo>
                          <a:pt x="11"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9" name="Freeform 487">
                    <a:extLst>
                      <a:ext uri="{FF2B5EF4-FFF2-40B4-BE49-F238E27FC236}">
                        <a16:creationId xmlns:a16="http://schemas.microsoft.com/office/drawing/2014/main" id="{167B4DD0-92DE-4B27-8330-3C56FEDCEF0E}"/>
                      </a:ext>
                    </a:extLst>
                  </p:cNvPr>
                  <p:cNvSpPr>
                    <a:spLocks noChangeAspect="1"/>
                  </p:cNvSpPr>
                  <p:nvPr/>
                </p:nvSpPr>
                <p:spPr bwMode="auto">
                  <a:xfrm>
                    <a:off x="5236" y="2956"/>
                    <a:ext cx="11" cy="50"/>
                  </a:xfrm>
                  <a:custGeom>
                    <a:avLst/>
                    <a:gdLst>
                      <a:gd name="T0" fmla="*/ 0 w 11"/>
                      <a:gd name="T1" fmla="*/ 48 h 50"/>
                      <a:gd name="T2" fmla="*/ 3 w 11"/>
                      <a:gd name="T3" fmla="*/ 48 h 50"/>
                      <a:gd name="T4" fmla="*/ 5 w 11"/>
                      <a:gd name="T5" fmla="*/ 50 h 50"/>
                      <a:gd name="T6" fmla="*/ 5 w 11"/>
                      <a:gd name="T7" fmla="*/ 50 h 50"/>
                      <a:gd name="T8" fmla="*/ 8 w 11"/>
                      <a:gd name="T9" fmla="*/ 48 h 50"/>
                      <a:gd name="T10" fmla="*/ 11 w 11"/>
                      <a:gd name="T11" fmla="*/ 45 h 50"/>
                      <a:gd name="T12" fmla="*/ 11 w 11"/>
                      <a:gd name="T13" fmla="*/ 45 h 50"/>
                      <a:gd name="T14" fmla="*/ 11 w 11"/>
                      <a:gd name="T15" fmla="*/ 5 h 50"/>
                      <a:gd name="T16" fmla="*/ 8 w 11"/>
                      <a:gd name="T17" fmla="*/ 2 h 50"/>
                      <a:gd name="T18" fmla="*/ 5 w 11"/>
                      <a:gd name="T19" fmla="*/ 0 h 50"/>
                      <a:gd name="T20" fmla="*/ 5 w 11"/>
                      <a:gd name="T21" fmla="*/ 0 h 50"/>
                      <a:gd name="T22" fmla="*/ 3 w 11"/>
                      <a:gd name="T23" fmla="*/ 2 h 50"/>
                      <a:gd name="T24" fmla="*/ 0 w 11"/>
                      <a:gd name="T25" fmla="*/ 5 h 50"/>
                      <a:gd name="T26" fmla="*/ 0 w 11"/>
                      <a:gd name="T27" fmla="*/ 8 h 50"/>
                      <a:gd name="T28" fmla="*/ 0 w 11"/>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0">
                        <a:moveTo>
                          <a:pt x="0" y="48"/>
                        </a:moveTo>
                        <a:lnTo>
                          <a:pt x="3" y="48"/>
                        </a:lnTo>
                        <a:lnTo>
                          <a:pt x="5" y="50"/>
                        </a:lnTo>
                        <a:lnTo>
                          <a:pt x="8" y="48"/>
                        </a:lnTo>
                        <a:lnTo>
                          <a:pt x="11" y="45"/>
                        </a:lnTo>
                        <a:lnTo>
                          <a:pt x="11" y="5"/>
                        </a:lnTo>
                        <a:lnTo>
                          <a:pt x="8" y="2"/>
                        </a:lnTo>
                        <a:lnTo>
                          <a:pt x="5" y="0"/>
                        </a:lnTo>
                        <a:lnTo>
                          <a:pt x="3" y="2"/>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0" name="Freeform 488">
                    <a:extLst>
                      <a:ext uri="{FF2B5EF4-FFF2-40B4-BE49-F238E27FC236}">
                        <a16:creationId xmlns:a16="http://schemas.microsoft.com/office/drawing/2014/main" id="{242AA5BF-083B-4B59-AF88-5F6F81D10F97}"/>
                      </a:ext>
                    </a:extLst>
                  </p:cNvPr>
                  <p:cNvSpPr>
                    <a:spLocks noChangeAspect="1"/>
                  </p:cNvSpPr>
                  <p:nvPr/>
                </p:nvSpPr>
                <p:spPr bwMode="auto">
                  <a:xfrm>
                    <a:off x="5236" y="2885"/>
                    <a:ext cx="11" cy="51"/>
                  </a:xfrm>
                  <a:custGeom>
                    <a:avLst/>
                    <a:gdLst>
                      <a:gd name="T0" fmla="*/ 0 w 11"/>
                      <a:gd name="T1" fmla="*/ 48 h 51"/>
                      <a:gd name="T2" fmla="*/ 3 w 11"/>
                      <a:gd name="T3" fmla="*/ 48 h 51"/>
                      <a:gd name="T4" fmla="*/ 5 w 11"/>
                      <a:gd name="T5" fmla="*/ 51 h 51"/>
                      <a:gd name="T6" fmla="*/ 5 w 11"/>
                      <a:gd name="T7" fmla="*/ 51 h 51"/>
                      <a:gd name="T8" fmla="*/ 8 w 11"/>
                      <a:gd name="T9" fmla="*/ 48 h 51"/>
                      <a:gd name="T10" fmla="*/ 11 w 11"/>
                      <a:gd name="T11" fmla="*/ 46 h 51"/>
                      <a:gd name="T12" fmla="*/ 11 w 11"/>
                      <a:gd name="T13" fmla="*/ 46 h 51"/>
                      <a:gd name="T14" fmla="*/ 11 w 11"/>
                      <a:gd name="T15" fmla="*/ 5 h 51"/>
                      <a:gd name="T16" fmla="*/ 8 w 11"/>
                      <a:gd name="T17" fmla="*/ 3 h 51"/>
                      <a:gd name="T18" fmla="*/ 5 w 11"/>
                      <a:gd name="T19" fmla="*/ 0 h 51"/>
                      <a:gd name="T20" fmla="*/ 5 w 11"/>
                      <a:gd name="T21" fmla="*/ 0 h 51"/>
                      <a:gd name="T22" fmla="*/ 3 w 11"/>
                      <a:gd name="T23" fmla="*/ 3 h 51"/>
                      <a:gd name="T24" fmla="*/ 0 w 11"/>
                      <a:gd name="T25" fmla="*/ 5 h 51"/>
                      <a:gd name="T26" fmla="*/ 0 w 11"/>
                      <a:gd name="T27" fmla="*/ 8 h 51"/>
                      <a:gd name="T28" fmla="*/ 0 w 11"/>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51">
                        <a:moveTo>
                          <a:pt x="0" y="48"/>
                        </a:moveTo>
                        <a:lnTo>
                          <a:pt x="3" y="48"/>
                        </a:lnTo>
                        <a:lnTo>
                          <a:pt x="5" y="51"/>
                        </a:lnTo>
                        <a:lnTo>
                          <a:pt x="8" y="48"/>
                        </a:lnTo>
                        <a:lnTo>
                          <a:pt x="11" y="46"/>
                        </a:lnTo>
                        <a:lnTo>
                          <a:pt x="11"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31" name="Oval 489">
                  <a:extLst>
                    <a:ext uri="{FF2B5EF4-FFF2-40B4-BE49-F238E27FC236}">
                      <a16:creationId xmlns:a16="http://schemas.microsoft.com/office/drawing/2014/main" id="{26151DDC-56A1-4C8F-948C-6FD16C659B80}"/>
                    </a:ext>
                  </a:extLst>
                </p:cNvPr>
                <p:cNvSpPr>
                  <a:spLocks noChangeAspect="1" noChangeArrowheads="1"/>
                </p:cNvSpPr>
                <p:nvPr/>
              </p:nvSpPr>
              <p:spPr bwMode="auto">
                <a:xfrm>
                  <a:off x="4505" y="3715"/>
                  <a:ext cx="25" cy="25"/>
                </a:xfrm>
                <a:prstGeom prst="ellipse">
                  <a:avLst/>
                </a:prstGeom>
                <a:solidFill>
                  <a:srgbClr val="000000"/>
                </a:solidFill>
                <a:ln w="12700">
                  <a:solidFill>
                    <a:srgbClr val="000000"/>
                  </a:solidFill>
                  <a:round/>
                  <a:headEnd/>
                  <a:tailEnd/>
                </a:ln>
              </p:spPr>
              <p:txBody>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Bef>
                      <a:spcPct val="50000"/>
                    </a:spcBef>
                    <a:spcAft>
                      <a:spcPct val="0"/>
                    </a:spcAft>
                    <a:buClrTx/>
                    <a:buSzTx/>
                    <a:buFontTx/>
                    <a:buNone/>
                  </a:pPr>
                  <a:endParaRPr lang="en-GB" altLang="en-US" sz="2400"/>
                </a:p>
              </p:txBody>
            </p:sp>
          </p:grpSp>
        </p:grpSp>
        <p:sp>
          <p:nvSpPr>
            <p:cNvPr id="61" name="Freeform 490">
              <a:extLst>
                <a:ext uri="{FF2B5EF4-FFF2-40B4-BE49-F238E27FC236}">
                  <a16:creationId xmlns:a16="http://schemas.microsoft.com/office/drawing/2014/main" id="{5068D237-2537-443C-8361-1718CCB4FDFB}"/>
                </a:ext>
              </a:extLst>
            </p:cNvPr>
            <p:cNvSpPr>
              <a:spLocks noChangeAspect="1"/>
            </p:cNvSpPr>
            <p:nvPr/>
          </p:nvSpPr>
          <p:spPr bwMode="auto">
            <a:xfrm>
              <a:off x="3176" y="1400"/>
              <a:ext cx="624" cy="2016"/>
            </a:xfrm>
            <a:custGeom>
              <a:avLst/>
              <a:gdLst>
                <a:gd name="T0" fmla="*/ 0 w 624"/>
                <a:gd name="T1" fmla="*/ 0 h 2016"/>
                <a:gd name="T2" fmla="*/ 0 w 624"/>
                <a:gd name="T3" fmla="*/ 2016 h 2016"/>
                <a:gd name="T4" fmla="*/ 480 w 624"/>
                <a:gd name="T5" fmla="*/ 2016 h 2016"/>
                <a:gd name="T6" fmla="*/ 624 w 624"/>
                <a:gd name="T7" fmla="*/ 2016 h 2016"/>
                <a:gd name="T8" fmla="*/ 576 w 624"/>
                <a:gd name="T9" fmla="*/ 2016 h 2016"/>
                <a:gd name="T10" fmla="*/ 528 w 624"/>
                <a:gd name="T11" fmla="*/ 2016 h 2016"/>
                <a:gd name="T12" fmla="*/ 528 w 624"/>
                <a:gd name="T13" fmla="*/ 0 h 2016"/>
                <a:gd name="T14" fmla="*/ 0 w 624"/>
                <a:gd name="T15" fmla="*/ 0 h 20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4" h="2016">
                  <a:moveTo>
                    <a:pt x="0" y="0"/>
                  </a:moveTo>
                  <a:lnTo>
                    <a:pt x="0" y="2016"/>
                  </a:lnTo>
                  <a:lnTo>
                    <a:pt x="480" y="2016"/>
                  </a:lnTo>
                  <a:lnTo>
                    <a:pt x="624" y="2016"/>
                  </a:lnTo>
                  <a:lnTo>
                    <a:pt x="576" y="2016"/>
                  </a:lnTo>
                  <a:lnTo>
                    <a:pt x="528" y="2016"/>
                  </a:lnTo>
                  <a:lnTo>
                    <a:pt x="528" y="0"/>
                  </a:lnTo>
                  <a:lnTo>
                    <a:pt x="0" y="0"/>
                  </a:lnTo>
                  <a:close/>
                </a:path>
              </a:pathLst>
            </a:custGeom>
            <a:solidFill>
              <a:srgbClr val="33CC33">
                <a:alpha val="50195"/>
              </a:srgbClr>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2" name="Freeform 491">
              <a:extLst>
                <a:ext uri="{FF2B5EF4-FFF2-40B4-BE49-F238E27FC236}">
                  <a16:creationId xmlns:a16="http://schemas.microsoft.com/office/drawing/2014/main" id="{DCF05FD0-947A-446C-813D-7C53988E80AD}"/>
                </a:ext>
              </a:extLst>
            </p:cNvPr>
            <p:cNvSpPr>
              <a:spLocks noChangeAspect="1"/>
            </p:cNvSpPr>
            <p:nvPr/>
          </p:nvSpPr>
          <p:spPr bwMode="auto">
            <a:xfrm>
              <a:off x="2264" y="1400"/>
              <a:ext cx="912" cy="2016"/>
            </a:xfrm>
            <a:custGeom>
              <a:avLst/>
              <a:gdLst>
                <a:gd name="T0" fmla="*/ 0 w 912"/>
                <a:gd name="T1" fmla="*/ 2016 h 2016"/>
                <a:gd name="T2" fmla="*/ 0 w 912"/>
                <a:gd name="T3" fmla="*/ 1968 h 2016"/>
                <a:gd name="T4" fmla="*/ 48 w 912"/>
                <a:gd name="T5" fmla="*/ 1872 h 2016"/>
                <a:gd name="T6" fmla="*/ 288 w 912"/>
                <a:gd name="T7" fmla="*/ 1344 h 2016"/>
                <a:gd name="T8" fmla="*/ 480 w 912"/>
                <a:gd name="T9" fmla="*/ 912 h 2016"/>
                <a:gd name="T10" fmla="*/ 672 w 912"/>
                <a:gd name="T11" fmla="*/ 480 h 2016"/>
                <a:gd name="T12" fmla="*/ 816 w 912"/>
                <a:gd name="T13" fmla="*/ 144 h 2016"/>
                <a:gd name="T14" fmla="*/ 864 w 912"/>
                <a:gd name="T15" fmla="*/ 48 h 2016"/>
                <a:gd name="T16" fmla="*/ 864 w 912"/>
                <a:gd name="T17" fmla="*/ 0 h 2016"/>
                <a:gd name="T18" fmla="*/ 912 w 912"/>
                <a:gd name="T19" fmla="*/ 0 h 2016"/>
                <a:gd name="T20" fmla="*/ 912 w 912"/>
                <a:gd name="T21" fmla="*/ 2016 h 2016"/>
                <a:gd name="T22" fmla="*/ 0 w 912"/>
                <a:gd name="T23" fmla="*/ 2016 h 20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12" h="2016">
                  <a:moveTo>
                    <a:pt x="0" y="2016"/>
                  </a:moveTo>
                  <a:lnTo>
                    <a:pt x="0" y="1968"/>
                  </a:lnTo>
                  <a:lnTo>
                    <a:pt x="48" y="1872"/>
                  </a:lnTo>
                  <a:lnTo>
                    <a:pt x="288" y="1344"/>
                  </a:lnTo>
                  <a:lnTo>
                    <a:pt x="480" y="912"/>
                  </a:lnTo>
                  <a:lnTo>
                    <a:pt x="672" y="480"/>
                  </a:lnTo>
                  <a:lnTo>
                    <a:pt x="816" y="144"/>
                  </a:lnTo>
                  <a:lnTo>
                    <a:pt x="864" y="48"/>
                  </a:lnTo>
                  <a:lnTo>
                    <a:pt x="864" y="0"/>
                  </a:lnTo>
                  <a:lnTo>
                    <a:pt x="912" y="0"/>
                  </a:lnTo>
                  <a:lnTo>
                    <a:pt x="912" y="2016"/>
                  </a:lnTo>
                  <a:lnTo>
                    <a:pt x="0" y="2016"/>
                  </a:lnTo>
                  <a:close/>
                </a:path>
              </a:pathLst>
            </a:custGeom>
            <a:solidFill>
              <a:srgbClr val="FF9900">
                <a:alpha val="50195"/>
              </a:srgbClr>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3" name="Freeform 492">
              <a:extLst>
                <a:ext uri="{FF2B5EF4-FFF2-40B4-BE49-F238E27FC236}">
                  <a16:creationId xmlns:a16="http://schemas.microsoft.com/office/drawing/2014/main" id="{669BF7F1-DAED-489E-B46E-8C8BEFC119F4}"/>
                </a:ext>
              </a:extLst>
            </p:cNvPr>
            <p:cNvSpPr>
              <a:spLocks noChangeAspect="1"/>
            </p:cNvSpPr>
            <p:nvPr/>
          </p:nvSpPr>
          <p:spPr bwMode="auto">
            <a:xfrm>
              <a:off x="3704" y="1400"/>
              <a:ext cx="432" cy="2016"/>
            </a:xfrm>
            <a:custGeom>
              <a:avLst/>
              <a:gdLst>
                <a:gd name="T0" fmla="*/ 432 w 432"/>
                <a:gd name="T1" fmla="*/ 2016 h 2016"/>
                <a:gd name="T2" fmla="*/ 432 w 432"/>
                <a:gd name="T3" fmla="*/ 1968 h 2016"/>
                <a:gd name="T4" fmla="*/ 432 w 432"/>
                <a:gd name="T5" fmla="*/ 1920 h 2016"/>
                <a:gd name="T6" fmla="*/ 336 w 432"/>
                <a:gd name="T7" fmla="*/ 1488 h 2016"/>
                <a:gd name="T8" fmla="*/ 240 w 432"/>
                <a:gd name="T9" fmla="*/ 1008 h 2016"/>
                <a:gd name="T10" fmla="*/ 144 w 432"/>
                <a:gd name="T11" fmla="*/ 624 h 2016"/>
                <a:gd name="T12" fmla="*/ 96 w 432"/>
                <a:gd name="T13" fmla="*/ 336 h 2016"/>
                <a:gd name="T14" fmla="*/ 48 w 432"/>
                <a:gd name="T15" fmla="*/ 144 h 2016"/>
                <a:gd name="T16" fmla="*/ 0 w 432"/>
                <a:gd name="T17" fmla="*/ 0 h 2016"/>
                <a:gd name="T18" fmla="*/ 0 w 432"/>
                <a:gd name="T19" fmla="*/ 288 h 2016"/>
                <a:gd name="T20" fmla="*/ 0 w 432"/>
                <a:gd name="T21" fmla="*/ 2016 h 2016"/>
                <a:gd name="T22" fmla="*/ 432 w 432"/>
                <a:gd name="T23" fmla="*/ 2016 h 20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2" h="2016">
                  <a:moveTo>
                    <a:pt x="432" y="2016"/>
                  </a:moveTo>
                  <a:lnTo>
                    <a:pt x="432" y="1968"/>
                  </a:lnTo>
                  <a:lnTo>
                    <a:pt x="432" y="1920"/>
                  </a:lnTo>
                  <a:lnTo>
                    <a:pt x="336" y="1488"/>
                  </a:lnTo>
                  <a:lnTo>
                    <a:pt x="240" y="1008"/>
                  </a:lnTo>
                  <a:lnTo>
                    <a:pt x="144" y="624"/>
                  </a:lnTo>
                  <a:lnTo>
                    <a:pt x="96" y="336"/>
                  </a:lnTo>
                  <a:lnTo>
                    <a:pt x="48" y="144"/>
                  </a:lnTo>
                  <a:lnTo>
                    <a:pt x="0" y="0"/>
                  </a:lnTo>
                  <a:lnTo>
                    <a:pt x="0" y="288"/>
                  </a:lnTo>
                  <a:lnTo>
                    <a:pt x="0" y="2016"/>
                  </a:lnTo>
                  <a:lnTo>
                    <a:pt x="432" y="2016"/>
                  </a:lnTo>
                  <a:close/>
                </a:path>
              </a:pathLst>
            </a:custGeom>
            <a:solidFill>
              <a:srgbClr val="99CCFF">
                <a:alpha val="50195"/>
              </a:srgbClr>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98" name="Line Callout 1 3">
            <a:extLst>
              <a:ext uri="{FF2B5EF4-FFF2-40B4-BE49-F238E27FC236}">
                <a16:creationId xmlns:a16="http://schemas.microsoft.com/office/drawing/2014/main" id="{B538BA4D-2ED9-4972-A165-1EE2E230464C}"/>
              </a:ext>
            </a:extLst>
          </p:cNvPr>
          <p:cNvSpPr>
            <a:spLocks/>
          </p:cNvSpPr>
          <p:nvPr/>
        </p:nvSpPr>
        <p:spPr bwMode="auto">
          <a:xfrm>
            <a:off x="6747079" y="997174"/>
            <a:ext cx="2007968" cy="1313766"/>
          </a:xfrm>
          <a:prstGeom prst="borderCallout1">
            <a:avLst>
              <a:gd name="adj1" fmla="val 10033"/>
              <a:gd name="adj2" fmla="val -22189"/>
              <a:gd name="adj3" fmla="val -52218"/>
              <a:gd name="adj4" fmla="val -115838"/>
            </a:avLst>
          </a:prstGeom>
          <a:solidFill>
            <a:schemeClr val="accent3"/>
          </a:solidFill>
          <a:ln w="25400" algn="ctr">
            <a:noFill/>
            <a:round/>
            <a:headEnd/>
            <a:tailEnd type="triangle" w="lg" len="lg"/>
          </a:ln>
          <a:effectLst/>
        </p:spPr>
        <p:txBody>
          <a:bodyPr/>
          <a:lstStyle>
            <a:lvl1pPr>
              <a:spcBef>
                <a:spcPct val="0"/>
              </a:spcBef>
              <a:spcAft>
                <a:spcPct val="20000"/>
              </a:spcAft>
              <a:buClr>
                <a:schemeClr val="hlink"/>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0"/>
              </a:spcBef>
              <a:spcAft>
                <a:spcPct val="20000"/>
              </a:spcAft>
              <a:buClr>
                <a:srgbClr val="34B233"/>
              </a:buClr>
              <a:buSzPct val="75000"/>
              <a:buFont typeface="Wingdings" panose="05000000000000000000" pitchFamily="2" charset="2"/>
              <a:buChar char="l"/>
              <a:defRPr sz="2400">
                <a:solidFill>
                  <a:schemeClr val="tx1"/>
                </a:solidFill>
                <a:latin typeface="Arial" panose="020B0604020202020204" pitchFamily="34" charset="0"/>
              </a:defRPr>
            </a:lvl2pPr>
            <a:lvl3pPr marL="1143000" indent="-228600">
              <a:spcBef>
                <a:spcPct val="0"/>
              </a:spcBef>
              <a:spcAft>
                <a:spcPct val="20000"/>
              </a:spcAft>
              <a:buChar char="•"/>
              <a:defRPr>
                <a:solidFill>
                  <a:schemeClr val="tx1"/>
                </a:solidFill>
                <a:latin typeface="Arial" panose="020B0604020202020204" pitchFamily="34" charset="0"/>
              </a:defRPr>
            </a:lvl3pPr>
            <a:lvl4pPr marL="1600200" indent="-228600">
              <a:spcBef>
                <a:spcPct val="0"/>
              </a:spcBef>
              <a:spcAft>
                <a:spcPct val="20000"/>
              </a:spcAft>
              <a:buChar char="–"/>
              <a:defRPr>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News Gothic" panose="020B0500000000000000" pitchFamily="34" charset="0"/>
              </a:defRPr>
            </a:lvl5pPr>
            <a:lvl6pPr marL="2514600" indent="-228600" eaLnBrk="0" fontAlgn="base" hangingPunct="0">
              <a:spcBef>
                <a:spcPct val="20000"/>
              </a:spcBef>
              <a:spcAft>
                <a:spcPct val="0"/>
              </a:spcAft>
              <a:buChar char="»"/>
              <a:defRPr sz="2000" b="1">
                <a:solidFill>
                  <a:schemeClr val="tx1"/>
                </a:solidFill>
                <a:latin typeface="News Gothic" panose="020B0500000000000000" pitchFamily="34" charset="0"/>
              </a:defRPr>
            </a:lvl6pPr>
            <a:lvl7pPr marL="2971800" indent="-228600" eaLnBrk="0" fontAlgn="base" hangingPunct="0">
              <a:spcBef>
                <a:spcPct val="20000"/>
              </a:spcBef>
              <a:spcAft>
                <a:spcPct val="0"/>
              </a:spcAft>
              <a:buChar char="»"/>
              <a:defRPr sz="2000" b="1">
                <a:solidFill>
                  <a:schemeClr val="tx1"/>
                </a:solidFill>
                <a:latin typeface="News Gothic" panose="020B0500000000000000" pitchFamily="34" charset="0"/>
              </a:defRPr>
            </a:lvl7pPr>
            <a:lvl8pPr marL="3429000" indent="-228600" eaLnBrk="0" fontAlgn="base" hangingPunct="0">
              <a:spcBef>
                <a:spcPct val="20000"/>
              </a:spcBef>
              <a:spcAft>
                <a:spcPct val="0"/>
              </a:spcAft>
              <a:buChar char="»"/>
              <a:defRPr sz="2000" b="1">
                <a:solidFill>
                  <a:schemeClr val="tx1"/>
                </a:solidFill>
                <a:latin typeface="News Gothic" panose="020B0500000000000000" pitchFamily="34" charset="0"/>
              </a:defRPr>
            </a:lvl8pPr>
            <a:lvl9pPr marL="3886200" indent="-228600" eaLnBrk="0" fontAlgn="base" hangingPunct="0">
              <a:spcBef>
                <a:spcPct val="20000"/>
              </a:spcBef>
              <a:spcAft>
                <a:spcPct val="0"/>
              </a:spcAft>
              <a:buChar char="»"/>
              <a:defRPr sz="2000" b="1">
                <a:solidFill>
                  <a:schemeClr val="tx1"/>
                </a:solidFill>
                <a:latin typeface="News Gothic" panose="020B0500000000000000" pitchFamily="34" charset="0"/>
              </a:defRPr>
            </a:lvl9pPr>
          </a:lstStyle>
          <a:p>
            <a:pPr>
              <a:spcBef>
                <a:spcPct val="50000"/>
              </a:spcBef>
              <a:spcAft>
                <a:spcPct val="0"/>
              </a:spcAft>
              <a:buClrTx/>
              <a:buSzTx/>
              <a:buFontTx/>
              <a:buNone/>
            </a:pPr>
            <a:r>
              <a:rPr lang="el-GR" altLang="en-US" sz="1200" dirty="0">
                <a:solidFill>
                  <a:srgbClr val="004C78"/>
                </a:solidFill>
                <a:latin typeface="+mn-lt"/>
              </a:rPr>
              <a:t>θ</a:t>
            </a:r>
            <a:r>
              <a:rPr lang="en-GB" altLang="en-US" sz="1200" baseline="-25000" dirty="0" err="1">
                <a:solidFill>
                  <a:srgbClr val="004C78"/>
                </a:solidFill>
                <a:latin typeface="+mn-lt"/>
              </a:rPr>
              <a:t>cr</a:t>
            </a:r>
            <a:r>
              <a:rPr lang="en-GB" altLang="en-US" sz="1200" dirty="0">
                <a:solidFill>
                  <a:srgbClr val="004C78"/>
                </a:solidFill>
                <a:latin typeface="+mn-lt"/>
              </a:rPr>
              <a:t> is variable and depends on ET</a:t>
            </a:r>
            <a:r>
              <a:rPr lang="en-GB" altLang="en-US" sz="1200" baseline="-25000" dirty="0">
                <a:solidFill>
                  <a:srgbClr val="004C78"/>
                </a:solidFill>
                <a:latin typeface="+mn-lt"/>
              </a:rPr>
              <a:t>0</a:t>
            </a:r>
            <a:r>
              <a:rPr lang="en-GB" altLang="en-US" sz="1200" dirty="0">
                <a:solidFill>
                  <a:srgbClr val="004C78"/>
                </a:solidFill>
                <a:latin typeface="+mn-lt"/>
              </a:rPr>
              <a:t> and the crop group number DEPNR:</a:t>
            </a:r>
            <a:br>
              <a:rPr lang="en-GB" altLang="en-US" sz="1200" dirty="0">
                <a:solidFill>
                  <a:srgbClr val="004C78"/>
                </a:solidFill>
                <a:latin typeface="+mn-lt"/>
              </a:rPr>
            </a:br>
            <a:r>
              <a:rPr lang="en-GB" altLang="en-US" sz="1200" dirty="0">
                <a:solidFill>
                  <a:srgbClr val="004C78"/>
                </a:solidFill>
                <a:latin typeface="+mn-lt"/>
              </a:rPr>
              <a:t>5 = drought resistant</a:t>
            </a:r>
            <a:br>
              <a:rPr lang="en-GB" altLang="en-US" sz="1200" dirty="0">
                <a:solidFill>
                  <a:srgbClr val="004C78"/>
                </a:solidFill>
                <a:latin typeface="+mn-lt"/>
              </a:rPr>
            </a:br>
            <a:r>
              <a:rPr lang="en-GB" altLang="en-US" sz="1200" dirty="0">
                <a:solidFill>
                  <a:srgbClr val="004C78"/>
                </a:solidFill>
                <a:latin typeface="+mn-lt"/>
              </a:rPr>
              <a:t>1 = drought sensitive</a:t>
            </a:r>
          </a:p>
        </p:txBody>
      </p:sp>
      <p:cxnSp>
        <p:nvCxnSpPr>
          <p:cNvPr id="200" name="Straight Arrow Connector 199">
            <a:extLst>
              <a:ext uri="{FF2B5EF4-FFF2-40B4-BE49-F238E27FC236}">
                <a16:creationId xmlns:a16="http://schemas.microsoft.com/office/drawing/2014/main" id="{7C67D477-E37F-40C8-AE66-168C7C36AE96}"/>
              </a:ext>
            </a:extLst>
          </p:cNvPr>
          <p:cNvCxnSpPr>
            <a:cxnSpLocks/>
            <a:endCxn id="198" idx="2"/>
          </p:cNvCxnSpPr>
          <p:nvPr/>
        </p:nvCxnSpPr>
        <p:spPr>
          <a:xfrm>
            <a:off x="4965264" y="1091592"/>
            <a:ext cx="1781815" cy="562465"/>
          </a:xfrm>
          <a:prstGeom prst="straightConnector1">
            <a:avLst/>
          </a:prstGeom>
          <a:ln w="15875">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3" name="Right Brace 202">
            <a:extLst>
              <a:ext uri="{FF2B5EF4-FFF2-40B4-BE49-F238E27FC236}">
                <a16:creationId xmlns:a16="http://schemas.microsoft.com/office/drawing/2014/main" id="{C6690F91-EC08-48A6-833C-5D2E41D1B4DD}"/>
              </a:ext>
            </a:extLst>
          </p:cNvPr>
          <p:cNvSpPr/>
          <p:nvPr/>
        </p:nvSpPr>
        <p:spPr>
          <a:xfrm rot="16200000">
            <a:off x="4662927" y="1057542"/>
            <a:ext cx="176125" cy="457423"/>
          </a:xfrm>
          <a:prstGeom prst="rightBrace">
            <a:avLst/>
          </a:prstGeom>
          <a:ln w="158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5" name="TextBox 204">
            <a:extLst>
              <a:ext uri="{FF2B5EF4-FFF2-40B4-BE49-F238E27FC236}">
                <a16:creationId xmlns:a16="http://schemas.microsoft.com/office/drawing/2014/main" id="{96290BCA-0A59-4A20-B18A-DC4A80288BA7}"/>
              </a:ext>
            </a:extLst>
          </p:cNvPr>
          <p:cNvSpPr txBox="1"/>
          <p:nvPr/>
        </p:nvSpPr>
        <p:spPr>
          <a:xfrm>
            <a:off x="4575417" y="908905"/>
            <a:ext cx="535590" cy="307777"/>
          </a:xfrm>
          <a:prstGeom prst="rect">
            <a:avLst/>
          </a:prstGeom>
          <a:noFill/>
        </p:spPr>
        <p:txBody>
          <a:bodyPr wrap="square">
            <a:spAutoFit/>
          </a:bodyPr>
          <a:lstStyle/>
          <a:p>
            <a:r>
              <a:rPr lang="el-GR" altLang="en-US" sz="1400" dirty="0">
                <a:solidFill>
                  <a:srgbClr val="004C78"/>
                </a:solidFill>
                <a:latin typeface="+mn-lt"/>
              </a:rPr>
              <a:t>θ</a:t>
            </a:r>
            <a:r>
              <a:rPr lang="en-GB" altLang="en-US" sz="1400" baseline="-25000" dirty="0" err="1">
                <a:solidFill>
                  <a:srgbClr val="004C78"/>
                </a:solidFill>
                <a:latin typeface="+mn-lt"/>
              </a:rPr>
              <a:t>cr</a:t>
            </a:r>
            <a:r>
              <a:rPr lang="en-GB" altLang="en-US" sz="1400" dirty="0">
                <a:solidFill>
                  <a:srgbClr val="004C78"/>
                </a:solidFill>
                <a:latin typeface="+mn-lt"/>
              </a:rPr>
              <a:t> </a:t>
            </a:r>
            <a:endParaRPr lang="en-GB" sz="1400" dirty="0"/>
          </a:p>
        </p:txBody>
      </p:sp>
      <p:sp>
        <p:nvSpPr>
          <p:cNvPr id="207" name="TextBox 206">
            <a:extLst>
              <a:ext uri="{FF2B5EF4-FFF2-40B4-BE49-F238E27FC236}">
                <a16:creationId xmlns:a16="http://schemas.microsoft.com/office/drawing/2014/main" id="{4E653944-C413-424D-AD01-E5B9E6A45B9B}"/>
              </a:ext>
            </a:extLst>
          </p:cNvPr>
          <p:cNvSpPr txBox="1"/>
          <p:nvPr/>
        </p:nvSpPr>
        <p:spPr>
          <a:xfrm>
            <a:off x="561600" y="1216682"/>
            <a:ext cx="2031765" cy="3072701"/>
          </a:xfrm>
          <a:prstGeom prst="rect">
            <a:avLst/>
          </a:prstGeom>
          <a:noFill/>
        </p:spPr>
        <p:txBody>
          <a:bodyPr wrap="square" rtlCol="0">
            <a:spAutoFit/>
          </a:bodyPr>
          <a:lstStyle/>
          <a:p>
            <a:pPr>
              <a:lnSpc>
                <a:spcPts val="1800"/>
              </a:lnSpc>
            </a:pPr>
            <a:r>
              <a:rPr lang="en-GB" sz="1400" dirty="0">
                <a:latin typeface="Verdana" pitchFamily="34" charset="0"/>
              </a:rPr>
              <a:t>Assimilation rate is reduced according the ratio of actual to potential transpiration (T</a:t>
            </a:r>
            <a:r>
              <a:rPr lang="en-GB" sz="1400" baseline="-25000" dirty="0">
                <a:latin typeface="Verdana" pitchFamily="34" charset="0"/>
              </a:rPr>
              <a:t>a</a:t>
            </a:r>
            <a:r>
              <a:rPr lang="en-GB" sz="1400" dirty="0">
                <a:latin typeface="Verdana" pitchFamily="34" charset="0"/>
              </a:rPr>
              <a:t>/</a:t>
            </a:r>
            <a:r>
              <a:rPr lang="en-GB" sz="1400" dirty="0" err="1">
                <a:latin typeface="Verdana" pitchFamily="34" charset="0"/>
              </a:rPr>
              <a:t>T</a:t>
            </a:r>
            <a:r>
              <a:rPr lang="en-GB" sz="1400" baseline="-25000" dirty="0" err="1">
                <a:latin typeface="Verdana" pitchFamily="34" charset="0"/>
              </a:rPr>
              <a:t>p</a:t>
            </a:r>
            <a:r>
              <a:rPr lang="en-GB" sz="1400" dirty="0">
                <a:latin typeface="Verdana" pitchFamily="34" charset="0"/>
              </a:rPr>
              <a:t>)</a:t>
            </a:r>
          </a:p>
          <a:p>
            <a:pPr>
              <a:lnSpc>
                <a:spcPts val="1800"/>
              </a:lnSpc>
            </a:pPr>
            <a:endParaRPr lang="en-GB" sz="1400" dirty="0">
              <a:latin typeface="Verdana" pitchFamily="34" charset="0"/>
            </a:endParaRPr>
          </a:p>
          <a:p>
            <a:pPr>
              <a:lnSpc>
                <a:spcPts val="1800"/>
              </a:lnSpc>
            </a:pPr>
            <a:r>
              <a:rPr lang="en-GB" sz="1400" dirty="0">
                <a:latin typeface="Verdana" pitchFamily="34" charset="0"/>
              </a:rPr>
              <a:t>Exact calculation of water stress response depends also on water balance implementation</a:t>
            </a:r>
          </a:p>
          <a:p>
            <a:pPr>
              <a:lnSpc>
                <a:spcPts val="1800"/>
              </a:lnSpc>
            </a:pPr>
            <a:endParaRPr lang="en-GB" sz="1400" dirty="0">
              <a:latin typeface="Verdana" pitchFamily="34" charset="0"/>
            </a:endParaRPr>
          </a:p>
        </p:txBody>
      </p:sp>
      <p:graphicFrame>
        <p:nvGraphicFramePr>
          <p:cNvPr id="208" name="Table 208">
            <a:extLst>
              <a:ext uri="{FF2B5EF4-FFF2-40B4-BE49-F238E27FC236}">
                <a16:creationId xmlns:a16="http://schemas.microsoft.com/office/drawing/2014/main" id="{9D27BC0E-1498-4E9D-B8BB-BF9BE49655F9}"/>
              </a:ext>
            </a:extLst>
          </p:cNvPr>
          <p:cNvGraphicFramePr>
            <a:graphicFrameLocks noGrp="1"/>
          </p:cNvGraphicFramePr>
          <p:nvPr>
            <p:extLst>
              <p:ext uri="{D42A27DB-BD31-4B8C-83A1-F6EECF244321}">
                <p14:modId xmlns:p14="http://schemas.microsoft.com/office/powerpoint/2010/main" val="4052135109"/>
              </p:ext>
            </p:extLst>
          </p:nvPr>
        </p:nvGraphicFramePr>
        <p:xfrm>
          <a:off x="6746678" y="2706081"/>
          <a:ext cx="1986523" cy="932601"/>
        </p:xfrm>
        <a:graphic>
          <a:graphicData uri="http://schemas.openxmlformats.org/drawingml/2006/table">
            <a:tbl>
              <a:tblPr firstRow="1" bandRow="1">
                <a:tableStyleId>{5940675A-B579-460E-94D1-54222C63F5DA}</a:tableStyleId>
              </a:tblPr>
              <a:tblGrid>
                <a:gridCol w="408417">
                  <a:extLst>
                    <a:ext uri="{9D8B030D-6E8A-4147-A177-3AD203B41FA5}">
                      <a16:colId xmlns:a16="http://schemas.microsoft.com/office/drawing/2014/main" val="3569357708"/>
                    </a:ext>
                  </a:extLst>
                </a:gridCol>
                <a:gridCol w="1578106">
                  <a:extLst>
                    <a:ext uri="{9D8B030D-6E8A-4147-A177-3AD203B41FA5}">
                      <a16:colId xmlns:a16="http://schemas.microsoft.com/office/drawing/2014/main" val="1132591838"/>
                    </a:ext>
                  </a:extLst>
                </a:gridCol>
              </a:tblGrid>
              <a:tr h="310867">
                <a:tc>
                  <a:txBody>
                    <a:bodyPr/>
                    <a:lstStyle/>
                    <a:p>
                      <a:endParaRPr lang="en-GB" sz="1200" dirty="0"/>
                    </a:p>
                  </a:txBody>
                  <a:tcPr anchor="ctr">
                    <a:solidFill>
                      <a:srgbClr val="99E599"/>
                    </a:solidFill>
                  </a:tcPr>
                </a:tc>
                <a:tc>
                  <a:txBody>
                    <a:bodyPr/>
                    <a:lstStyle/>
                    <a:p>
                      <a:r>
                        <a:rPr lang="en-GB" sz="1200" dirty="0"/>
                        <a:t>No stress</a:t>
                      </a:r>
                    </a:p>
                  </a:txBody>
                  <a:tcPr anchor="ctr"/>
                </a:tc>
                <a:extLst>
                  <a:ext uri="{0D108BD9-81ED-4DB2-BD59-A6C34878D82A}">
                    <a16:rowId xmlns:a16="http://schemas.microsoft.com/office/drawing/2014/main" val="1008845287"/>
                  </a:ext>
                </a:extLst>
              </a:tr>
              <a:tr h="310867">
                <a:tc>
                  <a:txBody>
                    <a:bodyPr/>
                    <a:lstStyle/>
                    <a:p>
                      <a:endParaRPr lang="en-GB" sz="1200" dirty="0"/>
                    </a:p>
                  </a:txBody>
                  <a:tcPr anchor="ctr">
                    <a:solidFill>
                      <a:srgbClr val="FFCC7F"/>
                    </a:solidFill>
                  </a:tcPr>
                </a:tc>
                <a:tc>
                  <a:txBody>
                    <a:bodyPr/>
                    <a:lstStyle/>
                    <a:p>
                      <a:r>
                        <a:rPr lang="en-GB" sz="1200" dirty="0"/>
                        <a:t>Drought stress</a:t>
                      </a:r>
                    </a:p>
                  </a:txBody>
                  <a:tcPr anchor="ctr"/>
                </a:tc>
                <a:extLst>
                  <a:ext uri="{0D108BD9-81ED-4DB2-BD59-A6C34878D82A}">
                    <a16:rowId xmlns:a16="http://schemas.microsoft.com/office/drawing/2014/main" val="4018373169"/>
                  </a:ext>
                </a:extLst>
              </a:tr>
              <a:tr h="310867">
                <a:tc>
                  <a:txBody>
                    <a:bodyPr/>
                    <a:lstStyle/>
                    <a:p>
                      <a:endParaRPr lang="en-GB" sz="1200" dirty="0"/>
                    </a:p>
                  </a:txBody>
                  <a:tcPr anchor="ctr">
                    <a:solidFill>
                      <a:srgbClr val="CCE5FF"/>
                    </a:solidFill>
                  </a:tcPr>
                </a:tc>
                <a:tc>
                  <a:txBody>
                    <a:bodyPr/>
                    <a:lstStyle/>
                    <a:p>
                      <a:r>
                        <a:rPr lang="en-GB" sz="1200" dirty="0"/>
                        <a:t>Oxygen stress</a:t>
                      </a:r>
                    </a:p>
                  </a:txBody>
                  <a:tcPr anchor="ctr"/>
                </a:tc>
                <a:extLst>
                  <a:ext uri="{0D108BD9-81ED-4DB2-BD59-A6C34878D82A}">
                    <a16:rowId xmlns:a16="http://schemas.microsoft.com/office/drawing/2014/main" val="1596201215"/>
                  </a:ext>
                </a:extLst>
              </a:tr>
            </a:tbl>
          </a:graphicData>
        </a:graphic>
      </p:graphicFrame>
    </p:spTree>
    <p:extLst>
      <p:ext uri="{BB962C8B-B14F-4D97-AF65-F5344CB8AC3E}">
        <p14:creationId xmlns:p14="http://schemas.microsoft.com/office/powerpoint/2010/main" val="1777707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71111-4A3C-47CB-A76D-28E9AE2BEE14}"/>
              </a:ext>
            </a:extLst>
          </p:cNvPr>
          <p:cNvSpPr>
            <a:spLocks noGrp="1"/>
          </p:cNvSpPr>
          <p:nvPr>
            <p:ph type="title"/>
          </p:nvPr>
        </p:nvSpPr>
        <p:spPr/>
        <p:txBody>
          <a:bodyPr/>
          <a:lstStyle/>
          <a:p>
            <a:r>
              <a:rPr lang="en-GB" dirty="0"/>
              <a:t>Limitations of WOFOST 7.2</a:t>
            </a:r>
          </a:p>
        </p:txBody>
      </p:sp>
      <p:sp>
        <p:nvSpPr>
          <p:cNvPr id="5" name="Text Placeholder 4">
            <a:extLst>
              <a:ext uri="{FF2B5EF4-FFF2-40B4-BE49-F238E27FC236}">
                <a16:creationId xmlns:a16="http://schemas.microsoft.com/office/drawing/2014/main" id="{7D949C82-8237-4648-8D88-B656DB75592F}"/>
              </a:ext>
            </a:extLst>
          </p:cNvPr>
          <p:cNvSpPr>
            <a:spLocks noGrp="1"/>
          </p:cNvSpPr>
          <p:nvPr>
            <p:ph type="body" sz="quarter" idx="10"/>
          </p:nvPr>
        </p:nvSpPr>
        <p:spPr>
          <a:xfrm>
            <a:off x="493200" y="995516"/>
            <a:ext cx="4104000" cy="3464884"/>
          </a:xfrm>
        </p:spPr>
        <p:txBody>
          <a:bodyPr/>
          <a:lstStyle/>
          <a:p>
            <a:pPr>
              <a:lnSpc>
                <a:spcPct val="100000"/>
              </a:lnSpc>
              <a:spcBef>
                <a:spcPct val="10000"/>
              </a:spcBef>
              <a:buFont typeface="Wingdings" panose="05000000000000000000" pitchFamily="2" charset="2"/>
              <a:buNone/>
            </a:pPr>
            <a:r>
              <a:rPr lang="en-GB" altLang="nl-NL" sz="1400" dirty="0"/>
              <a:t>Inherent to simulation technique:</a:t>
            </a:r>
          </a:p>
          <a:p>
            <a:pPr>
              <a:lnSpc>
                <a:spcPct val="100000"/>
              </a:lnSpc>
              <a:spcBef>
                <a:spcPct val="10000"/>
              </a:spcBef>
            </a:pPr>
            <a:r>
              <a:rPr lang="en-GB" altLang="nl-NL" sz="1400" dirty="0"/>
              <a:t>Multi-parameter model, difficult to calibrate and validate</a:t>
            </a:r>
          </a:p>
          <a:p>
            <a:pPr>
              <a:lnSpc>
                <a:spcPct val="100000"/>
              </a:lnSpc>
              <a:spcBef>
                <a:spcPct val="10000"/>
              </a:spcBef>
            </a:pPr>
            <a:r>
              <a:rPr lang="en-GB" altLang="nl-NL" sz="1400" dirty="0"/>
              <a:t>Sensitive for initial state of soil and crop</a:t>
            </a:r>
          </a:p>
          <a:p>
            <a:pPr>
              <a:lnSpc>
                <a:spcPct val="100000"/>
              </a:lnSpc>
              <a:spcBef>
                <a:spcPct val="10000"/>
              </a:spcBef>
            </a:pPr>
            <a:endParaRPr lang="en-GB" altLang="nl-NL" sz="1400" dirty="0"/>
          </a:p>
          <a:p>
            <a:pPr>
              <a:lnSpc>
                <a:spcPct val="100000"/>
              </a:lnSpc>
              <a:spcBef>
                <a:spcPct val="10000"/>
              </a:spcBef>
              <a:buFont typeface="Wingdings" panose="05000000000000000000" pitchFamily="2" charset="2"/>
              <a:buNone/>
            </a:pPr>
            <a:r>
              <a:rPr lang="en-GB" altLang="nl-NL" sz="1400" dirty="0"/>
              <a:t>Chosen generalizations:</a:t>
            </a:r>
          </a:p>
          <a:p>
            <a:pPr>
              <a:lnSpc>
                <a:spcPct val="100000"/>
              </a:lnSpc>
              <a:spcBef>
                <a:spcPct val="10000"/>
              </a:spcBef>
            </a:pPr>
            <a:r>
              <a:rPr lang="en-GB" altLang="nl-NL" sz="1400" dirty="0"/>
              <a:t>Growth is source driven, not sink limited</a:t>
            </a:r>
          </a:p>
          <a:p>
            <a:pPr>
              <a:lnSpc>
                <a:spcPct val="100000"/>
              </a:lnSpc>
              <a:spcBef>
                <a:spcPct val="10000"/>
              </a:spcBef>
            </a:pPr>
            <a:r>
              <a:rPr lang="en-GB" altLang="nl-NL" sz="1400" dirty="0"/>
              <a:t>No crop architecture (plant height, branching, individual leaves, number of grains)</a:t>
            </a:r>
          </a:p>
          <a:p>
            <a:pPr>
              <a:lnSpc>
                <a:spcPct val="100000"/>
              </a:lnSpc>
              <a:spcBef>
                <a:spcPct val="10000"/>
              </a:spcBef>
            </a:pPr>
            <a:r>
              <a:rPr lang="en-GB" altLang="nl-NL" sz="1400" dirty="0"/>
              <a:t>Homogeneous canopy, no effect of rows, N-S orientation)</a:t>
            </a:r>
          </a:p>
          <a:p>
            <a:pPr>
              <a:lnSpc>
                <a:spcPct val="100000"/>
              </a:lnSpc>
              <a:spcBef>
                <a:spcPct val="10000"/>
              </a:spcBef>
            </a:pPr>
            <a:r>
              <a:rPr lang="en-GB" altLang="nl-NL" sz="1400" dirty="0"/>
              <a:t>No translocation of assimilates between organs. (Will be included in v8)</a:t>
            </a:r>
            <a:endParaRPr lang="en-GB" sz="1400" dirty="0"/>
          </a:p>
        </p:txBody>
      </p:sp>
      <p:sp>
        <p:nvSpPr>
          <p:cNvPr id="6" name="Text Placeholder 5">
            <a:extLst>
              <a:ext uri="{FF2B5EF4-FFF2-40B4-BE49-F238E27FC236}">
                <a16:creationId xmlns:a16="http://schemas.microsoft.com/office/drawing/2014/main" id="{04AF98BC-582A-432B-9380-C940F640228B}"/>
              </a:ext>
            </a:extLst>
          </p:cNvPr>
          <p:cNvSpPr>
            <a:spLocks noGrp="1"/>
          </p:cNvSpPr>
          <p:nvPr>
            <p:ph type="body" sz="quarter" idx="11"/>
          </p:nvPr>
        </p:nvSpPr>
        <p:spPr>
          <a:xfrm>
            <a:off x="4785800" y="995516"/>
            <a:ext cx="4104000" cy="34648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00000"/>
              </a:lnSpc>
              <a:spcBef>
                <a:spcPct val="10000"/>
              </a:spcBef>
              <a:buNone/>
            </a:pPr>
            <a:r>
              <a:rPr lang="en-GB" altLang="nl-NL" sz="1400" dirty="0"/>
              <a:t>Limited knowledge of crop response relations:</a:t>
            </a:r>
          </a:p>
          <a:p>
            <a:pPr>
              <a:lnSpc>
                <a:spcPct val="100000"/>
              </a:lnSpc>
              <a:spcBef>
                <a:spcPct val="10000"/>
              </a:spcBef>
            </a:pPr>
            <a:r>
              <a:rPr lang="en-GB" altLang="nl-NL" sz="1400" dirty="0"/>
              <a:t>Empirical relations, e.g. partitioning, mechanism not well understood</a:t>
            </a:r>
          </a:p>
          <a:p>
            <a:pPr>
              <a:lnSpc>
                <a:spcPct val="100000"/>
              </a:lnSpc>
              <a:spcBef>
                <a:spcPct val="10000"/>
              </a:spcBef>
            </a:pPr>
            <a:r>
              <a:rPr lang="en-GB" altLang="nl-NL" sz="1400" dirty="0"/>
              <a:t>Best for near optimum growth conditions</a:t>
            </a:r>
          </a:p>
          <a:p>
            <a:pPr>
              <a:lnSpc>
                <a:spcPct val="100000"/>
              </a:lnSpc>
              <a:spcBef>
                <a:spcPct val="10000"/>
              </a:spcBef>
            </a:pPr>
            <a:r>
              <a:rPr lang="en-GB" altLang="nl-NL" sz="1400" dirty="0"/>
              <a:t>Severe stress difficult to quantify</a:t>
            </a:r>
          </a:p>
          <a:p>
            <a:pPr>
              <a:lnSpc>
                <a:spcPct val="100000"/>
              </a:lnSpc>
              <a:spcBef>
                <a:spcPct val="10000"/>
              </a:spcBef>
            </a:pPr>
            <a:r>
              <a:rPr lang="en-GB" altLang="nl-NL" sz="1400" dirty="0"/>
              <a:t>Recovery mechanisms unknown</a:t>
            </a:r>
          </a:p>
          <a:p>
            <a:pPr>
              <a:lnSpc>
                <a:spcPct val="100000"/>
              </a:lnSpc>
              <a:spcBef>
                <a:spcPct val="10000"/>
              </a:spcBef>
              <a:buNone/>
            </a:pPr>
            <a:endParaRPr lang="en-GB" sz="1400" dirty="0"/>
          </a:p>
        </p:txBody>
      </p:sp>
      <p:sp>
        <p:nvSpPr>
          <p:cNvPr id="4" name="Slide Number Placeholder 3">
            <a:extLst>
              <a:ext uri="{FF2B5EF4-FFF2-40B4-BE49-F238E27FC236}">
                <a16:creationId xmlns:a16="http://schemas.microsoft.com/office/drawing/2014/main" id="{4A730EBA-530C-4007-8D41-C9146CA4F67E}"/>
              </a:ext>
            </a:extLst>
          </p:cNvPr>
          <p:cNvSpPr>
            <a:spLocks noGrp="1"/>
          </p:cNvSpPr>
          <p:nvPr>
            <p:ph type="sldNum" sz="quarter" idx="12"/>
          </p:nvPr>
        </p:nvSpPr>
        <p:spPr/>
        <p:txBody>
          <a:bodyPr/>
          <a:lstStyle/>
          <a:p>
            <a:pPr algn="r"/>
            <a:fld id="{F25965E0-7062-474C-8671-DB3A3CE669B0}" type="slidenum">
              <a:rPr lang="en-GB" smtClean="0"/>
              <a:pPr algn="r"/>
              <a:t>32</a:t>
            </a:fld>
            <a:endParaRPr lang="en-GB" dirty="0"/>
          </a:p>
        </p:txBody>
      </p:sp>
    </p:spTree>
    <p:extLst>
      <p:ext uri="{BB962C8B-B14F-4D97-AF65-F5344CB8AC3E}">
        <p14:creationId xmlns:p14="http://schemas.microsoft.com/office/powerpoint/2010/main" val="3979593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20201-7173-4BB8-9BF9-6FFB451903D3}"/>
              </a:ext>
            </a:extLst>
          </p:cNvPr>
          <p:cNvSpPr>
            <a:spLocks noGrp="1"/>
          </p:cNvSpPr>
          <p:nvPr>
            <p:ph type="title"/>
          </p:nvPr>
        </p:nvSpPr>
        <p:spPr/>
        <p:txBody>
          <a:bodyPr/>
          <a:lstStyle/>
          <a:p>
            <a:r>
              <a:rPr lang="en-GB" dirty="0"/>
              <a:t>WOFOST implementations</a:t>
            </a:r>
          </a:p>
        </p:txBody>
      </p:sp>
      <p:sp>
        <p:nvSpPr>
          <p:cNvPr id="3" name="Slide Number Placeholder 2">
            <a:extLst>
              <a:ext uri="{FF2B5EF4-FFF2-40B4-BE49-F238E27FC236}">
                <a16:creationId xmlns:a16="http://schemas.microsoft.com/office/drawing/2014/main" id="{71351502-28B5-49EB-B7C3-5631D7CE6FC9}"/>
              </a:ext>
            </a:extLst>
          </p:cNvPr>
          <p:cNvSpPr>
            <a:spLocks noGrp="1"/>
          </p:cNvSpPr>
          <p:nvPr>
            <p:ph type="sldNum" sz="quarter" idx="10"/>
          </p:nvPr>
        </p:nvSpPr>
        <p:spPr/>
        <p:txBody>
          <a:bodyPr/>
          <a:lstStyle/>
          <a:p>
            <a:pPr algn="r"/>
            <a:fld id="{F25965E0-7062-474C-8671-DB3A3CE669B0}" type="slidenum">
              <a:rPr lang="en-GB" smtClean="0"/>
              <a:pPr algn="r"/>
              <a:t>33</a:t>
            </a:fld>
            <a:endParaRPr lang="en-GB" dirty="0"/>
          </a:p>
        </p:txBody>
      </p:sp>
      <p:pic>
        <p:nvPicPr>
          <p:cNvPr id="6" name="Picture 5">
            <a:extLst>
              <a:ext uri="{FF2B5EF4-FFF2-40B4-BE49-F238E27FC236}">
                <a16:creationId xmlns:a16="http://schemas.microsoft.com/office/drawing/2014/main" id="{0168EA2B-AB16-4E30-BE31-D16D96F1A996}"/>
              </a:ext>
            </a:extLst>
          </p:cNvPr>
          <p:cNvPicPr>
            <a:picLocks noChangeAspect="1"/>
          </p:cNvPicPr>
          <p:nvPr/>
        </p:nvPicPr>
        <p:blipFill>
          <a:blip r:embed="rId2"/>
          <a:stretch>
            <a:fillRect/>
          </a:stretch>
        </p:blipFill>
        <p:spPr>
          <a:xfrm>
            <a:off x="349200" y="1298154"/>
            <a:ext cx="8582400" cy="2678196"/>
          </a:xfrm>
          <a:prstGeom prst="rect">
            <a:avLst/>
          </a:prstGeom>
        </p:spPr>
      </p:pic>
    </p:spTree>
    <p:extLst>
      <p:ext uri="{BB962C8B-B14F-4D97-AF65-F5344CB8AC3E}">
        <p14:creationId xmlns:p14="http://schemas.microsoft.com/office/powerpoint/2010/main" val="3892133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2AB5DE-4381-4E56-A57B-B84FD8467ECE}"/>
              </a:ext>
            </a:extLst>
          </p:cNvPr>
          <p:cNvSpPr>
            <a:spLocks noGrp="1"/>
          </p:cNvSpPr>
          <p:nvPr>
            <p:ph type="body" sz="quarter" idx="10"/>
          </p:nvPr>
        </p:nvSpPr>
        <p:spPr>
          <a:xfrm>
            <a:off x="561599" y="1057845"/>
            <a:ext cx="7003537" cy="3502866"/>
          </a:xfrm>
        </p:spPr>
        <p:txBody>
          <a:bodyPr/>
          <a:lstStyle/>
          <a:p>
            <a:r>
              <a:rPr lang="en-GB" dirty="0"/>
              <a:t>Backbone of MARS Crop Yield Forecasting System (MCYFS)</a:t>
            </a:r>
          </a:p>
          <a:p>
            <a:r>
              <a:rPr lang="en-GB" dirty="0"/>
              <a:t>Provides timely, independent and scientifically relevant:</a:t>
            </a:r>
          </a:p>
          <a:p>
            <a:pPr lvl="1"/>
            <a:r>
              <a:rPr lang="en-GB" dirty="0"/>
              <a:t>Information on crop development and growth</a:t>
            </a:r>
          </a:p>
          <a:p>
            <a:pPr lvl="1"/>
            <a:r>
              <a:rPr lang="en-GB" dirty="0"/>
              <a:t>Information on short-term effects of </a:t>
            </a:r>
            <a:r>
              <a:rPr lang="en-GB" dirty="0" err="1"/>
              <a:t>meteo</a:t>
            </a:r>
            <a:r>
              <a:rPr lang="en-GB" dirty="0"/>
              <a:t> </a:t>
            </a:r>
            <a:br>
              <a:rPr lang="en-GB" dirty="0"/>
            </a:br>
            <a:r>
              <a:rPr lang="en-GB" dirty="0"/>
              <a:t>events on crops</a:t>
            </a:r>
          </a:p>
          <a:p>
            <a:pPr lvl="1"/>
            <a:r>
              <a:rPr lang="en-GB" dirty="0"/>
              <a:t>Seasonal yield forecasts of key crops (cereal, oil seed crops, protein crops, sugar beet, potatoes, pastures, rice) at EU and member state level</a:t>
            </a:r>
          </a:p>
          <a:p>
            <a:r>
              <a:rPr lang="en-GB" dirty="0"/>
              <a:t>Developed by WUR in 90s, acknowledged by EU parliament, operationally run by WUR since 2000</a:t>
            </a:r>
          </a:p>
          <a:p>
            <a:endParaRPr lang="en-GB" dirty="0"/>
          </a:p>
        </p:txBody>
      </p:sp>
      <p:sp>
        <p:nvSpPr>
          <p:cNvPr id="3" name="Title 2">
            <a:extLst>
              <a:ext uri="{FF2B5EF4-FFF2-40B4-BE49-F238E27FC236}">
                <a16:creationId xmlns:a16="http://schemas.microsoft.com/office/drawing/2014/main" id="{C0195FBE-064C-4555-B758-A66BDAB1E6E8}"/>
              </a:ext>
            </a:extLst>
          </p:cNvPr>
          <p:cNvSpPr>
            <a:spLocks noGrp="1"/>
          </p:cNvSpPr>
          <p:nvPr>
            <p:ph type="title"/>
          </p:nvPr>
        </p:nvSpPr>
        <p:spPr>
          <a:xfrm>
            <a:off x="561600" y="168288"/>
            <a:ext cx="8330400" cy="576832"/>
          </a:xfrm>
        </p:spPr>
        <p:txBody>
          <a:bodyPr/>
          <a:lstStyle/>
          <a:p>
            <a:r>
              <a:rPr lang="en-GB" dirty="0"/>
              <a:t>WOFOST applications: MARS</a:t>
            </a:r>
          </a:p>
        </p:txBody>
      </p:sp>
      <p:sp>
        <p:nvSpPr>
          <p:cNvPr id="4" name="Slide Number Placeholder 3">
            <a:extLst>
              <a:ext uri="{FF2B5EF4-FFF2-40B4-BE49-F238E27FC236}">
                <a16:creationId xmlns:a16="http://schemas.microsoft.com/office/drawing/2014/main" id="{D84D73A8-12A5-42E6-839E-3E48BA90CFD2}"/>
              </a:ext>
            </a:extLst>
          </p:cNvPr>
          <p:cNvSpPr>
            <a:spLocks noGrp="1"/>
          </p:cNvSpPr>
          <p:nvPr>
            <p:ph type="sldNum" sz="quarter" idx="11"/>
          </p:nvPr>
        </p:nvSpPr>
        <p:spPr/>
        <p:txBody>
          <a:bodyPr/>
          <a:lstStyle/>
          <a:p>
            <a:pPr algn="r"/>
            <a:fld id="{F25965E0-7062-474C-8671-DB3A3CE669B0}" type="slidenum">
              <a:rPr lang="en-GB" smtClean="0"/>
              <a:pPr algn="r"/>
              <a:t>34</a:t>
            </a:fld>
            <a:endParaRPr lang="en-GB" dirty="0"/>
          </a:p>
        </p:txBody>
      </p:sp>
      <p:pic>
        <p:nvPicPr>
          <p:cNvPr id="6" name="Picture 13">
            <a:extLst>
              <a:ext uri="{FF2B5EF4-FFF2-40B4-BE49-F238E27FC236}">
                <a16:creationId xmlns:a16="http://schemas.microsoft.com/office/drawing/2014/main" id="{796CF68B-8673-456E-B93D-0F9733A9A7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3602" y="1402508"/>
            <a:ext cx="1533998" cy="106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0A0DEB4-38C3-4239-8BFB-3E7FD5E2FB87}"/>
              </a:ext>
            </a:extLst>
          </p:cNvPr>
          <p:cNvSpPr/>
          <p:nvPr/>
        </p:nvSpPr>
        <p:spPr>
          <a:xfrm>
            <a:off x="4063367" y="4422211"/>
            <a:ext cx="4275273" cy="276999"/>
          </a:xfrm>
          <a:prstGeom prst="rect">
            <a:avLst/>
          </a:prstGeom>
        </p:spPr>
        <p:txBody>
          <a:bodyPr wrap="none">
            <a:spAutoFit/>
          </a:bodyPr>
          <a:lstStyle/>
          <a:p>
            <a:r>
              <a:rPr lang="en-GB" sz="1200">
                <a:hlinkClick r:id="rId4"/>
              </a:rPr>
              <a:t>https://ec.europa.eu/jrc/en/research-topic/crop-yield-forecasting</a:t>
            </a:r>
            <a:endParaRPr lang="en-GB" sz="1200" dirty="0"/>
          </a:p>
        </p:txBody>
      </p:sp>
    </p:spTree>
    <p:extLst>
      <p:ext uri="{BB962C8B-B14F-4D97-AF65-F5344CB8AC3E}">
        <p14:creationId xmlns:p14="http://schemas.microsoft.com/office/powerpoint/2010/main" val="3460247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456524" y="797430"/>
            <a:ext cx="3992226" cy="4037764"/>
          </a:xfrm>
          <a:prstGeom prst="rect">
            <a:avLst/>
          </a:prstGeom>
        </p:spPr>
      </p:pic>
      <p:sp>
        <p:nvSpPr>
          <p:cNvPr id="2" name="Title 1"/>
          <p:cNvSpPr>
            <a:spLocks noGrp="1"/>
          </p:cNvSpPr>
          <p:nvPr>
            <p:ph type="title"/>
          </p:nvPr>
        </p:nvSpPr>
        <p:spPr>
          <a:xfrm>
            <a:off x="467834" y="172641"/>
            <a:ext cx="7375996" cy="576832"/>
          </a:xfrm>
        </p:spPr>
        <p:txBody>
          <a:bodyPr/>
          <a:lstStyle/>
          <a:p>
            <a:r>
              <a:rPr lang="en-GB" dirty="0"/>
              <a:t>WOFOST applications: MARS</a:t>
            </a:r>
          </a:p>
        </p:txBody>
      </p:sp>
      <p:sp>
        <p:nvSpPr>
          <p:cNvPr id="3" name="Slide Number Placeholder 2"/>
          <p:cNvSpPr>
            <a:spLocks noGrp="1"/>
          </p:cNvSpPr>
          <p:nvPr>
            <p:ph type="sldNum" sz="quarter" idx="10"/>
          </p:nvPr>
        </p:nvSpPr>
        <p:spPr/>
        <p:txBody>
          <a:bodyPr/>
          <a:lstStyle/>
          <a:p>
            <a:pPr algn="r"/>
            <a:fld id="{F25965E0-7062-474C-8671-DB3A3CE669B0}" type="slidenum">
              <a:rPr lang="en-GB" smtClean="0"/>
              <a:pPr algn="r"/>
              <a:t>35</a:t>
            </a:fld>
            <a:endParaRPr lang="en-GB" dirty="0"/>
          </a:p>
        </p:txBody>
      </p:sp>
    </p:spTree>
    <p:extLst>
      <p:ext uri="{BB962C8B-B14F-4D97-AF65-F5344CB8AC3E}">
        <p14:creationId xmlns:p14="http://schemas.microsoft.com/office/powerpoint/2010/main" val="345396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834" y="172641"/>
            <a:ext cx="7375996" cy="576832"/>
          </a:xfrm>
        </p:spPr>
        <p:txBody>
          <a:bodyPr/>
          <a:lstStyle/>
          <a:p>
            <a:r>
              <a:rPr lang="en-GB" dirty="0"/>
              <a:t>WOFOST applications: MARS</a:t>
            </a:r>
          </a:p>
        </p:txBody>
      </p:sp>
      <p:sp>
        <p:nvSpPr>
          <p:cNvPr id="3" name="Slide Number Placeholder 2"/>
          <p:cNvSpPr>
            <a:spLocks noGrp="1"/>
          </p:cNvSpPr>
          <p:nvPr>
            <p:ph type="sldNum" sz="quarter" idx="10"/>
          </p:nvPr>
        </p:nvSpPr>
        <p:spPr/>
        <p:txBody>
          <a:bodyPr/>
          <a:lstStyle/>
          <a:p>
            <a:pPr algn="r"/>
            <a:fld id="{F25965E0-7062-474C-8671-DB3A3CE669B0}" type="slidenum">
              <a:rPr lang="en-GB" smtClean="0"/>
              <a:pPr algn="r"/>
              <a:t>36</a:t>
            </a:fld>
            <a:endParaRPr lang="en-GB" dirty="0"/>
          </a:p>
        </p:txBody>
      </p:sp>
      <p:pic>
        <p:nvPicPr>
          <p:cNvPr id="8" name="image6.png"/>
          <p:cNvPicPr>
            <a:picLocks noChangeAspect="1"/>
          </p:cNvPicPr>
          <p:nvPr/>
        </p:nvPicPr>
        <p:blipFill>
          <a:blip r:embed="rId3"/>
          <a:stretch>
            <a:fillRect/>
          </a:stretch>
        </p:blipFill>
        <p:spPr>
          <a:xfrm>
            <a:off x="467834" y="1059503"/>
            <a:ext cx="4336354" cy="3240394"/>
          </a:xfrm>
          <a:prstGeom prst="rect">
            <a:avLst/>
          </a:prstGeom>
          <a:ln w="12700">
            <a:miter lim="400000"/>
          </a:ln>
        </p:spPr>
      </p:pic>
      <p:pic>
        <p:nvPicPr>
          <p:cNvPr id="5" name="Picture 4" descr="Map&#10;&#10;Description automatically generated">
            <a:extLst>
              <a:ext uri="{FF2B5EF4-FFF2-40B4-BE49-F238E27FC236}">
                <a16:creationId xmlns:a16="http://schemas.microsoft.com/office/drawing/2014/main" id="{1517F0B2-7AEB-4A41-A876-947A10E909A9}"/>
              </a:ext>
            </a:extLst>
          </p:cNvPr>
          <p:cNvPicPr>
            <a:picLocks noChangeAspect="1"/>
          </p:cNvPicPr>
          <p:nvPr/>
        </p:nvPicPr>
        <p:blipFill>
          <a:blip r:embed="rId4"/>
          <a:stretch>
            <a:fillRect/>
          </a:stretch>
        </p:blipFill>
        <p:spPr>
          <a:xfrm>
            <a:off x="5031044" y="1255232"/>
            <a:ext cx="3900556" cy="2848935"/>
          </a:xfrm>
          <a:prstGeom prst="rect">
            <a:avLst/>
          </a:prstGeom>
        </p:spPr>
      </p:pic>
    </p:spTree>
    <p:extLst>
      <p:ext uri="{BB962C8B-B14F-4D97-AF65-F5344CB8AC3E}">
        <p14:creationId xmlns:p14="http://schemas.microsoft.com/office/powerpoint/2010/main" val="391496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A0113E-DBEE-4443-9CA4-98F8FB3EF362}"/>
              </a:ext>
            </a:extLst>
          </p:cNvPr>
          <p:cNvSpPr>
            <a:spLocks noGrp="1"/>
          </p:cNvSpPr>
          <p:nvPr>
            <p:ph type="body" sz="quarter" idx="10"/>
          </p:nvPr>
        </p:nvSpPr>
        <p:spPr>
          <a:xfrm>
            <a:off x="493199" y="860731"/>
            <a:ext cx="7970401" cy="3912869"/>
          </a:xfrm>
        </p:spPr>
        <p:txBody>
          <a:bodyPr/>
          <a:lstStyle/>
          <a:p>
            <a:pPr>
              <a:lnSpc>
                <a:spcPct val="150000"/>
              </a:lnSpc>
              <a:spcBef>
                <a:spcPts val="600"/>
              </a:spcBef>
            </a:pPr>
            <a:r>
              <a:rPr lang="en-GB" dirty="0">
                <a:hlinkClick r:id="rId3"/>
              </a:rPr>
              <a:t>GYGA</a:t>
            </a:r>
            <a:r>
              <a:rPr lang="en-GB" dirty="0"/>
              <a:t> explores possibilities for extra production and intensification under full irrigation &amp; rainfed conditions for crops across the globe</a:t>
            </a:r>
          </a:p>
          <a:p>
            <a:pPr>
              <a:lnSpc>
                <a:spcPct val="150000"/>
              </a:lnSpc>
              <a:spcBef>
                <a:spcPts val="600"/>
              </a:spcBef>
            </a:pPr>
            <a:r>
              <a:rPr lang="en-GB" dirty="0"/>
              <a:t>GYGA is an international initiative with:</a:t>
            </a:r>
          </a:p>
          <a:p>
            <a:pPr marL="798513" lvl="1" indent="-341313">
              <a:lnSpc>
                <a:spcPct val="150000"/>
              </a:lnSpc>
              <a:spcBef>
                <a:spcPts val="0"/>
              </a:spcBef>
              <a:buSzPct val="200000"/>
              <a:buFont typeface="Arial" panose="020B0604020202020204" pitchFamily="34" charset="0"/>
              <a:buChar char="•"/>
            </a:pPr>
            <a:r>
              <a:rPr lang="en-GB" sz="1400" dirty="0"/>
              <a:t>National agronomists with local knowledge</a:t>
            </a:r>
          </a:p>
          <a:p>
            <a:pPr marL="798513" lvl="1" indent="-341313">
              <a:lnSpc>
                <a:spcPct val="150000"/>
              </a:lnSpc>
              <a:spcBef>
                <a:spcPts val="0"/>
              </a:spcBef>
              <a:buSzPct val="200000"/>
              <a:buFont typeface="Arial" panose="020B0604020202020204" pitchFamily="34" charset="0"/>
              <a:buChar char="•"/>
            </a:pPr>
            <a:r>
              <a:rPr lang="en-GB" sz="1400" dirty="0"/>
              <a:t>Standard protocol for assessing yield potential (</a:t>
            </a:r>
            <a:r>
              <a:rPr lang="en-GB" sz="1400" dirty="0" err="1"/>
              <a:t>Yp</a:t>
            </a:r>
            <a:r>
              <a:rPr lang="en-GB" sz="1400" dirty="0"/>
              <a:t>),</a:t>
            </a:r>
            <a:br>
              <a:rPr lang="en-GB" sz="1400" dirty="0"/>
            </a:br>
            <a:r>
              <a:rPr lang="en-GB" sz="1400" dirty="0"/>
              <a:t>water-limited yield potential (</a:t>
            </a:r>
            <a:r>
              <a:rPr lang="en-GB" sz="1400" dirty="0" err="1"/>
              <a:t>Yw</a:t>
            </a:r>
            <a:r>
              <a:rPr lang="en-GB" sz="1400" dirty="0"/>
              <a:t>) and yield gaps (</a:t>
            </a:r>
            <a:r>
              <a:rPr lang="en-GB" sz="1400" dirty="0" err="1"/>
              <a:t>Yg</a:t>
            </a:r>
            <a:r>
              <a:rPr lang="en-GB" sz="1400" dirty="0"/>
              <a:t>) </a:t>
            </a:r>
          </a:p>
          <a:p>
            <a:pPr marL="798513" lvl="1" indent="-341313">
              <a:lnSpc>
                <a:spcPct val="150000"/>
              </a:lnSpc>
              <a:spcBef>
                <a:spcPts val="0"/>
              </a:spcBef>
              <a:buSzPct val="200000"/>
              <a:buFont typeface="Arial" panose="020B0604020202020204" pitchFamily="34" charset="0"/>
              <a:buChar char="•"/>
            </a:pPr>
            <a:r>
              <a:rPr lang="en-GB" sz="1400" dirty="0"/>
              <a:t>Based on best available local data</a:t>
            </a:r>
          </a:p>
          <a:p>
            <a:pPr marL="798513" lvl="1" indent="-341313">
              <a:lnSpc>
                <a:spcPct val="150000"/>
              </a:lnSpc>
              <a:spcBef>
                <a:spcPts val="0"/>
              </a:spcBef>
              <a:buSzPct val="200000"/>
              <a:buFont typeface="Arial" panose="020B0604020202020204" pitchFamily="34" charset="0"/>
              <a:buChar char="•"/>
            </a:pPr>
            <a:r>
              <a:rPr lang="en-GB" sz="1400" dirty="0"/>
              <a:t>Robust crop simulation models (WOFOST, </a:t>
            </a:r>
            <a:br>
              <a:rPr lang="en-GB" sz="1400" dirty="0"/>
            </a:br>
            <a:r>
              <a:rPr lang="en-GB" sz="1400" dirty="0"/>
              <a:t>CERES-MAIZE embedded in DSSAT 4.0 etc.)</a:t>
            </a:r>
          </a:p>
          <a:p>
            <a:pPr marL="798513" lvl="1" indent="-341313">
              <a:lnSpc>
                <a:spcPct val="150000"/>
              </a:lnSpc>
              <a:spcBef>
                <a:spcPts val="0"/>
              </a:spcBef>
              <a:buSzPct val="200000"/>
              <a:buFont typeface="Arial" panose="020B0604020202020204" pitchFamily="34" charset="0"/>
              <a:buChar char="•"/>
            </a:pPr>
            <a:r>
              <a:rPr lang="en-GB" sz="1400" dirty="0"/>
              <a:t>Bottom-up approach to upscale results from location</a:t>
            </a:r>
            <a:br>
              <a:rPr lang="en-GB" sz="1400" dirty="0"/>
            </a:br>
            <a:r>
              <a:rPr lang="en-GB" sz="1400" dirty="0"/>
              <a:t>to region and country</a:t>
            </a:r>
          </a:p>
        </p:txBody>
      </p:sp>
      <p:sp>
        <p:nvSpPr>
          <p:cNvPr id="3" name="Title 2">
            <a:extLst>
              <a:ext uri="{FF2B5EF4-FFF2-40B4-BE49-F238E27FC236}">
                <a16:creationId xmlns:a16="http://schemas.microsoft.com/office/drawing/2014/main" id="{26362AD0-69A6-4D52-BF8B-CBB07B815E1D}"/>
              </a:ext>
            </a:extLst>
          </p:cNvPr>
          <p:cNvSpPr>
            <a:spLocks noGrp="1"/>
          </p:cNvSpPr>
          <p:nvPr>
            <p:ph type="title"/>
          </p:nvPr>
        </p:nvSpPr>
        <p:spPr>
          <a:xfrm>
            <a:off x="561600" y="168288"/>
            <a:ext cx="8330400" cy="576832"/>
          </a:xfrm>
        </p:spPr>
        <p:txBody>
          <a:bodyPr/>
          <a:lstStyle/>
          <a:p>
            <a:r>
              <a:rPr lang="en-GB" dirty="0"/>
              <a:t>WOFOST applications: GYGA</a:t>
            </a:r>
          </a:p>
        </p:txBody>
      </p:sp>
      <p:sp>
        <p:nvSpPr>
          <p:cNvPr id="4" name="Slide Number Placeholder 3">
            <a:extLst>
              <a:ext uri="{FF2B5EF4-FFF2-40B4-BE49-F238E27FC236}">
                <a16:creationId xmlns:a16="http://schemas.microsoft.com/office/drawing/2014/main" id="{0D41D94D-5E23-4D1A-8462-81771077395A}"/>
              </a:ext>
            </a:extLst>
          </p:cNvPr>
          <p:cNvSpPr>
            <a:spLocks noGrp="1"/>
          </p:cNvSpPr>
          <p:nvPr>
            <p:ph type="sldNum" sz="quarter" idx="11"/>
          </p:nvPr>
        </p:nvSpPr>
        <p:spPr/>
        <p:txBody>
          <a:bodyPr/>
          <a:lstStyle/>
          <a:p>
            <a:pPr algn="r"/>
            <a:fld id="{F25965E0-7062-474C-8671-DB3A3CE669B0}" type="slidenum">
              <a:rPr lang="en-GB" smtClean="0"/>
              <a:pPr algn="r"/>
              <a:t>37</a:t>
            </a:fld>
            <a:endParaRPr lang="en-GB" dirty="0"/>
          </a:p>
        </p:txBody>
      </p:sp>
      <p:pic>
        <p:nvPicPr>
          <p:cNvPr id="5" name="Picture 4">
            <a:extLst>
              <a:ext uri="{FF2B5EF4-FFF2-40B4-BE49-F238E27FC236}">
                <a16:creationId xmlns:a16="http://schemas.microsoft.com/office/drawing/2014/main" id="{A3CF8F31-971C-4C51-A56D-C72B287654C1}"/>
              </a:ext>
            </a:extLst>
          </p:cNvPr>
          <p:cNvPicPr>
            <a:picLocks noChangeAspect="1"/>
          </p:cNvPicPr>
          <p:nvPr/>
        </p:nvPicPr>
        <p:blipFill>
          <a:blip r:embed="rId4"/>
          <a:stretch>
            <a:fillRect/>
          </a:stretch>
        </p:blipFill>
        <p:spPr>
          <a:xfrm>
            <a:off x="6785063" y="3385258"/>
            <a:ext cx="1678537" cy="699986"/>
          </a:xfrm>
          <a:prstGeom prst="rect">
            <a:avLst/>
          </a:prstGeom>
        </p:spPr>
      </p:pic>
      <p:sp>
        <p:nvSpPr>
          <p:cNvPr id="6" name="Rectangle 5">
            <a:extLst>
              <a:ext uri="{FF2B5EF4-FFF2-40B4-BE49-F238E27FC236}">
                <a16:creationId xmlns:a16="http://schemas.microsoft.com/office/drawing/2014/main" id="{30941ADC-5745-4461-8D7D-AB822C428D77}"/>
              </a:ext>
            </a:extLst>
          </p:cNvPr>
          <p:cNvSpPr/>
          <p:nvPr/>
        </p:nvSpPr>
        <p:spPr>
          <a:xfrm>
            <a:off x="6391364" y="4590687"/>
            <a:ext cx="1678536" cy="338554"/>
          </a:xfrm>
          <a:prstGeom prst="rect">
            <a:avLst/>
          </a:prstGeom>
        </p:spPr>
        <p:txBody>
          <a:bodyPr wrap="none">
            <a:spAutoFit/>
          </a:bodyPr>
          <a:lstStyle/>
          <a:p>
            <a:r>
              <a:rPr lang="en-GB" sz="1600"/>
              <a:t>www.yieldgap.org</a:t>
            </a:r>
            <a:endParaRPr lang="en-GB" sz="1600" dirty="0"/>
          </a:p>
        </p:txBody>
      </p:sp>
      <p:pic>
        <p:nvPicPr>
          <p:cNvPr id="8" name="Picture 7">
            <a:extLst>
              <a:ext uri="{FF2B5EF4-FFF2-40B4-BE49-F238E27FC236}">
                <a16:creationId xmlns:a16="http://schemas.microsoft.com/office/drawing/2014/main" id="{38EF89D8-B755-4DEE-8540-872FC5AA8A4F}"/>
              </a:ext>
            </a:extLst>
          </p:cNvPr>
          <p:cNvPicPr>
            <a:picLocks noChangeAspect="1"/>
          </p:cNvPicPr>
          <p:nvPr/>
        </p:nvPicPr>
        <p:blipFill>
          <a:blip r:embed="rId5"/>
          <a:stretch>
            <a:fillRect/>
          </a:stretch>
        </p:blipFill>
        <p:spPr>
          <a:xfrm>
            <a:off x="6581985" y="1728471"/>
            <a:ext cx="2310015" cy="1373422"/>
          </a:xfrm>
          <a:prstGeom prst="rect">
            <a:avLst/>
          </a:prstGeom>
        </p:spPr>
      </p:pic>
    </p:spTree>
    <p:extLst>
      <p:ext uri="{BB962C8B-B14F-4D97-AF65-F5344CB8AC3E}">
        <p14:creationId xmlns:p14="http://schemas.microsoft.com/office/powerpoint/2010/main" val="610140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61600" y="169210"/>
            <a:ext cx="3816000" cy="987200"/>
          </a:xfrm>
        </p:spPr>
        <p:txBody>
          <a:bodyPr/>
          <a:lstStyle/>
          <a:p>
            <a:r>
              <a:rPr lang="en-GB" dirty="0"/>
              <a:t>Thank you for your attention</a:t>
            </a:r>
          </a:p>
        </p:txBody>
      </p:sp>
      <p:pic>
        <p:nvPicPr>
          <p:cNvPr id="3" name="Picture Placeholder 2">
            <a:extLst>
              <a:ext uri="{FF2B5EF4-FFF2-40B4-BE49-F238E27FC236}">
                <a16:creationId xmlns:a16="http://schemas.microsoft.com/office/drawing/2014/main" id="{D4531B3F-4A6B-4E74-BAEB-396D38DB4A03}"/>
              </a:ext>
            </a:extLst>
          </p:cNvPr>
          <p:cNvPicPr>
            <a:picLocks noGrp="1" noChangeAspect="1"/>
          </p:cNvPicPr>
          <p:nvPr>
            <p:ph type="pic" sz="quarter" idx="16"/>
          </p:nvPr>
        </p:nvPicPr>
        <p:blipFill>
          <a:blip r:embed="rId2"/>
          <a:srcRect l="21875" r="21875"/>
          <a:stretch>
            <a:fillRect/>
          </a:stretch>
        </p:blipFill>
        <p:spPr/>
      </p:pic>
      <p:sp>
        <p:nvSpPr>
          <p:cNvPr id="6" name="Tijdelijke aanduiding voor tekst 5"/>
          <p:cNvSpPr>
            <a:spLocks noGrp="1"/>
          </p:cNvSpPr>
          <p:nvPr>
            <p:ph type="body" sz="quarter" idx="17"/>
          </p:nvPr>
        </p:nvSpPr>
        <p:spPr/>
        <p:txBody>
          <a:bodyPr/>
          <a:lstStyle/>
          <a:p>
            <a:r>
              <a:rPr lang="en-GB" dirty="0"/>
              <a:t>Any questions?</a:t>
            </a:r>
          </a:p>
        </p:txBody>
      </p:sp>
      <p:sp>
        <p:nvSpPr>
          <p:cNvPr id="19" name="Tijdelijke aanduiding voor dianummer 18"/>
          <p:cNvSpPr>
            <a:spLocks noGrp="1"/>
          </p:cNvSpPr>
          <p:nvPr>
            <p:ph type="sldNum" sz="quarter" idx="27"/>
          </p:nvPr>
        </p:nvSpPr>
        <p:spPr/>
        <p:txBody>
          <a:bodyPr/>
          <a:lstStyle/>
          <a:p>
            <a:pPr algn="r"/>
            <a:fld id="{F25965E0-7062-474C-8671-DB3A3CE669B0}" type="slidenum">
              <a:rPr lang="en-GB" smtClean="0"/>
              <a:pPr algn="r"/>
              <a:t>38</a:t>
            </a:fld>
            <a:endParaRPr lang="en-GB" dirty="0"/>
          </a:p>
        </p:txBody>
      </p:sp>
    </p:spTree>
    <p:extLst>
      <p:ext uri="{BB962C8B-B14F-4D97-AF65-F5344CB8AC3E}">
        <p14:creationId xmlns:p14="http://schemas.microsoft.com/office/powerpoint/2010/main" val="483436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69F83-C460-4124-9D6B-7FDBAC38EDA1}"/>
              </a:ext>
            </a:extLst>
          </p:cNvPr>
          <p:cNvSpPr>
            <a:spLocks noGrp="1"/>
          </p:cNvSpPr>
          <p:nvPr>
            <p:ph type="title"/>
          </p:nvPr>
        </p:nvSpPr>
        <p:spPr/>
        <p:txBody>
          <a:bodyPr/>
          <a:lstStyle/>
          <a:p>
            <a:r>
              <a:rPr lang="en-GB" dirty="0"/>
              <a:t>Categories of mechanistic crop models</a:t>
            </a:r>
          </a:p>
        </p:txBody>
      </p:sp>
      <p:sp>
        <p:nvSpPr>
          <p:cNvPr id="3" name="Slide Number Placeholder 2">
            <a:extLst>
              <a:ext uri="{FF2B5EF4-FFF2-40B4-BE49-F238E27FC236}">
                <a16:creationId xmlns:a16="http://schemas.microsoft.com/office/drawing/2014/main" id="{C99B9D0C-7BFE-4430-BC79-9EF773E5E17D}"/>
              </a:ext>
            </a:extLst>
          </p:cNvPr>
          <p:cNvSpPr>
            <a:spLocks noGrp="1"/>
          </p:cNvSpPr>
          <p:nvPr>
            <p:ph type="sldNum" sz="quarter" idx="10"/>
          </p:nvPr>
        </p:nvSpPr>
        <p:spPr/>
        <p:txBody>
          <a:bodyPr/>
          <a:lstStyle/>
          <a:p>
            <a:pPr algn="r"/>
            <a:fld id="{F25965E0-7062-474C-8671-DB3A3CE669B0}" type="slidenum">
              <a:rPr lang="en-GB" smtClean="0"/>
              <a:pPr algn="r"/>
              <a:t>4</a:t>
            </a:fld>
            <a:endParaRPr lang="en-GB" dirty="0"/>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306ED6BF-A46C-4EAE-8D01-5859BF874265}"/>
                  </a:ext>
                </a:extLst>
              </p:cNvPr>
              <p:cNvSpPr/>
              <p:nvPr/>
            </p:nvSpPr>
            <p:spPr>
              <a:xfrm>
                <a:off x="561600" y="1079500"/>
                <a:ext cx="2241550" cy="23812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t" anchorCtr="0" forceAA="0" compatLnSpc="1">
                <a:prstTxWarp prst="textNoShape">
                  <a:avLst/>
                </a:prstTxWarp>
                <a:noAutofit/>
              </a:bodyPr>
              <a:lstStyle/>
              <a:p>
                <a:pPr algn="ctr"/>
                <a:r>
                  <a:rPr lang="en-GB" sz="1400" dirty="0">
                    <a:solidFill>
                      <a:schemeClr val="bg1"/>
                    </a:solidFill>
                  </a:rPr>
                  <a:t>Radiation Use Efficiency models</a:t>
                </a:r>
              </a:p>
              <a:p>
                <a:pPr algn="ctr"/>
                <a:endParaRPr lang="en-GB" sz="1400" dirty="0">
                  <a:solidFill>
                    <a:schemeClr val="bg1"/>
                  </a:solidFill>
                </a:endParaRPr>
              </a:p>
              <a:p>
                <a:pPr algn="ctr"/>
                <a14:m>
                  <m:oMathPara xmlns:m="http://schemas.openxmlformats.org/officeDocument/2006/math">
                    <m:oMathParaPr>
                      <m:jc m:val="centerGroup"/>
                    </m:oMathParaPr>
                    <m:oMath xmlns:m="http://schemas.openxmlformats.org/officeDocument/2006/math">
                      <m:r>
                        <a:rPr lang="en-GB" sz="1050" i="1" smtClean="0">
                          <a:solidFill>
                            <a:schemeClr val="bg1"/>
                          </a:solidFill>
                          <a:latin typeface="Cambria Math" panose="02040503050406030204" pitchFamily="18" charset="0"/>
                          <a:ea typeface="Cambria Math" panose="02040503050406030204" pitchFamily="18" charset="0"/>
                        </a:rPr>
                        <m:t>∆</m:t>
                      </m:r>
                      <m:r>
                        <a:rPr lang="en-US" sz="1050" b="0" i="1" smtClean="0">
                          <a:solidFill>
                            <a:schemeClr val="bg1"/>
                          </a:solidFill>
                          <a:latin typeface="Cambria Math" panose="02040503050406030204" pitchFamily="18" charset="0"/>
                          <a:ea typeface="Cambria Math" panose="02040503050406030204" pitchFamily="18" charset="0"/>
                        </a:rPr>
                        <m:t>𝑏𝑖𝑜𝑚𝑎𝑠𝑠</m:t>
                      </m:r>
                      <m:r>
                        <a:rPr lang="en-GB" sz="1050" i="1" smtClean="0">
                          <a:solidFill>
                            <a:schemeClr val="bg1"/>
                          </a:solidFill>
                          <a:latin typeface="Cambria Math" panose="02040503050406030204" pitchFamily="18" charset="0"/>
                        </a:rPr>
                        <m:t>=</m:t>
                      </m:r>
                      <m:r>
                        <a:rPr lang="en-US" sz="1050" b="0" i="1" smtClean="0">
                          <a:solidFill>
                            <a:schemeClr val="bg1"/>
                          </a:solidFill>
                          <a:latin typeface="Cambria Math" panose="02040503050406030204" pitchFamily="18" charset="0"/>
                        </a:rPr>
                        <m:t>𝐿𝑈𝐸</m:t>
                      </m:r>
                      <m:r>
                        <a:rPr lang="en-US" sz="1050" b="0" i="1" smtClean="0">
                          <a:solidFill>
                            <a:schemeClr val="bg1"/>
                          </a:solidFill>
                          <a:latin typeface="Cambria Math" panose="02040503050406030204" pitchFamily="18" charset="0"/>
                          <a:ea typeface="Cambria Math" panose="02040503050406030204" pitchFamily="18" charset="0"/>
                        </a:rPr>
                        <m:t>∙</m:t>
                      </m:r>
                      <m:r>
                        <a:rPr lang="en-US" sz="1050" b="0" i="1" smtClean="0">
                          <a:solidFill>
                            <a:schemeClr val="bg1"/>
                          </a:solidFill>
                          <a:latin typeface="Cambria Math" panose="02040503050406030204" pitchFamily="18" charset="0"/>
                          <a:ea typeface="Cambria Math" panose="02040503050406030204" pitchFamily="18" charset="0"/>
                        </a:rPr>
                        <m:t>𝑅</m:t>
                      </m:r>
                      <m:r>
                        <a:rPr lang="en-US" sz="1050" b="0" i="1" smtClean="0">
                          <a:solidFill>
                            <a:schemeClr val="bg1"/>
                          </a:solidFill>
                          <a:latin typeface="Cambria Math" panose="02040503050406030204" pitchFamily="18" charset="0"/>
                          <a:ea typeface="Cambria Math" panose="02040503050406030204" pitchFamily="18" charset="0"/>
                        </a:rPr>
                        <m:t>∙</m:t>
                      </m:r>
                      <m:r>
                        <a:rPr lang="en-US" sz="1050" b="0" i="1" smtClean="0">
                          <a:solidFill>
                            <a:schemeClr val="bg1"/>
                          </a:solidFill>
                          <a:latin typeface="Cambria Math" panose="02040503050406030204" pitchFamily="18" charset="0"/>
                        </a:rPr>
                        <m:t>𝐹𝑖𝑛𝑡</m:t>
                      </m:r>
                    </m:oMath>
                  </m:oMathPara>
                </a14:m>
                <a:endParaRPr lang="en-GB" sz="1400" dirty="0">
                  <a:solidFill>
                    <a:schemeClr val="bg1"/>
                  </a:solidFill>
                </a:endParaRPr>
              </a:p>
              <a:p>
                <a:pPr algn="ctr"/>
                <a:endParaRPr lang="en-GB" sz="1400" dirty="0">
                  <a:solidFill>
                    <a:schemeClr val="bg1"/>
                  </a:solidFill>
                </a:endParaRPr>
              </a:p>
              <a:p>
                <a:pPr marL="285750" indent="-285750">
                  <a:buFont typeface="Arial" panose="020B0604020202020204" pitchFamily="34" charset="0"/>
                  <a:buChar char="•"/>
                </a:pPr>
                <a:r>
                  <a:rPr lang="en-GB" sz="1100" dirty="0">
                    <a:solidFill>
                      <a:schemeClr val="bg1"/>
                    </a:solidFill>
                  </a:rPr>
                  <a:t>Simple, easy to parametrize, robust</a:t>
                </a:r>
              </a:p>
              <a:p>
                <a:pPr marL="285750" indent="-285750">
                  <a:buFont typeface="Arial" panose="020B0604020202020204" pitchFamily="34" charset="0"/>
                  <a:buChar char="•"/>
                </a:pPr>
                <a:r>
                  <a:rPr lang="en-GB" sz="1100" dirty="0">
                    <a:solidFill>
                      <a:schemeClr val="bg1"/>
                    </a:solidFill>
                  </a:rPr>
                  <a:t>Simplistic photo-synthesis approach</a:t>
                </a:r>
              </a:p>
            </p:txBody>
          </p:sp>
        </mc:Choice>
        <mc:Fallback xmlns="">
          <p:sp>
            <p:nvSpPr>
              <p:cNvPr id="4" name="Rectangle: Rounded Corners 3">
                <a:extLst>
                  <a:ext uri="{FF2B5EF4-FFF2-40B4-BE49-F238E27FC236}">
                    <a16:creationId xmlns:a16="http://schemas.microsoft.com/office/drawing/2014/main" id="{306ED6BF-A46C-4EAE-8D01-5859BF874265}"/>
                  </a:ext>
                </a:extLst>
              </p:cNvPr>
              <p:cNvSpPr>
                <a:spLocks noRot="1" noChangeAspect="1" noMove="1" noResize="1" noEditPoints="1" noAdjustHandles="1" noChangeArrowheads="1" noChangeShapeType="1" noTextEdit="1"/>
              </p:cNvSpPr>
              <p:nvPr/>
            </p:nvSpPr>
            <p:spPr>
              <a:xfrm>
                <a:off x="561600" y="1079500"/>
                <a:ext cx="2241550" cy="2381250"/>
              </a:xfrm>
              <a:prstGeom prst="round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F2DFA8A8-C923-43BC-BF8F-DC28DBB71CE5}"/>
                  </a:ext>
                </a:extLst>
              </p:cNvPr>
              <p:cNvSpPr/>
              <p:nvPr/>
            </p:nvSpPr>
            <p:spPr>
              <a:xfrm>
                <a:off x="3606025" y="1079500"/>
                <a:ext cx="2241550" cy="238125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t" anchorCtr="0" forceAA="0" compatLnSpc="1">
                <a:prstTxWarp prst="textNoShape">
                  <a:avLst/>
                </a:prstTxWarp>
                <a:noAutofit/>
              </a:bodyPr>
              <a:lstStyle/>
              <a:p>
                <a:pPr algn="ctr"/>
                <a:r>
                  <a:rPr lang="en-GB" sz="1400" dirty="0">
                    <a:solidFill>
                      <a:schemeClr val="bg1"/>
                    </a:solidFill>
                  </a:rPr>
                  <a:t>Water Use Efficiency models</a:t>
                </a:r>
                <a:r>
                  <a:rPr lang="en-GB" sz="1400" dirty="0">
                    <a:solidFill>
                      <a:schemeClr val="bg1"/>
                    </a:solidFill>
                    <a:ea typeface="Cambria Math" panose="02040503050406030204" pitchFamily="18" charset="0"/>
                  </a:rPr>
                  <a:t> </a:t>
                </a:r>
              </a:p>
              <a:p>
                <a:pPr algn="ctr"/>
                <a:endParaRPr lang="en-US" sz="1400" i="1" dirty="0">
                  <a:solidFill>
                    <a:schemeClr val="bg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GB" sz="1200" i="1">
                          <a:solidFill>
                            <a:schemeClr val="bg1"/>
                          </a:solidFill>
                          <a:latin typeface="Cambria Math" panose="02040503050406030204" pitchFamily="18" charset="0"/>
                          <a:ea typeface="Cambria Math" panose="02040503050406030204" pitchFamily="18" charset="0"/>
                        </a:rPr>
                        <m:t>∆</m:t>
                      </m:r>
                      <m:r>
                        <a:rPr lang="en-US" sz="1200" i="1">
                          <a:solidFill>
                            <a:schemeClr val="bg1"/>
                          </a:solidFill>
                          <a:latin typeface="Cambria Math" panose="02040503050406030204" pitchFamily="18" charset="0"/>
                          <a:ea typeface="Cambria Math" panose="02040503050406030204" pitchFamily="18" charset="0"/>
                        </a:rPr>
                        <m:t>𝑏𝑖𝑜𝑚𝑎𝑠𝑠</m:t>
                      </m:r>
                      <m:r>
                        <a:rPr lang="en-GB" sz="1200" i="1">
                          <a:solidFill>
                            <a:schemeClr val="bg1"/>
                          </a:solidFill>
                          <a:latin typeface="Cambria Math" panose="02040503050406030204" pitchFamily="18" charset="0"/>
                        </a:rPr>
                        <m:t>=</m:t>
                      </m:r>
                      <m:r>
                        <a:rPr lang="en-US" sz="1200" b="0" i="1" smtClean="0">
                          <a:solidFill>
                            <a:schemeClr val="bg1"/>
                          </a:solidFill>
                          <a:latin typeface="Cambria Math" panose="02040503050406030204" pitchFamily="18" charset="0"/>
                        </a:rPr>
                        <m:t>𝑊</m:t>
                      </m:r>
                      <m:r>
                        <a:rPr lang="en-US" sz="1200" i="1">
                          <a:solidFill>
                            <a:schemeClr val="bg1"/>
                          </a:solidFill>
                          <a:latin typeface="Cambria Math" panose="02040503050406030204" pitchFamily="18" charset="0"/>
                        </a:rPr>
                        <m:t>𝑈𝐸</m:t>
                      </m:r>
                      <m:r>
                        <a:rPr lang="en-US" sz="1200" i="1">
                          <a:solidFill>
                            <a:schemeClr val="bg1"/>
                          </a:solidFill>
                          <a:latin typeface="Cambria Math" panose="02040503050406030204" pitchFamily="18" charset="0"/>
                          <a:ea typeface="Cambria Math" panose="02040503050406030204" pitchFamily="18" charset="0"/>
                        </a:rPr>
                        <m:t>∙</m:t>
                      </m:r>
                      <m:r>
                        <a:rPr lang="en-US" sz="1200" b="0" i="1" smtClean="0">
                          <a:solidFill>
                            <a:schemeClr val="bg1"/>
                          </a:solidFill>
                          <a:latin typeface="Cambria Math" panose="02040503050406030204" pitchFamily="18" charset="0"/>
                          <a:ea typeface="Cambria Math" panose="02040503050406030204" pitchFamily="18" charset="0"/>
                        </a:rPr>
                        <m:t>𝑇𝑟𝑎</m:t>
                      </m:r>
                    </m:oMath>
                  </m:oMathPara>
                </a14:m>
                <a:endParaRPr lang="en-GB" sz="1400" dirty="0">
                  <a:solidFill>
                    <a:schemeClr val="bg1"/>
                  </a:solidFill>
                </a:endParaRPr>
              </a:p>
              <a:p>
                <a:pPr algn="ctr"/>
                <a:endParaRPr lang="en-GB" sz="1400" dirty="0">
                  <a:solidFill>
                    <a:schemeClr val="bg1"/>
                  </a:solidFill>
                </a:endParaRPr>
              </a:p>
              <a:p>
                <a:pPr marL="285750" indent="-285750">
                  <a:buFont typeface="Arial" panose="020B0604020202020204" pitchFamily="34" charset="0"/>
                  <a:buChar char="•"/>
                </a:pPr>
                <a:r>
                  <a:rPr lang="en-GB" sz="1050" dirty="0">
                    <a:solidFill>
                      <a:schemeClr val="bg1"/>
                    </a:solidFill>
                  </a:rPr>
                  <a:t>Simple, effective for water-limited growth conditions</a:t>
                </a:r>
              </a:p>
              <a:p>
                <a:pPr marL="285750" indent="-285750">
                  <a:buFont typeface="Arial" panose="020B0604020202020204" pitchFamily="34" charset="0"/>
                  <a:buChar char="•"/>
                </a:pPr>
                <a:r>
                  <a:rPr lang="en-GB" sz="1050" dirty="0">
                    <a:solidFill>
                      <a:schemeClr val="bg1"/>
                    </a:solidFill>
                  </a:rPr>
                  <a:t>Requires accurate estimates of </a:t>
                </a:r>
                <a:r>
                  <a:rPr lang="en-GB" sz="1050" dirty="0" err="1">
                    <a:solidFill>
                      <a:schemeClr val="bg1"/>
                    </a:solidFill>
                  </a:rPr>
                  <a:t>Tra</a:t>
                </a:r>
                <a:endParaRPr lang="en-GB" sz="1400" dirty="0">
                  <a:solidFill>
                    <a:schemeClr val="bg1"/>
                  </a:solidFill>
                </a:endParaRPr>
              </a:p>
            </p:txBody>
          </p:sp>
        </mc:Choice>
        <mc:Fallback xmlns="">
          <p:sp>
            <p:nvSpPr>
              <p:cNvPr id="7" name="Rectangle: Rounded Corners 6">
                <a:extLst>
                  <a:ext uri="{FF2B5EF4-FFF2-40B4-BE49-F238E27FC236}">
                    <a16:creationId xmlns:a16="http://schemas.microsoft.com/office/drawing/2014/main" id="{F2DFA8A8-C923-43BC-BF8F-DC28DBB71CE5}"/>
                  </a:ext>
                </a:extLst>
              </p:cNvPr>
              <p:cNvSpPr>
                <a:spLocks noRot="1" noChangeAspect="1" noMove="1" noResize="1" noEditPoints="1" noAdjustHandles="1" noChangeArrowheads="1" noChangeShapeType="1" noTextEdit="1"/>
              </p:cNvSpPr>
              <p:nvPr/>
            </p:nvSpPr>
            <p:spPr>
              <a:xfrm>
                <a:off x="3606025" y="1079500"/>
                <a:ext cx="2241550" cy="2381250"/>
              </a:xfrm>
              <a:prstGeom prst="round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4E507A6-7600-4D3A-9A1C-80F3B8848557}"/>
                  </a:ext>
                </a:extLst>
              </p:cNvPr>
              <p:cNvSpPr/>
              <p:nvPr/>
            </p:nvSpPr>
            <p:spPr>
              <a:xfrm>
                <a:off x="6650450" y="1079500"/>
                <a:ext cx="2241550" cy="238125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t" anchorCtr="0" forceAA="0" compatLnSpc="1">
                <a:prstTxWarp prst="textNoShape">
                  <a:avLst/>
                </a:prstTxWarp>
                <a:noAutofit/>
              </a:bodyPr>
              <a:lstStyle/>
              <a:p>
                <a:pPr algn="ctr"/>
                <a:r>
                  <a:rPr lang="en-GB" sz="1400" dirty="0">
                    <a:solidFill>
                      <a:schemeClr val="bg1"/>
                    </a:solidFill>
                  </a:rPr>
                  <a:t>Canopy photo-synthesis models</a:t>
                </a:r>
              </a:p>
              <a:p>
                <a:pPr algn="ctr"/>
                <a:endParaRPr lang="en-GB" sz="1400" dirty="0">
                  <a:solidFill>
                    <a:schemeClr val="bg1"/>
                  </a:solidFill>
                </a:endParaRPr>
              </a:p>
              <a:p>
                <a:pPr algn="ctr"/>
                <a14:m>
                  <m:oMathPara xmlns:m="http://schemas.openxmlformats.org/officeDocument/2006/math">
                    <m:oMathParaPr>
                      <m:jc m:val="centerGroup"/>
                    </m:oMathParaPr>
                    <m:oMath xmlns:m="http://schemas.openxmlformats.org/officeDocument/2006/math">
                      <m:r>
                        <a:rPr lang="en-GB" sz="1050" i="1" smtClean="0">
                          <a:solidFill>
                            <a:schemeClr val="bg1"/>
                          </a:solidFill>
                          <a:latin typeface="Cambria Math" panose="02040503050406030204" pitchFamily="18" charset="0"/>
                          <a:ea typeface="Cambria Math" panose="02040503050406030204" pitchFamily="18" charset="0"/>
                        </a:rPr>
                        <m:t>∆</m:t>
                      </m:r>
                      <m:r>
                        <a:rPr lang="en-US" sz="1050" b="0" i="1" smtClean="0">
                          <a:solidFill>
                            <a:schemeClr val="bg1"/>
                          </a:solidFill>
                          <a:latin typeface="Cambria Math" panose="02040503050406030204" pitchFamily="18" charset="0"/>
                          <a:ea typeface="Cambria Math" panose="02040503050406030204" pitchFamily="18" charset="0"/>
                        </a:rPr>
                        <m:t>𝑏𝑖𝑜𝑚𝑎𝑠𝑠</m:t>
                      </m:r>
                      <m:r>
                        <a:rPr lang="en-GB" sz="1050" i="1" smtClean="0">
                          <a:solidFill>
                            <a:schemeClr val="bg1"/>
                          </a:solidFill>
                          <a:latin typeface="Cambria Math" panose="02040503050406030204" pitchFamily="18" charset="0"/>
                        </a:rPr>
                        <m:t>=</m:t>
                      </m:r>
                      <m:r>
                        <a:rPr lang="en-US" sz="1050" b="0" i="1" smtClean="0">
                          <a:solidFill>
                            <a:schemeClr val="bg1"/>
                          </a:solidFill>
                          <a:latin typeface="Cambria Math" panose="02040503050406030204" pitchFamily="18" charset="0"/>
                        </a:rPr>
                        <m:t>𝑓</m:t>
                      </m:r>
                      <m:r>
                        <a:rPr lang="en-US" sz="1050" b="0" i="1" smtClean="0">
                          <a:solidFill>
                            <a:schemeClr val="bg1"/>
                          </a:solidFill>
                          <a:latin typeface="Cambria Math" panose="02040503050406030204" pitchFamily="18" charset="0"/>
                        </a:rPr>
                        <m:t>(</m:t>
                      </m:r>
                      <m:r>
                        <a:rPr lang="en-US" sz="1050" b="0" i="1" smtClean="0">
                          <a:solidFill>
                            <a:schemeClr val="bg1"/>
                          </a:solidFill>
                          <a:latin typeface="Cambria Math" panose="02040503050406030204" pitchFamily="18" charset="0"/>
                        </a:rPr>
                        <m:t>𝐿𝐴𝐼</m:t>
                      </m:r>
                      <m:r>
                        <a:rPr lang="en-US" sz="1050" b="0" i="1" smtClean="0">
                          <a:solidFill>
                            <a:schemeClr val="bg1"/>
                          </a:solidFill>
                          <a:latin typeface="Cambria Math" panose="02040503050406030204" pitchFamily="18" charset="0"/>
                        </a:rPr>
                        <m:t>, </m:t>
                      </m:r>
                      <m:r>
                        <a:rPr lang="en-US" sz="1050" b="0" i="1" smtClean="0">
                          <a:solidFill>
                            <a:schemeClr val="bg1"/>
                          </a:solidFill>
                          <a:latin typeface="Cambria Math" panose="02040503050406030204" pitchFamily="18" charset="0"/>
                        </a:rPr>
                        <m:t>𝑅</m:t>
                      </m:r>
                      <m:r>
                        <a:rPr lang="en-US" sz="1050" b="0" i="1" smtClean="0">
                          <a:solidFill>
                            <a:schemeClr val="bg1"/>
                          </a:solidFill>
                          <a:latin typeface="Cambria Math" panose="02040503050406030204" pitchFamily="18" charset="0"/>
                        </a:rPr>
                        <m:t>, </m:t>
                      </m:r>
                      <m:r>
                        <a:rPr lang="en-US" sz="1050" b="0" i="1" smtClean="0">
                          <a:solidFill>
                            <a:schemeClr val="bg1"/>
                          </a:solidFill>
                          <a:latin typeface="Cambria Math" panose="02040503050406030204" pitchFamily="18" charset="0"/>
                        </a:rPr>
                        <m:t>𝑇𝑒𝑚𝑝</m:t>
                      </m:r>
                      <m:r>
                        <a:rPr lang="en-US" sz="1050" b="0" i="1" smtClean="0">
                          <a:solidFill>
                            <a:schemeClr val="bg1"/>
                          </a:solidFill>
                          <a:latin typeface="Cambria Math" panose="02040503050406030204" pitchFamily="18" charset="0"/>
                        </a:rPr>
                        <m:t>,..)</m:t>
                      </m:r>
                    </m:oMath>
                  </m:oMathPara>
                </a14:m>
                <a:endParaRPr lang="en-GB" sz="1100" dirty="0">
                  <a:solidFill>
                    <a:schemeClr val="bg1"/>
                  </a:solidFill>
                </a:endParaRPr>
              </a:p>
              <a:p>
                <a:pPr algn="ctr"/>
                <a:endParaRPr lang="en-GB" sz="1100" dirty="0">
                  <a:solidFill>
                    <a:schemeClr val="bg1"/>
                  </a:solidFill>
                </a:endParaRPr>
              </a:p>
              <a:p>
                <a:pPr marL="171450" indent="-171450">
                  <a:buFont typeface="Arial" panose="020B0604020202020204" pitchFamily="34" charset="0"/>
                  <a:buChar char="•"/>
                </a:pPr>
                <a:r>
                  <a:rPr lang="en-GB" sz="1050" dirty="0">
                    <a:solidFill>
                      <a:schemeClr val="bg1"/>
                    </a:solidFill>
                  </a:rPr>
                  <a:t>Most elaborate description of canopy photosynthesis</a:t>
                </a:r>
              </a:p>
              <a:p>
                <a:pPr marL="171450" indent="-171450">
                  <a:buFont typeface="Arial" panose="020B0604020202020204" pitchFamily="34" charset="0"/>
                  <a:buChar char="•"/>
                </a:pPr>
                <a:r>
                  <a:rPr lang="en-GB" sz="1050" dirty="0">
                    <a:solidFill>
                      <a:schemeClr val="bg1"/>
                    </a:solidFill>
                  </a:rPr>
                  <a:t>Complex, more difficult to parametrize</a:t>
                </a:r>
              </a:p>
            </p:txBody>
          </p:sp>
        </mc:Choice>
        <mc:Fallback xmlns="">
          <p:sp>
            <p:nvSpPr>
              <p:cNvPr id="8" name="Rectangle: Rounded Corners 7">
                <a:extLst>
                  <a:ext uri="{FF2B5EF4-FFF2-40B4-BE49-F238E27FC236}">
                    <a16:creationId xmlns:a16="http://schemas.microsoft.com/office/drawing/2014/main" id="{44E507A6-7600-4D3A-9A1C-80F3B8848557}"/>
                  </a:ext>
                </a:extLst>
              </p:cNvPr>
              <p:cNvSpPr>
                <a:spLocks noRot="1" noChangeAspect="1" noMove="1" noResize="1" noEditPoints="1" noAdjustHandles="1" noChangeArrowheads="1" noChangeShapeType="1" noTextEdit="1"/>
              </p:cNvSpPr>
              <p:nvPr/>
            </p:nvSpPr>
            <p:spPr>
              <a:xfrm>
                <a:off x="6650450" y="1079500"/>
                <a:ext cx="2241550" cy="2381250"/>
              </a:xfrm>
              <a:prstGeom prst="roundRect">
                <a:avLst/>
              </a:prstGeom>
              <a:blipFill>
                <a:blip r:embed="rId4"/>
                <a:stretch>
                  <a:fillRect/>
                </a:stretch>
              </a:blipFill>
              <a:ln>
                <a:noFill/>
              </a:ln>
            </p:spPr>
            <p:txBody>
              <a:bodyPr/>
              <a:lstStyle/>
              <a:p>
                <a:r>
                  <a:rPr lang="en-GB">
                    <a:noFill/>
                  </a:rPr>
                  <a:t> </a:t>
                </a:r>
              </a:p>
            </p:txBody>
          </p:sp>
        </mc:Fallback>
      </mc:AlternateContent>
      <p:sp>
        <p:nvSpPr>
          <p:cNvPr id="10" name="Arrow: Right 9">
            <a:extLst>
              <a:ext uri="{FF2B5EF4-FFF2-40B4-BE49-F238E27FC236}">
                <a16:creationId xmlns:a16="http://schemas.microsoft.com/office/drawing/2014/main" id="{1112490B-1833-4382-851E-F7AAB8982522}"/>
              </a:ext>
            </a:extLst>
          </p:cNvPr>
          <p:cNvSpPr/>
          <p:nvPr/>
        </p:nvSpPr>
        <p:spPr>
          <a:xfrm rot="16200000">
            <a:off x="7514303" y="3635477"/>
            <a:ext cx="685800" cy="648929"/>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chemeClr val="tx1"/>
              </a:solidFill>
            </a:endParaRPr>
          </a:p>
        </p:txBody>
      </p:sp>
      <p:sp>
        <p:nvSpPr>
          <p:cNvPr id="11" name="TextBox 10">
            <a:extLst>
              <a:ext uri="{FF2B5EF4-FFF2-40B4-BE49-F238E27FC236}">
                <a16:creationId xmlns:a16="http://schemas.microsoft.com/office/drawing/2014/main" id="{7163D2A6-BB27-4F5D-8246-D9208F8D54AB}"/>
              </a:ext>
            </a:extLst>
          </p:cNvPr>
          <p:cNvSpPr txBox="1"/>
          <p:nvPr/>
        </p:nvSpPr>
        <p:spPr>
          <a:xfrm>
            <a:off x="6909619" y="4459133"/>
            <a:ext cx="1982381" cy="314467"/>
          </a:xfrm>
          <a:prstGeom prst="rect">
            <a:avLst/>
          </a:prstGeom>
          <a:noFill/>
        </p:spPr>
        <p:txBody>
          <a:bodyPr wrap="square" rtlCol="0">
            <a:spAutoFit/>
          </a:bodyPr>
          <a:lstStyle/>
          <a:p>
            <a:pPr algn="ctr">
              <a:lnSpc>
                <a:spcPts val="1800"/>
              </a:lnSpc>
            </a:pPr>
            <a:r>
              <a:rPr lang="en-GB" sz="1400" dirty="0">
                <a:latin typeface="Verdana" pitchFamily="34" charset="0"/>
              </a:rPr>
              <a:t>WOFOST model</a:t>
            </a:r>
          </a:p>
        </p:txBody>
      </p:sp>
    </p:spTree>
    <p:extLst>
      <p:ext uri="{BB962C8B-B14F-4D97-AF65-F5344CB8AC3E}">
        <p14:creationId xmlns:p14="http://schemas.microsoft.com/office/powerpoint/2010/main" val="93561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256B01-AE7B-4C37-A6E3-A48DFC584D44}"/>
              </a:ext>
            </a:extLst>
          </p:cNvPr>
          <p:cNvSpPr>
            <a:spLocks noGrp="1"/>
          </p:cNvSpPr>
          <p:nvPr>
            <p:ph type="title"/>
          </p:nvPr>
        </p:nvSpPr>
        <p:spPr>
          <a:xfrm>
            <a:off x="561600" y="168288"/>
            <a:ext cx="8330400" cy="576832"/>
          </a:xfrm>
        </p:spPr>
        <p:txBody>
          <a:bodyPr/>
          <a:lstStyle/>
          <a:p>
            <a:r>
              <a:rPr lang="en-GB"/>
              <a:t>WOFOST – Agro-ecological production levels</a:t>
            </a:r>
            <a:endParaRPr lang="en-GB" dirty="0"/>
          </a:p>
        </p:txBody>
      </p:sp>
      <p:sp>
        <p:nvSpPr>
          <p:cNvPr id="4" name="Slide Number Placeholder 3">
            <a:extLst>
              <a:ext uri="{FF2B5EF4-FFF2-40B4-BE49-F238E27FC236}">
                <a16:creationId xmlns:a16="http://schemas.microsoft.com/office/drawing/2014/main" id="{EE25758A-9AEA-4E1D-A8AD-2DDEE48BFB9A}"/>
              </a:ext>
            </a:extLst>
          </p:cNvPr>
          <p:cNvSpPr>
            <a:spLocks noGrp="1"/>
          </p:cNvSpPr>
          <p:nvPr>
            <p:ph type="sldNum" sz="quarter" idx="11"/>
          </p:nvPr>
        </p:nvSpPr>
        <p:spPr/>
        <p:txBody>
          <a:bodyPr/>
          <a:lstStyle/>
          <a:p>
            <a:pPr algn="r"/>
            <a:fld id="{F25965E0-7062-474C-8671-DB3A3CE669B0}" type="slidenum">
              <a:rPr lang="en-GB" smtClean="0"/>
              <a:pPr algn="r"/>
              <a:t>5</a:t>
            </a:fld>
            <a:endParaRPr lang="en-GB" dirty="0"/>
          </a:p>
        </p:txBody>
      </p:sp>
      <p:pic>
        <p:nvPicPr>
          <p:cNvPr id="7" name="Picture 6">
            <a:extLst>
              <a:ext uri="{FF2B5EF4-FFF2-40B4-BE49-F238E27FC236}">
                <a16:creationId xmlns:a16="http://schemas.microsoft.com/office/drawing/2014/main" id="{AFD5FDD0-F64B-4CFB-A288-726B831983F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600" y="852086"/>
            <a:ext cx="7595264" cy="3814548"/>
          </a:xfrm>
          <a:prstGeom prst="rect">
            <a:avLst/>
          </a:prstGeom>
          <a:noFill/>
        </p:spPr>
      </p:pic>
      <p:sp>
        <p:nvSpPr>
          <p:cNvPr id="2" name="Rectangle: Rounded Corners 1">
            <a:extLst>
              <a:ext uri="{FF2B5EF4-FFF2-40B4-BE49-F238E27FC236}">
                <a16:creationId xmlns:a16="http://schemas.microsoft.com/office/drawing/2014/main" id="{829DA346-6DAB-4060-98B0-2FFB5ED7854A}"/>
              </a:ext>
            </a:extLst>
          </p:cNvPr>
          <p:cNvSpPr/>
          <p:nvPr/>
        </p:nvSpPr>
        <p:spPr>
          <a:xfrm>
            <a:off x="987136" y="826686"/>
            <a:ext cx="7595264" cy="1797596"/>
          </a:xfrm>
          <a:prstGeom prst="round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chemeClr val="tx1"/>
              </a:solidFill>
            </a:endParaRPr>
          </a:p>
        </p:txBody>
      </p:sp>
      <p:sp>
        <p:nvSpPr>
          <p:cNvPr id="5" name="TextBox 4">
            <a:extLst>
              <a:ext uri="{FF2B5EF4-FFF2-40B4-BE49-F238E27FC236}">
                <a16:creationId xmlns:a16="http://schemas.microsoft.com/office/drawing/2014/main" id="{29CF7EAB-CF77-45B0-964A-F9EB37768B3C}"/>
              </a:ext>
            </a:extLst>
          </p:cNvPr>
          <p:cNvSpPr txBox="1"/>
          <p:nvPr/>
        </p:nvSpPr>
        <p:spPr>
          <a:xfrm rot="16200000">
            <a:off x="7710202" y="1298736"/>
            <a:ext cx="1485900" cy="294696"/>
          </a:xfrm>
          <a:prstGeom prst="rect">
            <a:avLst/>
          </a:prstGeom>
          <a:noFill/>
        </p:spPr>
        <p:txBody>
          <a:bodyPr wrap="square" rtlCol="0">
            <a:spAutoFit/>
          </a:bodyPr>
          <a:lstStyle/>
          <a:p>
            <a:pPr algn="ctr">
              <a:lnSpc>
                <a:spcPts val="1800"/>
              </a:lnSpc>
            </a:pPr>
            <a:r>
              <a:rPr lang="en-GB" sz="1050" dirty="0">
                <a:solidFill>
                  <a:schemeClr val="tx2"/>
                </a:solidFill>
                <a:latin typeface="Verdana" pitchFamily="34" charset="0"/>
              </a:rPr>
              <a:t>WOFOST 7.2</a:t>
            </a:r>
          </a:p>
        </p:txBody>
      </p:sp>
      <p:sp>
        <p:nvSpPr>
          <p:cNvPr id="8" name="Rectangle: Rounded Corners 7">
            <a:extLst>
              <a:ext uri="{FF2B5EF4-FFF2-40B4-BE49-F238E27FC236}">
                <a16:creationId xmlns:a16="http://schemas.microsoft.com/office/drawing/2014/main" id="{C2CE30AD-0B9E-426A-9603-DE9C9132F2BF}"/>
              </a:ext>
            </a:extLst>
          </p:cNvPr>
          <p:cNvSpPr/>
          <p:nvPr/>
        </p:nvSpPr>
        <p:spPr>
          <a:xfrm>
            <a:off x="905536" y="766646"/>
            <a:ext cx="7940014" cy="2275004"/>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chemeClr val="tx1"/>
              </a:solidFill>
            </a:endParaRPr>
          </a:p>
        </p:txBody>
      </p:sp>
      <p:sp>
        <p:nvSpPr>
          <p:cNvPr id="9" name="TextBox 8">
            <a:extLst>
              <a:ext uri="{FF2B5EF4-FFF2-40B4-BE49-F238E27FC236}">
                <a16:creationId xmlns:a16="http://schemas.microsoft.com/office/drawing/2014/main" id="{B5E063CC-AE72-445A-941E-D2215D537760}"/>
              </a:ext>
            </a:extLst>
          </p:cNvPr>
          <p:cNvSpPr txBox="1"/>
          <p:nvPr/>
        </p:nvSpPr>
        <p:spPr>
          <a:xfrm rot="16200000">
            <a:off x="7990075" y="2168686"/>
            <a:ext cx="1485900" cy="294696"/>
          </a:xfrm>
          <a:prstGeom prst="rect">
            <a:avLst/>
          </a:prstGeom>
          <a:noFill/>
        </p:spPr>
        <p:txBody>
          <a:bodyPr wrap="square" rtlCol="0">
            <a:spAutoFit/>
          </a:bodyPr>
          <a:lstStyle/>
          <a:p>
            <a:pPr algn="ctr">
              <a:lnSpc>
                <a:spcPts val="1800"/>
              </a:lnSpc>
            </a:pPr>
            <a:r>
              <a:rPr lang="en-GB" sz="1050" dirty="0">
                <a:latin typeface="Verdana" pitchFamily="34" charset="0"/>
              </a:rPr>
              <a:t>WOFOST 8</a:t>
            </a:r>
          </a:p>
        </p:txBody>
      </p:sp>
    </p:spTree>
    <p:extLst>
      <p:ext uri="{BB962C8B-B14F-4D97-AF65-F5344CB8AC3E}">
        <p14:creationId xmlns:p14="http://schemas.microsoft.com/office/powerpoint/2010/main" val="146861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AF1673D-43A8-4A07-B96D-120AC4D4FAF4}"/>
              </a:ext>
            </a:extLst>
          </p:cNvPr>
          <p:cNvSpPr>
            <a:spLocks noGrp="1"/>
          </p:cNvSpPr>
          <p:nvPr>
            <p:ph type="body" sz="quarter" idx="10"/>
          </p:nvPr>
        </p:nvSpPr>
        <p:spPr>
          <a:xfrm>
            <a:off x="493200" y="872836"/>
            <a:ext cx="8398800" cy="3587564"/>
          </a:xfrm>
        </p:spPr>
        <p:txBody>
          <a:bodyPr/>
          <a:lstStyle/>
          <a:p>
            <a:pPr>
              <a:lnSpc>
                <a:spcPct val="90000"/>
              </a:lnSpc>
              <a:spcAft>
                <a:spcPct val="30000"/>
              </a:spcAft>
            </a:pPr>
            <a:r>
              <a:rPr lang="en-US" altLang="nl-NL" dirty="0"/>
              <a:t>Potential yield – yield potential:</a:t>
            </a:r>
          </a:p>
          <a:p>
            <a:pPr marL="696913" lvl="1" indent="0">
              <a:lnSpc>
                <a:spcPct val="90000"/>
              </a:lnSpc>
              <a:spcAft>
                <a:spcPct val="30000"/>
              </a:spcAft>
              <a:buNone/>
            </a:pPr>
            <a:r>
              <a:rPr lang="en-US" altLang="nl-NL" sz="1600" dirty="0"/>
              <a:t>the yield of crop when grown under defined conditions (CO</a:t>
            </a:r>
            <a:r>
              <a:rPr lang="en-US" altLang="nl-NL" sz="1600" baseline="-25000" dirty="0"/>
              <a:t>2</a:t>
            </a:r>
            <a:r>
              <a:rPr lang="en-US" altLang="nl-NL" sz="1600" dirty="0"/>
              <a:t>, Temperature, radiation) without growth limitations from water, nutrients, pests or diseases</a:t>
            </a:r>
          </a:p>
          <a:p>
            <a:pPr>
              <a:lnSpc>
                <a:spcPct val="90000"/>
              </a:lnSpc>
              <a:spcAft>
                <a:spcPct val="30000"/>
              </a:spcAft>
            </a:pPr>
            <a:r>
              <a:rPr lang="en-US" altLang="nl-NL" dirty="0"/>
              <a:t>Water-limited/nutrient-limited yield: </a:t>
            </a:r>
          </a:p>
          <a:p>
            <a:pPr marL="696913" lvl="1" indent="0">
              <a:lnSpc>
                <a:spcPct val="90000"/>
              </a:lnSpc>
              <a:spcAft>
                <a:spcPct val="30000"/>
              </a:spcAft>
              <a:buNone/>
            </a:pPr>
            <a:r>
              <a:rPr lang="en-US" altLang="nl-NL" sz="1600" dirty="0"/>
              <a:t>the yield of a crop when grown with water limitation or with one or more nutrient deficiencies as the primary growth limiting factors</a:t>
            </a:r>
          </a:p>
          <a:p>
            <a:pPr>
              <a:lnSpc>
                <a:spcPct val="90000"/>
              </a:lnSpc>
              <a:spcAft>
                <a:spcPct val="30000"/>
              </a:spcAft>
            </a:pPr>
            <a:r>
              <a:rPr lang="en-US" altLang="nl-NL" dirty="0"/>
              <a:t>Actual yield:</a:t>
            </a:r>
          </a:p>
          <a:p>
            <a:pPr marL="696913" lvl="1" indent="0">
              <a:lnSpc>
                <a:spcPct val="90000"/>
              </a:lnSpc>
              <a:spcAft>
                <a:spcPct val="30000"/>
              </a:spcAft>
              <a:buNone/>
            </a:pPr>
            <a:r>
              <a:rPr lang="en-US" altLang="nl-NL" sz="1600" dirty="0"/>
              <a:t>the measured yield from a field or farm, or the estimated average yield for a region or nation as reported in national and international databases.</a:t>
            </a:r>
          </a:p>
        </p:txBody>
      </p:sp>
      <p:sp>
        <p:nvSpPr>
          <p:cNvPr id="4" name="Title 3">
            <a:extLst>
              <a:ext uri="{FF2B5EF4-FFF2-40B4-BE49-F238E27FC236}">
                <a16:creationId xmlns:a16="http://schemas.microsoft.com/office/drawing/2014/main" id="{57783BB7-0FF0-47C5-9D01-977956513137}"/>
              </a:ext>
            </a:extLst>
          </p:cNvPr>
          <p:cNvSpPr>
            <a:spLocks noGrp="1"/>
          </p:cNvSpPr>
          <p:nvPr>
            <p:ph type="title"/>
          </p:nvPr>
        </p:nvSpPr>
        <p:spPr/>
        <p:txBody>
          <a:bodyPr/>
          <a:lstStyle/>
          <a:p>
            <a:r>
              <a:rPr lang="en-GB" dirty="0" err="1"/>
              <a:t>Agro</a:t>
            </a:r>
            <a:r>
              <a:rPr lang="en-GB" dirty="0"/>
              <a:t>-ecological production levels</a:t>
            </a:r>
          </a:p>
        </p:txBody>
      </p:sp>
      <p:sp>
        <p:nvSpPr>
          <p:cNvPr id="3" name="Slide Number Placeholder 2">
            <a:extLst>
              <a:ext uri="{FF2B5EF4-FFF2-40B4-BE49-F238E27FC236}">
                <a16:creationId xmlns:a16="http://schemas.microsoft.com/office/drawing/2014/main" id="{8F61862A-97F9-49B4-8E5D-28DE06BE8A24}"/>
              </a:ext>
            </a:extLst>
          </p:cNvPr>
          <p:cNvSpPr>
            <a:spLocks noGrp="1"/>
          </p:cNvSpPr>
          <p:nvPr>
            <p:ph type="sldNum" sz="quarter" idx="11"/>
          </p:nvPr>
        </p:nvSpPr>
        <p:spPr/>
        <p:txBody>
          <a:bodyPr/>
          <a:lstStyle/>
          <a:p>
            <a:pPr algn="r"/>
            <a:fld id="{F25965E0-7062-474C-8671-DB3A3CE669B0}" type="slidenum">
              <a:rPr lang="en-GB" smtClean="0"/>
              <a:pPr algn="r"/>
              <a:t>6</a:t>
            </a:fld>
            <a:endParaRPr lang="en-GB" dirty="0"/>
          </a:p>
        </p:txBody>
      </p:sp>
    </p:spTree>
    <p:extLst>
      <p:ext uri="{BB962C8B-B14F-4D97-AF65-F5344CB8AC3E}">
        <p14:creationId xmlns:p14="http://schemas.microsoft.com/office/powerpoint/2010/main" val="1484608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A30B-C320-45B3-B4B0-75232F9AA102}"/>
              </a:ext>
            </a:extLst>
          </p:cNvPr>
          <p:cNvSpPr>
            <a:spLocks noGrp="1"/>
          </p:cNvSpPr>
          <p:nvPr>
            <p:ph type="title"/>
          </p:nvPr>
        </p:nvSpPr>
        <p:spPr/>
        <p:txBody>
          <a:bodyPr/>
          <a:lstStyle/>
          <a:p>
            <a:r>
              <a:rPr lang="en-GB" dirty="0"/>
              <a:t>WOFOST process flow diagram</a:t>
            </a:r>
          </a:p>
        </p:txBody>
      </p:sp>
      <p:sp>
        <p:nvSpPr>
          <p:cNvPr id="3" name="Slide Number Placeholder 2">
            <a:extLst>
              <a:ext uri="{FF2B5EF4-FFF2-40B4-BE49-F238E27FC236}">
                <a16:creationId xmlns:a16="http://schemas.microsoft.com/office/drawing/2014/main" id="{82A7B34F-1418-40A8-BE44-B6F9926F5CA3}"/>
              </a:ext>
            </a:extLst>
          </p:cNvPr>
          <p:cNvSpPr>
            <a:spLocks noGrp="1"/>
          </p:cNvSpPr>
          <p:nvPr>
            <p:ph type="sldNum" sz="quarter" idx="10"/>
          </p:nvPr>
        </p:nvSpPr>
        <p:spPr/>
        <p:txBody>
          <a:bodyPr/>
          <a:lstStyle/>
          <a:p>
            <a:pPr algn="r"/>
            <a:fld id="{F25965E0-7062-474C-8671-DB3A3CE669B0}" type="slidenum">
              <a:rPr lang="en-GB" smtClean="0"/>
              <a:pPr algn="r"/>
              <a:t>7</a:t>
            </a:fld>
            <a:endParaRPr lang="en-GB" dirty="0"/>
          </a:p>
        </p:txBody>
      </p:sp>
      <p:pic>
        <p:nvPicPr>
          <p:cNvPr id="5" name="Picture 4" descr="Diagram&#10;&#10;Description automatically generated">
            <a:extLst>
              <a:ext uri="{FF2B5EF4-FFF2-40B4-BE49-F238E27FC236}">
                <a16:creationId xmlns:a16="http://schemas.microsoft.com/office/drawing/2014/main" id="{173C3BBC-28C0-4A58-8F5F-37858E74F492}"/>
              </a:ext>
            </a:extLst>
          </p:cNvPr>
          <p:cNvPicPr>
            <a:picLocks noChangeAspect="1"/>
          </p:cNvPicPr>
          <p:nvPr/>
        </p:nvPicPr>
        <p:blipFill>
          <a:blip r:embed="rId2"/>
          <a:stretch>
            <a:fillRect/>
          </a:stretch>
        </p:blipFill>
        <p:spPr>
          <a:xfrm>
            <a:off x="2251243" y="845675"/>
            <a:ext cx="4641513" cy="4051113"/>
          </a:xfrm>
          <a:prstGeom prst="rect">
            <a:avLst/>
          </a:prstGeom>
        </p:spPr>
      </p:pic>
    </p:spTree>
    <p:extLst>
      <p:ext uri="{BB962C8B-B14F-4D97-AF65-F5344CB8AC3E}">
        <p14:creationId xmlns:p14="http://schemas.microsoft.com/office/powerpoint/2010/main" val="3752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A8A2-63DF-4A09-B5DF-BA96EC6DBC29}"/>
              </a:ext>
            </a:extLst>
          </p:cNvPr>
          <p:cNvSpPr>
            <a:spLocks noGrp="1"/>
          </p:cNvSpPr>
          <p:nvPr>
            <p:ph type="title"/>
          </p:nvPr>
        </p:nvSpPr>
        <p:spPr/>
        <p:txBody>
          <a:bodyPr/>
          <a:lstStyle/>
          <a:p>
            <a:r>
              <a:rPr lang="en-GB" dirty="0"/>
              <a:t>WOFOST modelled processes</a:t>
            </a:r>
          </a:p>
        </p:txBody>
      </p:sp>
      <p:sp>
        <p:nvSpPr>
          <p:cNvPr id="3" name="Text Placeholder 2">
            <a:extLst>
              <a:ext uri="{FF2B5EF4-FFF2-40B4-BE49-F238E27FC236}">
                <a16:creationId xmlns:a16="http://schemas.microsoft.com/office/drawing/2014/main" id="{E4E7C018-86FE-4A64-935F-9B1DCC59A098}"/>
              </a:ext>
            </a:extLst>
          </p:cNvPr>
          <p:cNvSpPr>
            <a:spLocks noGrp="1"/>
          </p:cNvSpPr>
          <p:nvPr>
            <p:ph type="body" sz="quarter" idx="10"/>
          </p:nvPr>
        </p:nvSpPr>
        <p:spPr/>
        <p:txBody>
          <a:bodyPr/>
          <a:lstStyle/>
          <a:p>
            <a:r>
              <a:rPr lang="en-GB" dirty="0"/>
              <a:t>Phenology</a:t>
            </a:r>
          </a:p>
          <a:p>
            <a:r>
              <a:rPr lang="en-GB" dirty="0"/>
              <a:t>Leaf development</a:t>
            </a:r>
          </a:p>
          <a:p>
            <a:r>
              <a:rPr lang="en-GB" dirty="0"/>
              <a:t>Light interception</a:t>
            </a:r>
          </a:p>
          <a:p>
            <a:r>
              <a:rPr lang="en-GB" dirty="0"/>
              <a:t>CO</a:t>
            </a:r>
            <a:r>
              <a:rPr lang="en-GB" baseline="-25000" dirty="0"/>
              <a:t>2</a:t>
            </a:r>
            <a:r>
              <a:rPr lang="en-GB" dirty="0"/>
              <a:t> assimilation</a:t>
            </a:r>
          </a:p>
          <a:p>
            <a:r>
              <a:rPr lang="en-GB" dirty="0"/>
              <a:t>Maintenance respiration</a:t>
            </a:r>
          </a:p>
          <a:p>
            <a:r>
              <a:rPr lang="en-GB" dirty="0"/>
              <a:t>Biomass partitioning</a:t>
            </a:r>
          </a:p>
          <a:p>
            <a:r>
              <a:rPr lang="en-GB" dirty="0"/>
              <a:t>Growth respiration</a:t>
            </a:r>
          </a:p>
          <a:p>
            <a:endParaRPr lang="en-GB" dirty="0"/>
          </a:p>
        </p:txBody>
      </p:sp>
      <p:sp>
        <p:nvSpPr>
          <p:cNvPr id="4" name="Text Placeholder 3">
            <a:extLst>
              <a:ext uri="{FF2B5EF4-FFF2-40B4-BE49-F238E27FC236}">
                <a16:creationId xmlns:a16="http://schemas.microsoft.com/office/drawing/2014/main" id="{B901F6CC-0008-471C-938E-A732E4F5B3A9}"/>
              </a:ext>
            </a:extLst>
          </p:cNvPr>
          <p:cNvSpPr>
            <a:spLocks noGrp="1"/>
          </p:cNvSpPr>
          <p:nvPr>
            <p:ph type="body" sz="quarter" idx="11"/>
          </p:nvPr>
        </p:nvSpPr>
        <p:spPr/>
        <p:txBody>
          <a:bodyPr/>
          <a:lstStyle/>
          <a:p>
            <a:r>
              <a:rPr lang="en-GB" strike="sngStrike" dirty="0"/>
              <a:t>Transpiration rate</a:t>
            </a:r>
          </a:p>
          <a:p>
            <a:r>
              <a:rPr lang="en-GB" strike="sngStrike" dirty="0"/>
              <a:t>Nutrient uptake rate (v8 only)</a:t>
            </a:r>
          </a:p>
          <a:p>
            <a:r>
              <a:rPr lang="en-GB" strike="sngStrike" dirty="0"/>
              <a:t>Biomass and nutrient reallocation (V8 only)</a:t>
            </a:r>
          </a:p>
          <a:p>
            <a:r>
              <a:rPr lang="en-GB" dirty="0"/>
              <a:t>Stress factors related to water </a:t>
            </a:r>
            <a:r>
              <a:rPr lang="en-GB" strike="sngStrike" dirty="0"/>
              <a:t>and nutrient deficiencies</a:t>
            </a:r>
          </a:p>
          <a:p>
            <a:endParaRPr lang="en-GB" dirty="0"/>
          </a:p>
        </p:txBody>
      </p:sp>
      <p:sp>
        <p:nvSpPr>
          <p:cNvPr id="5" name="Slide Number Placeholder 4">
            <a:extLst>
              <a:ext uri="{FF2B5EF4-FFF2-40B4-BE49-F238E27FC236}">
                <a16:creationId xmlns:a16="http://schemas.microsoft.com/office/drawing/2014/main" id="{7F713E0E-8B9B-4054-AB56-D012AE394D8B}"/>
              </a:ext>
            </a:extLst>
          </p:cNvPr>
          <p:cNvSpPr>
            <a:spLocks noGrp="1"/>
          </p:cNvSpPr>
          <p:nvPr>
            <p:ph type="sldNum" sz="quarter" idx="12"/>
          </p:nvPr>
        </p:nvSpPr>
        <p:spPr/>
        <p:txBody>
          <a:bodyPr/>
          <a:lstStyle/>
          <a:p>
            <a:pPr algn="r"/>
            <a:fld id="{F25965E0-7062-474C-8671-DB3A3CE669B0}" type="slidenum">
              <a:rPr lang="en-GB" smtClean="0"/>
              <a:pPr algn="r"/>
              <a:t>8</a:t>
            </a:fld>
            <a:endParaRPr lang="en-GB" dirty="0"/>
          </a:p>
        </p:txBody>
      </p:sp>
    </p:spTree>
    <p:extLst>
      <p:ext uri="{BB962C8B-B14F-4D97-AF65-F5344CB8AC3E}">
        <p14:creationId xmlns:p14="http://schemas.microsoft.com/office/powerpoint/2010/main" val="412481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A8A2-63DF-4A09-B5DF-BA96EC6DBC29}"/>
              </a:ext>
            </a:extLst>
          </p:cNvPr>
          <p:cNvSpPr>
            <a:spLocks noGrp="1"/>
          </p:cNvSpPr>
          <p:nvPr>
            <p:ph type="title"/>
          </p:nvPr>
        </p:nvSpPr>
        <p:spPr/>
        <p:txBody>
          <a:bodyPr/>
          <a:lstStyle/>
          <a:p>
            <a:r>
              <a:rPr lang="en-GB" dirty="0"/>
              <a:t>WOFOST modelled processes</a:t>
            </a:r>
          </a:p>
        </p:txBody>
      </p:sp>
      <p:sp>
        <p:nvSpPr>
          <p:cNvPr id="3" name="Text Placeholder 2">
            <a:extLst>
              <a:ext uri="{FF2B5EF4-FFF2-40B4-BE49-F238E27FC236}">
                <a16:creationId xmlns:a16="http://schemas.microsoft.com/office/drawing/2014/main" id="{E4E7C018-86FE-4A64-935F-9B1DCC59A098}"/>
              </a:ext>
            </a:extLst>
          </p:cNvPr>
          <p:cNvSpPr>
            <a:spLocks noGrp="1"/>
          </p:cNvSpPr>
          <p:nvPr>
            <p:ph type="body" sz="quarter" idx="10"/>
          </p:nvPr>
        </p:nvSpPr>
        <p:spPr/>
        <p:txBody>
          <a:bodyPr/>
          <a:lstStyle/>
          <a:p>
            <a:r>
              <a:rPr lang="en-GB" b="1" dirty="0"/>
              <a:t>Phenology</a:t>
            </a:r>
          </a:p>
          <a:p>
            <a:r>
              <a:rPr lang="en-GB" dirty="0"/>
              <a:t>Leaf development</a:t>
            </a:r>
          </a:p>
          <a:p>
            <a:r>
              <a:rPr lang="en-GB" dirty="0"/>
              <a:t>Light interception</a:t>
            </a:r>
          </a:p>
          <a:p>
            <a:r>
              <a:rPr lang="en-GB" dirty="0"/>
              <a:t>CO</a:t>
            </a:r>
            <a:r>
              <a:rPr lang="en-GB" baseline="-25000" dirty="0"/>
              <a:t>2</a:t>
            </a:r>
            <a:r>
              <a:rPr lang="en-GB" dirty="0"/>
              <a:t> assimilation</a:t>
            </a:r>
          </a:p>
          <a:p>
            <a:r>
              <a:rPr lang="en-GB" dirty="0"/>
              <a:t>Maintenance respiration</a:t>
            </a:r>
          </a:p>
          <a:p>
            <a:r>
              <a:rPr lang="en-GB" dirty="0"/>
              <a:t>Biomass partitioning</a:t>
            </a:r>
          </a:p>
          <a:p>
            <a:r>
              <a:rPr lang="en-GB" dirty="0"/>
              <a:t>Growth respiration</a:t>
            </a:r>
          </a:p>
          <a:p>
            <a:endParaRPr lang="en-GB" dirty="0"/>
          </a:p>
        </p:txBody>
      </p:sp>
      <p:sp>
        <p:nvSpPr>
          <p:cNvPr id="4" name="Text Placeholder 3">
            <a:extLst>
              <a:ext uri="{FF2B5EF4-FFF2-40B4-BE49-F238E27FC236}">
                <a16:creationId xmlns:a16="http://schemas.microsoft.com/office/drawing/2014/main" id="{B901F6CC-0008-471C-938E-A732E4F5B3A9}"/>
              </a:ext>
            </a:extLst>
          </p:cNvPr>
          <p:cNvSpPr>
            <a:spLocks noGrp="1"/>
          </p:cNvSpPr>
          <p:nvPr>
            <p:ph type="body" sz="quarter" idx="11"/>
          </p:nvPr>
        </p:nvSpPr>
        <p:spPr/>
        <p:txBody>
          <a:bodyPr/>
          <a:lstStyle/>
          <a:p>
            <a:r>
              <a:rPr lang="en-GB" strike="sngStrike" dirty="0"/>
              <a:t>Transpiration rate</a:t>
            </a:r>
          </a:p>
          <a:p>
            <a:r>
              <a:rPr lang="en-GB" strike="sngStrike" dirty="0"/>
              <a:t>Nutrient uptake rate (v8 only)</a:t>
            </a:r>
          </a:p>
          <a:p>
            <a:r>
              <a:rPr lang="en-GB" strike="sngStrike" dirty="0"/>
              <a:t>Biomass and nutrient reallocation (V8 only)</a:t>
            </a:r>
          </a:p>
          <a:p>
            <a:r>
              <a:rPr lang="en-GB" dirty="0"/>
              <a:t>Stress factors related to water </a:t>
            </a:r>
            <a:r>
              <a:rPr lang="en-GB" strike="sngStrike" dirty="0"/>
              <a:t>and nutrient deficiencies</a:t>
            </a:r>
          </a:p>
          <a:p>
            <a:endParaRPr lang="en-GB" dirty="0"/>
          </a:p>
        </p:txBody>
      </p:sp>
      <p:sp>
        <p:nvSpPr>
          <p:cNvPr id="5" name="Slide Number Placeholder 4">
            <a:extLst>
              <a:ext uri="{FF2B5EF4-FFF2-40B4-BE49-F238E27FC236}">
                <a16:creationId xmlns:a16="http://schemas.microsoft.com/office/drawing/2014/main" id="{7F713E0E-8B9B-4054-AB56-D012AE394D8B}"/>
              </a:ext>
            </a:extLst>
          </p:cNvPr>
          <p:cNvSpPr>
            <a:spLocks noGrp="1"/>
          </p:cNvSpPr>
          <p:nvPr>
            <p:ph type="sldNum" sz="quarter" idx="12"/>
          </p:nvPr>
        </p:nvSpPr>
        <p:spPr/>
        <p:txBody>
          <a:bodyPr/>
          <a:lstStyle/>
          <a:p>
            <a:pPr algn="r"/>
            <a:fld id="{F25965E0-7062-474C-8671-DB3A3CE669B0}" type="slidenum">
              <a:rPr lang="en-GB" smtClean="0"/>
              <a:pPr algn="r"/>
              <a:t>9</a:t>
            </a:fld>
            <a:endParaRPr lang="en-GB" dirty="0"/>
          </a:p>
        </p:txBody>
      </p:sp>
    </p:spTree>
    <p:extLst>
      <p:ext uri="{BB962C8B-B14F-4D97-AF65-F5344CB8AC3E}">
        <p14:creationId xmlns:p14="http://schemas.microsoft.com/office/powerpoint/2010/main" val="950811602"/>
      </p:ext>
    </p:extLst>
  </p:cSld>
  <p:clrMapOvr>
    <a:masterClrMapping/>
  </p:clrMapOvr>
</p:sld>
</file>

<file path=ppt/theme/theme1.xml><?xml version="1.0" encoding="utf-8"?>
<a:theme xmlns:a="http://schemas.openxmlformats.org/drawingml/2006/main" name="WUR">
  <a:themeElements>
    <a:clrScheme name="WUR 2022">
      <a:dk1>
        <a:srgbClr val="005172"/>
      </a:dk1>
      <a:lt1>
        <a:srgbClr val="FFFFFF"/>
      </a:lt1>
      <a:dk2>
        <a:srgbClr val="008A00"/>
      </a:dk2>
      <a:lt2>
        <a:srgbClr val="005172"/>
      </a:lt2>
      <a:accent1>
        <a:srgbClr val="6AADE4"/>
      </a:accent1>
      <a:accent2>
        <a:srgbClr val="D0B972"/>
      </a:accent2>
      <a:accent3>
        <a:srgbClr val="D5D2CA"/>
      </a:accent3>
      <a:accent4>
        <a:srgbClr val="FF7900"/>
      </a:accent4>
      <a:accent5>
        <a:srgbClr val="00549F"/>
      </a:accent5>
      <a:accent6>
        <a:srgbClr val="000000"/>
      </a:accent6>
      <a:hlink>
        <a:srgbClr val="00549F"/>
      </a:hlink>
      <a:folHlink>
        <a:srgbClr val="00549F"/>
      </a:folHlink>
    </a:clrScheme>
    <a:fontScheme name="Wageningen UR">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ts val="1800"/>
          </a:lnSpc>
          <a:defRPr sz="1400" dirty="0" err="1" smtClean="0">
            <a:latin typeface="Verdana" pitchFamily="34" charset="0"/>
          </a:defRPr>
        </a:defPPr>
      </a:lstStyle>
    </a:tx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4190</TotalTime>
  <Words>2174</Words>
  <Application>Microsoft Office PowerPoint</Application>
  <PresentationFormat>On-screen Show (16:9)</PresentationFormat>
  <Paragraphs>451</Paragraphs>
  <Slides>38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Cambria Math</vt:lpstr>
      <vt:lpstr>Helvetica</vt:lpstr>
      <vt:lpstr>Symbol</vt:lpstr>
      <vt:lpstr>Times New Roman</vt:lpstr>
      <vt:lpstr>Verdana</vt:lpstr>
      <vt:lpstr>Wingdings</vt:lpstr>
      <vt:lpstr>WUR</vt:lpstr>
      <vt:lpstr>The WOFOST Cropping System Model</vt:lpstr>
      <vt:lpstr>WOFOST: the basics</vt:lpstr>
      <vt:lpstr>Pedigree of models of “School of De Wit”</vt:lpstr>
      <vt:lpstr>Categories of mechanistic crop models</vt:lpstr>
      <vt:lpstr>WOFOST – Agro-ecological production levels</vt:lpstr>
      <vt:lpstr>Agro-ecological production levels</vt:lpstr>
      <vt:lpstr>WOFOST process flow diagram</vt:lpstr>
      <vt:lpstr>WOFOST modelled processes</vt:lpstr>
      <vt:lpstr>WOFOST modelled processes</vt:lpstr>
      <vt:lpstr>Understanding phenology is important</vt:lpstr>
      <vt:lpstr>Phenology</vt:lpstr>
      <vt:lpstr>Phenology</vt:lpstr>
      <vt:lpstr>Phenology: understanding DVS</vt:lpstr>
      <vt:lpstr>WOFOST modelled processes</vt:lpstr>
      <vt:lpstr>Leaf dynamics: relevant parameters</vt:lpstr>
      <vt:lpstr>Leaf dynamics: impact of parameter values</vt:lpstr>
      <vt:lpstr>WOFOST modelled processes</vt:lpstr>
      <vt:lpstr>CO2 assimilation / photosynthesis</vt:lpstr>
      <vt:lpstr>CO2 assimilation in WOFOST</vt:lpstr>
      <vt:lpstr>CO2 assimilation at the leaf level</vt:lpstr>
      <vt:lpstr>CO2 assimilation at the canopy level</vt:lpstr>
      <vt:lpstr>CO2 assimilation at the daily level</vt:lpstr>
      <vt:lpstr>Photosynthesis temperature response</vt:lpstr>
      <vt:lpstr>WOFOST modelled processes</vt:lpstr>
      <vt:lpstr>Maintenance respiration</vt:lpstr>
      <vt:lpstr>WOFOST modelled processes</vt:lpstr>
      <vt:lpstr>Assimilate partitioning</vt:lpstr>
      <vt:lpstr>WOFOST modelled processes</vt:lpstr>
      <vt:lpstr>Growth respiration</vt:lpstr>
      <vt:lpstr>WOFOST modelled processes</vt:lpstr>
      <vt:lpstr>Water stress response</vt:lpstr>
      <vt:lpstr>Limitations of WOFOST 7.2</vt:lpstr>
      <vt:lpstr>WOFOST implementations</vt:lpstr>
      <vt:lpstr>WOFOST applications: MARS</vt:lpstr>
      <vt:lpstr>WOFOST applications: MARS</vt:lpstr>
      <vt:lpstr>WOFOST applications: MARS</vt:lpstr>
      <vt:lpstr>WOFOST applications: GYGA</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Martin Brinkman</dc:creator>
  <cp:lastModifiedBy>SILVA, Joao Vasco (CIMMYT-Zimbabwe)</cp:lastModifiedBy>
  <cp:revision>408</cp:revision>
  <dcterms:created xsi:type="dcterms:W3CDTF">2011-09-29T08:30:03Z</dcterms:created>
  <dcterms:modified xsi:type="dcterms:W3CDTF">2023-07-17T07:38:19Z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Template">
    <vt:lpwstr>WHUKW.pptx</vt:lpwstr>
  </property>
</Properties>
</file>